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8" r:id="rId3"/>
    <p:sldId id="269" r:id="rId4"/>
    <p:sldId id="281" r:id="rId5"/>
    <p:sldId id="279" r:id="rId6"/>
    <p:sldId id="270" r:id="rId7"/>
    <p:sldId id="271" r:id="rId8"/>
    <p:sldId id="280" r:id="rId9"/>
    <p:sldId id="275" r:id="rId10"/>
    <p:sldId id="276" r:id="rId11"/>
    <p:sldId id="272" r:id="rId12"/>
    <p:sldId id="273" r:id="rId13"/>
    <p:sldId id="274" r:id="rId14"/>
    <p:sldId id="282" r:id="rId15"/>
    <p:sldId id="278"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E2631-5DC0-F07C-E160-0A4C67A9AEFC}" v="96" dt="2024-09-23T06:34:24.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notesViewPr>
    <p:cSldViewPr snapToGrid="0">
      <p:cViewPr varScale="1">
        <p:scale>
          <a:sx n="51" d="100"/>
          <a:sy n="51" d="100"/>
        </p:scale>
        <p:origin x="29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3D5F1FC-F924-4B11-827F-A63F33EB8CD9}" type="datetimeFigureOut">
              <a:rPr lang="en-GB" smtClean="0"/>
              <a:t>27/09/2024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0AABC6A-DCAC-462E-AAFF-E5A56CC83A39}" type="slidenum">
              <a:rPr lang="en-GB" smtClean="0"/>
              <a:t>‹#›</a:t>
            </a:fld>
            <a:endParaRPr lang="en-GB"/>
          </a:p>
        </p:txBody>
      </p:sp>
    </p:spTree>
    <p:extLst>
      <p:ext uri="{BB962C8B-B14F-4D97-AF65-F5344CB8AC3E}">
        <p14:creationId xmlns:p14="http://schemas.microsoft.com/office/powerpoint/2010/main" val="190452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8588D37-ED93-4555-B70F-9F0DDF9C44D9}" type="datetimeFigureOut">
              <a:rPr lang="en-GB" smtClean="0"/>
              <a:t>27/09/2024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DE2DD9-FC03-4031-AC36-96A8E039CE6B}" type="slidenum">
              <a:rPr lang="en-GB" smtClean="0"/>
              <a:t>‹#›</a:t>
            </a:fld>
            <a:endParaRPr lang="en-GB"/>
          </a:p>
        </p:txBody>
      </p:sp>
    </p:spTree>
    <p:extLst>
      <p:ext uri="{BB962C8B-B14F-4D97-AF65-F5344CB8AC3E}">
        <p14:creationId xmlns:p14="http://schemas.microsoft.com/office/powerpoint/2010/main" val="20736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BF0110-BE70-4641-9863-D431C3CA746C}"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145866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BF0110-BE70-4641-9863-D431C3CA746C}"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19164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BF0110-BE70-4641-9863-D431C3CA746C}"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333127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BF0110-BE70-4641-9863-D431C3CA746C}"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278182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BF0110-BE70-4641-9863-D431C3CA746C}"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393769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BF0110-BE70-4641-9863-D431C3CA746C}" type="datetimeFigureOut">
              <a:rPr lang="en-GB" smtClean="0"/>
              <a:t>27/09/2024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191450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BF0110-BE70-4641-9863-D431C3CA746C}" type="datetimeFigureOut">
              <a:rPr lang="en-GB" smtClean="0"/>
              <a:t>27/09/2024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361360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BF0110-BE70-4641-9863-D431C3CA746C}" type="datetimeFigureOut">
              <a:rPr lang="en-GB" smtClean="0"/>
              <a:t>27/09/2024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45532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0110-BE70-4641-9863-D431C3CA746C}" type="datetimeFigureOut">
              <a:rPr lang="en-GB" smtClean="0"/>
              <a:t>27/09/2024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269185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BF0110-BE70-4641-9863-D431C3CA746C}" type="datetimeFigureOut">
              <a:rPr lang="en-GB" smtClean="0"/>
              <a:t>27/09/2024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269652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BF0110-BE70-4641-9863-D431C3CA746C}" type="datetimeFigureOut">
              <a:rPr lang="en-GB" smtClean="0"/>
              <a:t>27/09/2024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9E0DF-CFE4-4AA5-9008-22CD8E781222}" type="slidenum">
              <a:rPr lang="en-GB" smtClean="0"/>
              <a:t>‹#›</a:t>
            </a:fld>
            <a:endParaRPr lang="en-GB"/>
          </a:p>
        </p:txBody>
      </p:sp>
    </p:spTree>
    <p:extLst>
      <p:ext uri="{BB962C8B-B14F-4D97-AF65-F5344CB8AC3E}">
        <p14:creationId xmlns:p14="http://schemas.microsoft.com/office/powerpoint/2010/main" val="1256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F0110-BE70-4641-9863-D431C3CA746C}" type="datetimeFigureOut">
              <a:rPr lang="en-GB" smtClean="0"/>
              <a:t>27/09/2024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9E0DF-CFE4-4AA5-9008-22CD8E781222}"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59425" y="126787"/>
            <a:ext cx="1166526" cy="1563901"/>
          </a:xfrm>
          <a:prstGeom prst="rect">
            <a:avLst/>
          </a:prstGeom>
        </p:spPr>
      </p:pic>
    </p:spTree>
    <p:extLst>
      <p:ext uri="{BB962C8B-B14F-4D97-AF65-F5344CB8AC3E}">
        <p14:creationId xmlns:p14="http://schemas.microsoft.com/office/powerpoint/2010/main" val="74142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Katknoxrenshaw@allertongrange.com" TargetMode="External"/><Relationship Id="rId7" Type="http://schemas.openxmlformats.org/officeDocument/2006/relationships/image" Target="../media/image5.jpeg"/><Relationship Id="rId2" Type="http://schemas.openxmlformats.org/officeDocument/2006/relationships/hyperlink" Target="mailto:Jordanmacrow@allertongrange.com" TargetMode="External"/><Relationship Id="rId1" Type="http://schemas.openxmlformats.org/officeDocument/2006/relationships/slideLayout" Target="../slideLayouts/slideLayout2.xml"/><Relationship Id="rId6" Type="http://schemas.openxmlformats.org/officeDocument/2006/relationships/hyperlink" Target="mailto:Izzygillibrand@allertongrange.com" TargetMode="External"/><Relationship Id="rId5" Type="http://schemas.openxmlformats.org/officeDocument/2006/relationships/hyperlink" Target="mailto:Louisemills@allertongrange.com" TargetMode="External"/><Relationship Id="rId4" Type="http://schemas.openxmlformats.org/officeDocument/2006/relationships/image" Target="../media/image4.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964" y="2498318"/>
            <a:ext cx="10268724" cy="2387600"/>
          </a:xfrm>
        </p:spPr>
        <p:txBody>
          <a:bodyPr>
            <a:noAutofit/>
          </a:bodyPr>
          <a:lstStyle/>
          <a:p>
            <a:r>
              <a:rPr lang="en-GB" sz="9600" b="1" dirty="0"/>
              <a:t>Year 12 Welcome Evening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9425" y="126787"/>
            <a:ext cx="1166526" cy="1563901"/>
          </a:xfrm>
          <a:prstGeom prst="rect">
            <a:avLst/>
          </a:prstGeom>
        </p:spPr>
      </p:pic>
    </p:spTree>
    <p:extLst>
      <p:ext uri="{BB962C8B-B14F-4D97-AF65-F5344CB8AC3E}">
        <p14:creationId xmlns:p14="http://schemas.microsoft.com/office/powerpoint/2010/main" val="208524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Supported Study</a:t>
            </a:r>
          </a:p>
        </p:txBody>
      </p:sp>
      <p:sp>
        <p:nvSpPr>
          <p:cNvPr id="3" name="Content Placeholder 2"/>
          <p:cNvSpPr>
            <a:spLocks noGrp="1"/>
          </p:cNvSpPr>
          <p:nvPr>
            <p:ph idx="1"/>
          </p:nvPr>
        </p:nvSpPr>
        <p:spPr/>
        <p:txBody>
          <a:bodyPr>
            <a:normAutofit lnSpcReduction="10000"/>
          </a:bodyPr>
          <a:lstStyle/>
          <a:p>
            <a:pPr marL="0" indent="0">
              <a:buNone/>
            </a:pPr>
            <a:r>
              <a:rPr lang="en-GB" dirty="0"/>
              <a:t>Students will have supported study listed on their timetables and these should be attended just as any other lesson. </a:t>
            </a:r>
          </a:p>
          <a:p>
            <a:pPr marL="0" indent="0">
              <a:buNone/>
            </a:pPr>
            <a:r>
              <a:rPr lang="en-GB" dirty="0"/>
              <a:t>These sessions are designed to give them access to IT facilities so that they can complete independent work. This is work directed by teachers to ensure that they have recovered, revised and understood the material. </a:t>
            </a:r>
          </a:p>
          <a:p>
            <a:pPr marL="0" indent="0">
              <a:buNone/>
            </a:pPr>
            <a:r>
              <a:rPr lang="en-GB" dirty="0"/>
              <a:t>It is also an opportunity to ensure that notes and files are up to date and in good order; catch up on any learning that students may have missed; read up on their subjects to broaden their knowledge and prepare for aspirational University and higher level degree apprenticeship applications.</a:t>
            </a:r>
          </a:p>
        </p:txBody>
      </p:sp>
    </p:spTree>
    <p:extLst>
      <p:ext uri="{BB962C8B-B14F-4D97-AF65-F5344CB8AC3E}">
        <p14:creationId xmlns:p14="http://schemas.microsoft.com/office/powerpoint/2010/main" val="403646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Aspirational Enrichment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8683636"/>
              </p:ext>
            </p:extLst>
          </p:nvPr>
        </p:nvGraphicFramePr>
        <p:xfrm>
          <a:off x="652780" y="1768156"/>
          <a:ext cx="10886440" cy="4829922"/>
        </p:xfrm>
        <a:graphic>
          <a:graphicData uri="http://schemas.openxmlformats.org/drawingml/2006/table">
            <a:tbl>
              <a:tblPr firstRow="1" firstCol="1" bandRow="1">
                <a:tableStyleId>{5C22544A-7EE6-4342-B048-85BDC9FD1C3A}</a:tableStyleId>
              </a:tblPr>
              <a:tblGrid>
                <a:gridCol w="3256570">
                  <a:extLst>
                    <a:ext uri="{9D8B030D-6E8A-4147-A177-3AD203B41FA5}">
                      <a16:colId xmlns:a16="http://schemas.microsoft.com/office/drawing/2014/main" val="2992039335"/>
                    </a:ext>
                  </a:extLst>
                </a:gridCol>
                <a:gridCol w="3417645">
                  <a:extLst>
                    <a:ext uri="{9D8B030D-6E8A-4147-A177-3AD203B41FA5}">
                      <a16:colId xmlns:a16="http://schemas.microsoft.com/office/drawing/2014/main" val="1197093349"/>
                    </a:ext>
                  </a:extLst>
                </a:gridCol>
                <a:gridCol w="4212225">
                  <a:extLst>
                    <a:ext uri="{9D8B030D-6E8A-4147-A177-3AD203B41FA5}">
                      <a16:colId xmlns:a16="http://schemas.microsoft.com/office/drawing/2014/main" val="2042912855"/>
                    </a:ext>
                  </a:extLst>
                </a:gridCol>
              </a:tblGrid>
              <a:tr h="490198">
                <a:tc>
                  <a:txBody>
                    <a:bodyPr/>
                    <a:lstStyle/>
                    <a:p>
                      <a:pPr>
                        <a:lnSpc>
                          <a:spcPct val="107000"/>
                        </a:lnSpc>
                        <a:spcAft>
                          <a:spcPts val="0"/>
                        </a:spcAft>
                      </a:pPr>
                      <a:r>
                        <a:rPr lang="en-GB" sz="2400" b="0" dirty="0">
                          <a:solidFill>
                            <a:schemeClr val="tx1"/>
                          </a:solidFill>
                          <a:effectLst/>
                        </a:rPr>
                        <a:t>5 A-side football</a:t>
                      </a:r>
                      <a:endParaRPr lang="en-GB" sz="2400" b="0" dirty="0">
                        <a:solidFill>
                          <a:schemeClr val="tx1"/>
                        </a:solidFill>
                        <a:effectLst/>
                        <a:latin typeface="Calibri" panose="020F0502020204030204" pitchFamily="34" charset="0"/>
                        <a:cs typeface="Times New Roman" panose="02020603050405020304" pitchFamily="18" charset="0"/>
                      </a:endParaRPr>
                    </a:p>
                    <a:p>
                      <a:pPr>
                        <a:lnSpc>
                          <a:spcPct val="107000"/>
                        </a:lnSpc>
                        <a:spcAft>
                          <a:spcPts val="0"/>
                        </a:spcAft>
                      </a:pPr>
                      <a:endParaRPr lang="en-GB" sz="2400" b="0" dirty="0">
                        <a:solidFill>
                          <a:schemeClr val="tx1"/>
                        </a:solidFill>
                        <a:effectLs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rPr>
                        <a:t>Debate Club</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rPr>
                        <a:t>Conversational French</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3045245"/>
                  </a:ext>
                </a:extLst>
              </a:tr>
              <a:tr h="490198">
                <a:tc>
                  <a:txBody>
                    <a:bodyPr/>
                    <a:lstStyle/>
                    <a:p>
                      <a:pPr>
                        <a:lnSpc>
                          <a:spcPct val="107000"/>
                        </a:lnSpc>
                        <a:spcAft>
                          <a:spcPts val="0"/>
                        </a:spcAft>
                      </a:pPr>
                      <a:r>
                        <a:rPr lang="en-GB" sz="2400" b="0" dirty="0">
                          <a:solidFill>
                            <a:schemeClr val="tx1"/>
                          </a:solidFill>
                          <a:effectLst/>
                        </a:rPr>
                        <a:t>Gym Sessions</a:t>
                      </a:r>
                    </a:p>
                    <a:p>
                      <a:pPr>
                        <a:lnSpc>
                          <a:spcPct val="107000"/>
                        </a:lnSpc>
                        <a:spcAft>
                          <a:spcPts val="0"/>
                        </a:spcAft>
                      </a:pP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rPr>
                        <a:t>Space and Astronomy</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rPr>
                        <a:t>Politics and affecting change</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561933"/>
                  </a:ext>
                </a:extLst>
              </a:tr>
              <a:tr h="490198">
                <a:tc>
                  <a:txBody>
                    <a:bodyPr/>
                    <a:lstStyle/>
                    <a:p>
                      <a:pPr>
                        <a:lnSpc>
                          <a:spcPct val="107000"/>
                        </a:lnSpc>
                        <a:spcAft>
                          <a:spcPts val="0"/>
                        </a:spcAft>
                      </a:pPr>
                      <a:r>
                        <a:rPr lang="en-GB" sz="2400" b="0" dirty="0">
                          <a:solidFill>
                            <a:schemeClr val="tx1"/>
                          </a:solidFill>
                          <a:effectLst/>
                        </a:rPr>
                        <a:t>EPQ</a:t>
                      </a:r>
                    </a:p>
                    <a:p>
                      <a:pPr>
                        <a:lnSpc>
                          <a:spcPct val="107000"/>
                        </a:lnSpc>
                        <a:spcAft>
                          <a:spcPts val="0"/>
                        </a:spcAft>
                      </a:pP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rPr>
                        <a:t>Film and Media Analysis</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rPr>
                        <a:t>Reading Club</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778654"/>
                  </a:ext>
                </a:extLst>
              </a:tr>
              <a:tr h="490198">
                <a:tc>
                  <a:txBody>
                    <a:bodyPr/>
                    <a:lstStyle/>
                    <a:p>
                      <a:pPr>
                        <a:lnSpc>
                          <a:spcPct val="107000"/>
                        </a:lnSpc>
                        <a:spcAft>
                          <a:spcPts val="0"/>
                        </a:spcAft>
                      </a:pPr>
                      <a:r>
                        <a:rPr lang="en-GB" sz="2400" b="0" dirty="0">
                          <a:solidFill>
                            <a:schemeClr val="tx1"/>
                          </a:solidFill>
                          <a:effectLst/>
                        </a:rPr>
                        <a:t>Progression Module</a:t>
                      </a:r>
                    </a:p>
                    <a:p>
                      <a:pPr>
                        <a:lnSpc>
                          <a:spcPct val="107000"/>
                        </a:lnSpc>
                        <a:spcAft>
                          <a:spcPts val="0"/>
                        </a:spcAft>
                      </a:pP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rPr>
                        <a:t>iDea Award</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rPr>
                        <a:t>Seminar Studies Group</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758809"/>
                  </a:ext>
                </a:extLst>
              </a:tr>
              <a:tr h="490198">
                <a:tc>
                  <a:txBody>
                    <a:bodyPr/>
                    <a:lstStyle/>
                    <a:p>
                      <a:pPr>
                        <a:lnSpc>
                          <a:spcPct val="107000"/>
                        </a:lnSpc>
                        <a:spcAft>
                          <a:spcPts val="0"/>
                        </a:spcAft>
                      </a:pPr>
                      <a:r>
                        <a:rPr lang="en-GB" sz="2400" b="0" dirty="0">
                          <a:solidFill>
                            <a:schemeClr val="tx1"/>
                          </a:solidFill>
                          <a:effectLst/>
                        </a:rPr>
                        <a:t>Chemistry Club</a:t>
                      </a:r>
                    </a:p>
                    <a:p>
                      <a:pPr>
                        <a:lnSpc>
                          <a:spcPct val="107000"/>
                        </a:lnSpc>
                        <a:spcAft>
                          <a:spcPts val="0"/>
                        </a:spcAft>
                      </a:pP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rPr>
                        <a:t>Maths Puzzle Group</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rPr>
                        <a:t>Sketching for Mental Health</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2889511"/>
                  </a:ext>
                </a:extLst>
              </a:tr>
              <a:tr h="1003092">
                <a:tc>
                  <a:txBody>
                    <a:bodyPr/>
                    <a:lstStyle/>
                    <a:p>
                      <a:pPr>
                        <a:lnSpc>
                          <a:spcPct val="107000"/>
                        </a:lnSpc>
                        <a:spcAft>
                          <a:spcPts val="0"/>
                        </a:spcAft>
                      </a:pPr>
                      <a:r>
                        <a:rPr lang="en-GB" sz="2400" b="0">
                          <a:solidFill>
                            <a:schemeClr val="tx1"/>
                          </a:solidFill>
                          <a:effectLst/>
                        </a:rPr>
                        <a:t>British Sign Language</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rPr>
                        <a:t>Pachama Project:</a:t>
                      </a:r>
                    </a:p>
                    <a:p>
                      <a:pPr>
                        <a:lnSpc>
                          <a:spcPct val="107000"/>
                        </a:lnSpc>
                        <a:spcAft>
                          <a:spcPts val="0"/>
                        </a:spcAft>
                      </a:pPr>
                      <a:r>
                        <a:rPr lang="en-GB" sz="2400" b="0">
                          <a:solidFill>
                            <a:schemeClr val="tx1"/>
                          </a:solidFill>
                          <a:effectLst/>
                        </a:rPr>
                        <a:t>(A period poverty charity)</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rPr>
                        <a:t>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05746"/>
                  </a:ext>
                </a:extLst>
              </a:tr>
            </a:tbl>
          </a:graphicData>
        </a:graphic>
      </p:graphicFrame>
    </p:spTree>
    <p:extLst>
      <p:ext uri="{BB962C8B-B14F-4D97-AF65-F5344CB8AC3E}">
        <p14:creationId xmlns:p14="http://schemas.microsoft.com/office/powerpoint/2010/main" val="407661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Leadership</a:t>
            </a:r>
          </a:p>
        </p:txBody>
      </p:sp>
      <p:sp>
        <p:nvSpPr>
          <p:cNvPr id="10" name="Rectangle 9"/>
          <p:cNvSpPr/>
          <p:nvPr/>
        </p:nvSpPr>
        <p:spPr>
          <a:xfrm>
            <a:off x="487680" y="1822440"/>
            <a:ext cx="10962640" cy="1754326"/>
          </a:xfrm>
          <a:prstGeom prst="rect">
            <a:avLst/>
          </a:prstGeom>
        </p:spPr>
        <p:txBody>
          <a:bodyPr wrap="square">
            <a:spAutoFit/>
          </a:bodyPr>
          <a:lstStyle/>
          <a:p>
            <a:r>
              <a:rPr lang="en-GB" dirty="0">
                <a:latin typeface="Century Gothic" panose="020B0502020202020204" pitchFamily="34" charset="0"/>
                <a:ea typeface="Century Gothic" panose="020B0502020202020204" pitchFamily="34" charset="0"/>
                <a:cs typeface="Times New Roman" panose="02020603050405020304" pitchFamily="18" charset="0"/>
              </a:rPr>
              <a:t>Allerton Grange Sixth Form are particularly proud of their student leaders. The student leadership group comprises of two head students, 5 deputy head students and a group of student leaders. To be a member of the SLG candidates are chosen by application and interview. The head students represent the school at a number of community events and are expected to give presentations to parents, students and teachers when required. The group also work on their own initiatives each year and are the Sixth Form representatives.</a:t>
            </a: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348938" y="3959039"/>
            <a:ext cx="4011930" cy="2692282"/>
          </a:xfrm>
          <a:prstGeom prst="rect">
            <a:avLst/>
          </a:prstGeom>
        </p:spPr>
      </p:pic>
      <p:pic>
        <p:nvPicPr>
          <p:cNvPr id="3" name="Picture 2" descr="Text Box">
            <a:extLst>
              <a:ext uri="{FF2B5EF4-FFF2-40B4-BE49-F238E27FC236}">
                <a16:creationId xmlns:a16="http://schemas.microsoft.com/office/drawing/2014/main" id="{161ECACB-E6AC-63C6-939C-42AB9B5EFE6E}"/>
              </a:ext>
            </a:extLst>
          </p:cNvPr>
          <p:cNvPicPr>
            <a:picLocks noChangeAspect="1"/>
          </p:cNvPicPr>
          <p:nvPr/>
        </p:nvPicPr>
        <p:blipFill>
          <a:blip r:embed="rId3"/>
          <a:stretch>
            <a:fillRect/>
          </a:stretch>
        </p:blipFill>
        <p:spPr>
          <a:xfrm>
            <a:off x="487341" y="3973752"/>
            <a:ext cx="4371582" cy="2685641"/>
          </a:xfrm>
          <a:prstGeom prst="rect">
            <a:avLst/>
          </a:prstGeom>
        </p:spPr>
      </p:pic>
    </p:spTree>
    <p:extLst>
      <p:ext uri="{BB962C8B-B14F-4D97-AF65-F5344CB8AC3E}">
        <p14:creationId xmlns:p14="http://schemas.microsoft.com/office/powerpoint/2010/main" val="253803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Action</a:t>
            </a:r>
          </a:p>
        </p:txBody>
      </p:sp>
      <p:sp>
        <p:nvSpPr>
          <p:cNvPr id="3" name="Content Placeholder 2"/>
          <p:cNvSpPr>
            <a:spLocks noGrp="1"/>
          </p:cNvSpPr>
          <p:nvPr>
            <p:ph idx="1"/>
          </p:nvPr>
        </p:nvSpPr>
        <p:spPr/>
        <p:txBody>
          <a:bodyPr/>
          <a:lstStyle/>
          <a:p>
            <a:pPr marL="0" indent="0">
              <a:buNone/>
            </a:pPr>
            <a:r>
              <a:rPr lang="en-GB" dirty="0"/>
              <a:t>Allerton Grange Sixth Form has community as one of its core values and driving principles. To develop responsibility and wider skills, students are expected to undertake 30 hours of community action. </a:t>
            </a:r>
          </a:p>
          <a:p>
            <a:pPr marL="0" indent="0">
              <a:buNone/>
            </a:pPr>
            <a:endParaRPr lang="en-GB" dirty="0"/>
          </a:p>
          <a:p>
            <a:pPr marL="0" indent="0">
              <a:buNone/>
            </a:pPr>
            <a:r>
              <a:rPr lang="en-GB" dirty="0"/>
              <a:t>This is a programme where students volunteer either inside or</a:t>
            </a:r>
            <a:r>
              <a:rPr lang="en-GB" b="1" dirty="0"/>
              <a:t> </a:t>
            </a:r>
            <a:r>
              <a:rPr lang="en-GB" dirty="0"/>
              <a:t>outside of school and can take action through a range of mentoring schemes. For example, reading or support with subjects and the wider school community</a:t>
            </a:r>
          </a:p>
          <a:p>
            <a:pPr marL="0" indent="0">
              <a:buNone/>
            </a:pPr>
            <a:endParaRPr lang="en-GB" dirty="0"/>
          </a:p>
        </p:txBody>
      </p:sp>
    </p:spTree>
    <p:extLst>
      <p:ext uri="{BB962C8B-B14F-4D97-AF65-F5344CB8AC3E}">
        <p14:creationId xmlns:p14="http://schemas.microsoft.com/office/powerpoint/2010/main" val="135569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Aspirational Careers Support</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457200" indent="-457200">
              <a:buFont typeface="Wingdings" panose="05000000000000000000" pitchFamily="2" charset="2"/>
              <a:buChar char="§"/>
            </a:pPr>
            <a:r>
              <a:rPr lang="en-GB" b="1" dirty="0"/>
              <a:t>University visits</a:t>
            </a:r>
          </a:p>
          <a:p>
            <a:pPr marL="457200" indent="-457200">
              <a:buFont typeface="Wingdings" panose="05000000000000000000" pitchFamily="2" charset="2"/>
              <a:buChar char="§"/>
            </a:pPr>
            <a:r>
              <a:rPr lang="en-GB" b="1" dirty="0">
                <a:cs typeface="Calibri"/>
              </a:rPr>
              <a:t>Individual Careers Meetings</a:t>
            </a:r>
            <a:endParaRPr lang="en-GB" b="1" dirty="0"/>
          </a:p>
          <a:p>
            <a:pPr marL="457200" indent="-457200">
              <a:buFont typeface="Wingdings" panose="05000000000000000000" pitchFamily="2" charset="2"/>
              <a:buChar char="§"/>
            </a:pPr>
            <a:r>
              <a:rPr lang="en-GB" b="1" dirty="0"/>
              <a:t>Careers talks</a:t>
            </a:r>
          </a:p>
          <a:p>
            <a:pPr marL="457200" indent="-457200">
              <a:buFont typeface="Wingdings" panose="05000000000000000000" pitchFamily="2" charset="2"/>
              <a:buChar char="§"/>
            </a:pPr>
            <a:r>
              <a:rPr lang="en-GB" b="1" dirty="0"/>
              <a:t>University speakers</a:t>
            </a:r>
          </a:p>
          <a:p>
            <a:pPr marL="457200" indent="-457200">
              <a:buFont typeface="Wingdings" panose="05000000000000000000" pitchFamily="2" charset="2"/>
              <a:buChar char="§"/>
            </a:pPr>
            <a:r>
              <a:rPr lang="en-GB" b="1" dirty="0"/>
              <a:t>Apprenticeship speakers &amp; workshops</a:t>
            </a:r>
          </a:p>
          <a:p>
            <a:pPr marL="457200" indent="-457200">
              <a:buFont typeface="Wingdings" panose="05000000000000000000" pitchFamily="2" charset="2"/>
              <a:buChar char="§"/>
            </a:pPr>
            <a:r>
              <a:rPr lang="en-GB" b="1" dirty="0"/>
              <a:t>UCAS personal statements workshops</a:t>
            </a:r>
          </a:p>
          <a:p>
            <a:pPr marL="457200" indent="-457200">
              <a:buFont typeface="Wingdings" panose="05000000000000000000" pitchFamily="2" charset="2"/>
              <a:buChar char="§"/>
            </a:pPr>
            <a:r>
              <a:rPr lang="en-GB" b="1" dirty="0"/>
              <a:t>Aim High Programme</a:t>
            </a:r>
          </a:p>
          <a:p>
            <a:pPr marL="457200" indent="-457200">
              <a:buFont typeface="Wingdings" panose="05000000000000000000" pitchFamily="2" charset="2"/>
              <a:buChar char="§"/>
            </a:pPr>
            <a:r>
              <a:rPr lang="en-GB" b="1" dirty="0"/>
              <a:t>University subject taster days</a:t>
            </a:r>
            <a:endParaRPr lang="en-GB" b="1" dirty="0">
              <a:solidFill>
                <a:schemeClr val="accent1">
                  <a:lumMod val="75000"/>
                </a:schemeClr>
              </a:solidFill>
            </a:endParaRPr>
          </a:p>
          <a:p>
            <a:pPr marL="457200" indent="-457200">
              <a:buFont typeface="Wingdings" panose="05000000000000000000" pitchFamily="2" charset="2"/>
              <a:buChar char="§"/>
            </a:pPr>
            <a:r>
              <a:rPr lang="en-GB" b="1" dirty="0"/>
              <a:t>Mock interviews</a:t>
            </a:r>
          </a:p>
          <a:p>
            <a:pPr marL="457200" indent="-457200">
              <a:buFont typeface="Wingdings" panose="05000000000000000000" pitchFamily="2" charset="2"/>
              <a:buChar char="§"/>
            </a:pPr>
            <a:r>
              <a:rPr lang="en-GB" b="1" dirty="0"/>
              <a:t>Work experience</a:t>
            </a:r>
          </a:p>
          <a:p>
            <a:pPr marL="457200" indent="-457200">
              <a:buFont typeface="Wingdings" panose="05000000000000000000" pitchFamily="2" charset="2"/>
              <a:buChar char="§"/>
            </a:pPr>
            <a:r>
              <a:rPr lang="en-GB" b="1" dirty="0" err="1"/>
              <a:t>Unifrog</a:t>
            </a:r>
            <a:r>
              <a:rPr lang="en-GB" b="1" dirty="0"/>
              <a:t>- online careers programme</a:t>
            </a:r>
          </a:p>
          <a:p>
            <a:endParaRPr lang="en-GB" dirty="0"/>
          </a:p>
        </p:txBody>
      </p:sp>
    </p:spTree>
    <p:extLst>
      <p:ext uri="{BB962C8B-B14F-4D97-AF65-F5344CB8AC3E}">
        <p14:creationId xmlns:p14="http://schemas.microsoft.com/office/powerpoint/2010/main" val="402817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 High Programme</a:t>
            </a:r>
          </a:p>
        </p:txBody>
      </p:sp>
      <p:sp>
        <p:nvSpPr>
          <p:cNvPr id="3" name="Content Placeholder 2"/>
          <p:cNvSpPr>
            <a:spLocks noGrp="1"/>
          </p:cNvSpPr>
          <p:nvPr>
            <p:ph idx="1"/>
          </p:nvPr>
        </p:nvSpPr>
        <p:spPr/>
        <p:txBody>
          <a:bodyPr>
            <a:normAutofit fontScale="92500" lnSpcReduction="20000"/>
          </a:bodyPr>
          <a:lstStyle/>
          <a:p>
            <a:pPr marL="285750" indent="-285750"/>
            <a:r>
              <a:rPr lang="en-GB" dirty="0"/>
              <a:t>Carry out surveys to identify who would be the first from their family to go to university</a:t>
            </a:r>
          </a:p>
          <a:p>
            <a:pPr marL="285750" indent="-285750"/>
            <a:r>
              <a:rPr lang="en-GB" dirty="0"/>
              <a:t>Host in school university application sessions</a:t>
            </a:r>
          </a:p>
          <a:p>
            <a:pPr marL="285750" indent="-285750"/>
            <a:r>
              <a:rPr lang="en-GB" dirty="0"/>
              <a:t>Run trips e.g. to Selwyn College, Cambridge</a:t>
            </a:r>
          </a:p>
          <a:p>
            <a:pPr marL="285750" indent="-285750"/>
            <a:r>
              <a:rPr lang="en-GB" dirty="0"/>
              <a:t>Providing information via the school’s website</a:t>
            </a:r>
          </a:p>
          <a:p>
            <a:pPr marL="285750" indent="-285750"/>
            <a:r>
              <a:rPr lang="en-GB" dirty="0"/>
              <a:t>Provide information via the Aim High Microsoft Teams</a:t>
            </a:r>
          </a:p>
          <a:p>
            <a:pPr marL="285750" indent="-285750"/>
            <a:r>
              <a:rPr lang="en-GB" b="1" dirty="0"/>
              <a:t>Run an enrichment group</a:t>
            </a:r>
          </a:p>
          <a:p>
            <a:pPr marL="285750" indent="-285750"/>
            <a:r>
              <a:rPr lang="en-GB" dirty="0"/>
              <a:t>Offer support for those applying to Leeds University’s Reach for Excellence programme</a:t>
            </a:r>
          </a:p>
          <a:p>
            <a:pPr marL="285750" indent="-285750"/>
            <a:r>
              <a:rPr lang="en-GB" dirty="0"/>
              <a:t>Publicise opportunities such as Sutton Trust summer schools, etc.</a:t>
            </a:r>
          </a:p>
          <a:p>
            <a:pPr marL="285750" indent="-285750"/>
            <a:r>
              <a:rPr lang="en-GB" dirty="0"/>
              <a:t>Host talks by university students</a:t>
            </a:r>
          </a:p>
          <a:p>
            <a:endParaRPr lang="en-GB" dirty="0"/>
          </a:p>
        </p:txBody>
      </p:sp>
      <p:grpSp>
        <p:nvGrpSpPr>
          <p:cNvPr id="4" name="Group 2"/>
          <p:cNvGrpSpPr>
            <a:grpSpLocks/>
          </p:cNvGrpSpPr>
          <p:nvPr/>
        </p:nvGrpSpPr>
        <p:grpSpPr bwMode="auto">
          <a:xfrm>
            <a:off x="10401260" y="5031296"/>
            <a:ext cx="1639252" cy="1641566"/>
            <a:chOff x="105543048" y="110690526"/>
            <a:chExt cx="2458978" cy="2466474"/>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3048" y="110690526"/>
              <a:ext cx="2458978" cy="2466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pic>
          <p:nvPicPr>
            <p:cNvPr id="6" name="Picture 4" descr="SixthForm_Logo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25406" y="112172292"/>
              <a:ext cx="608119" cy="815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grpSp>
    </p:spTree>
    <p:extLst>
      <p:ext uri="{BB962C8B-B14F-4D97-AF65-F5344CB8AC3E}">
        <p14:creationId xmlns:p14="http://schemas.microsoft.com/office/powerpoint/2010/main" val="247074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School Vision</a:t>
            </a:r>
          </a:p>
        </p:txBody>
      </p:sp>
      <p:sp>
        <p:nvSpPr>
          <p:cNvPr id="3" name="Content Placeholder 2"/>
          <p:cNvSpPr>
            <a:spLocks noGrp="1"/>
          </p:cNvSpPr>
          <p:nvPr>
            <p:ph idx="1"/>
          </p:nvPr>
        </p:nvSpPr>
        <p:spPr/>
        <p:txBody>
          <a:bodyPr/>
          <a:lstStyle/>
          <a:p>
            <a:pPr marL="0" indent="0">
              <a:buNone/>
            </a:pPr>
            <a:r>
              <a:rPr lang="en-US" dirty="0"/>
              <a:t>At Allerton Grange, our KLAS curriculum is the driving force behind advancing social mobility and celebrating cultural diversity. </a:t>
            </a:r>
          </a:p>
          <a:p>
            <a:pPr marL="0" indent="0">
              <a:buNone/>
            </a:pPr>
            <a:r>
              <a:rPr lang="en-US" dirty="0"/>
              <a:t>Allerton Grange’s continual improvement will ensure that, by 2025, we are delivering an exceptional quality of education for all students. </a:t>
            </a:r>
          </a:p>
          <a:p>
            <a:pPr marL="0" indent="0">
              <a:buNone/>
            </a:pPr>
            <a:r>
              <a:rPr lang="en-US" dirty="0"/>
              <a:t>Allerton Grange is committed to ensuring that all students have the subject knowledge, the vocabulary, the experiences, and the character to secure places at world–renowned universities and on elite training </a:t>
            </a:r>
            <a:r>
              <a:rPr lang="en-US" dirty="0" err="1"/>
              <a:t>programmes</a:t>
            </a:r>
            <a:r>
              <a:rPr lang="en-US" dirty="0"/>
              <a:t>, which will enable them to make aspirational career choices.</a:t>
            </a:r>
            <a:endParaRPr lang="en-GB" dirty="0"/>
          </a:p>
        </p:txBody>
      </p:sp>
    </p:spTree>
    <p:extLst>
      <p:ext uri="{BB962C8B-B14F-4D97-AF65-F5344CB8AC3E}">
        <p14:creationId xmlns:p14="http://schemas.microsoft.com/office/powerpoint/2010/main" val="35665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KLAS Curriculum</a:t>
            </a:r>
          </a:p>
        </p:txBody>
      </p:sp>
      <p:sp>
        <p:nvSpPr>
          <p:cNvPr id="5" name="TextBox 4"/>
          <p:cNvSpPr txBox="1"/>
          <p:nvPr/>
        </p:nvSpPr>
        <p:spPr>
          <a:xfrm>
            <a:off x="5529943" y="2206048"/>
            <a:ext cx="5904411" cy="3416320"/>
          </a:xfrm>
          <a:prstGeom prst="rect">
            <a:avLst/>
          </a:prstGeom>
          <a:noFill/>
        </p:spPr>
        <p:txBody>
          <a:bodyPr wrap="square" rtlCol="0">
            <a:spAutoFit/>
          </a:bodyPr>
          <a:lstStyle/>
          <a:p>
            <a:r>
              <a:rPr lang="en-US" sz="2400" dirty="0"/>
              <a:t>The KLAS curriculum at Allerton Grange ensures that students know and remember more; they read and understand more and their character and confidence grows. Our student leadership </a:t>
            </a:r>
            <a:r>
              <a:rPr lang="en-US" sz="2400" dirty="0" err="1"/>
              <a:t>programme</a:t>
            </a:r>
            <a:r>
              <a:rPr lang="en-US" sz="2400" dirty="0"/>
              <a:t> enables students to take on additional responsibilities. We invest heavily in developing our staff and ensuring each team member grows as a professional.</a:t>
            </a:r>
            <a:endParaRPr lang="en-GB" sz="2400" dirty="0"/>
          </a:p>
        </p:txBody>
      </p:sp>
      <p:sp>
        <p:nvSpPr>
          <p:cNvPr id="3" name="Content Placeholder 2"/>
          <p:cNvSpPr>
            <a:spLocks noGrp="1"/>
          </p:cNvSpPr>
          <p:nvPr>
            <p:ph idx="1"/>
          </p:nvPr>
        </p:nvSpPr>
        <p:spPr/>
        <p:txBody>
          <a:bodyPr/>
          <a:lstStyle/>
          <a:p>
            <a:endParaRPr lang="en-GB"/>
          </a:p>
        </p:txBody>
      </p:sp>
      <p:pic>
        <p:nvPicPr>
          <p:cNvPr id="6" name="Picture 5"/>
          <p:cNvPicPr>
            <a:picLocks noChangeAspect="1"/>
          </p:cNvPicPr>
          <p:nvPr/>
        </p:nvPicPr>
        <p:blipFill>
          <a:blip r:embed="rId2"/>
          <a:stretch>
            <a:fillRect/>
          </a:stretch>
        </p:blipFill>
        <p:spPr>
          <a:xfrm>
            <a:off x="757646" y="1719557"/>
            <a:ext cx="4426514" cy="4563473"/>
          </a:xfrm>
          <a:prstGeom prst="rect">
            <a:avLst/>
          </a:prstGeom>
        </p:spPr>
      </p:pic>
    </p:spTree>
    <p:extLst>
      <p:ext uri="{BB962C8B-B14F-4D97-AF65-F5344CB8AC3E}">
        <p14:creationId xmlns:p14="http://schemas.microsoft.com/office/powerpoint/2010/main" val="350331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The jump between GCSE and A level is not an easy one but we are here to support students with it.</a:t>
            </a:r>
          </a:p>
          <a:p>
            <a:pPr marL="0" indent="0">
              <a:buNone/>
            </a:pPr>
            <a:r>
              <a:rPr lang="en-GB" dirty="0"/>
              <a:t>Curriculum content is significantly harder and it is naïve of students to believe they can coast through their A-levels no matter how academically able they are.</a:t>
            </a:r>
          </a:p>
          <a:p>
            <a:pPr marL="0" indent="0">
              <a:buNone/>
            </a:pPr>
            <a:endParaRPr lang="en-GB" dirty="0"/>
          </a:p>
          <a:p>
            <a:pPr marL="0" indent="0">
              <a:buNone/>
            </a:pPr>
            <a:r>
              <a:rPr lang="en-GB" b="1" dirty="0"/>
              <a:t>Research has shown that past performance does not guarantee future performance. </a:t>
            </a:r>
          </a:p>
          <a:p>
            <a:endParaRPr lang="en-GB" dirty="0"/>
          </a:p>
        </p:txBody>
      </p:sp>
    </p:spTree>
    <p:extLst>
      <p:ext uri="{BB962C8B-B14F-4D97-AF65-F5344CB8AC3E}">
        <p14:creationId xmlns:p14="http://schemas.microsoft.com/office/powerpoint/2010/main" val="153015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Sixth Form Team</a:t>
            </a:r>
          </a:p>
        </p:txBody>
      </p:sp>
      <p:graphicFrame>
        <p:nvGraphicFramePr>
          <p:cNvPr id="14" name="Table 13"/>
          <p:cNvGraphicFramePr>
            <a:graphicFrameLocks noGrp="1"/>
          </p:cNvGraphicFramePr>
          <p:nvPr>
            <p:extLst>
              <p:ext uri="{D42A27DB-BD31-4B8C-83A1-F6EECF244321}">
                <p14:modId xmlns:p14="http://schemas.microsoft.com/office/powerpoint/2010/main" val="291637035"/>
              </p:ext>
            </p:extLst>
          </p:nvPr>
        </p:nvGraphicFramePr>
        <p:xfrm>
          <a:off x="410030" y="1879450"/>
          <a:ext cx="5208450" cy="4199705"/>
        </p:xfrm>
        <a:graphic>
          <a:graphicData uri="http://schemas.openxmlformats.org/drawingml/2006/table">
            <a:tbl>
              <a:tblPr firstRow="1" firstCol="1" bandRow="1">
                <a:tableStyleId>{5C22544A-7EE6-4342-B048-85BDC9FD1C3A}</a:tableStyleId>
              </a:tblPr>
              <a:tblGrid>
                <a:gridCol w="2645810">
                  <a:extLst>
                    <a:ext uri="{9D8B030D-6E8A-4147-A177-3AD203B41FA5}">
                      <a16:colId xmlns:a16="http://schemas.microsoft.com/office/drawing/2014/main" val="1469317510"/>
                    </a:ext>
                  </a:extLst>
                </a:gridCol>
                <a:gridCol w="2562640">
                  <a:extLst>
                    <a:ext uri="{9D8B030D-6E8A-4147-A177-3AD203B41FA5}">
                      <a16:colId xmlns:a16="http://schemas.microsoft.com/office/drawing/2014/main" val="1757123857"/>
                    </a:ext>
                  </a:extLst>
                </a:gridCol>
              </a:tblGrid>
              <a:tr h="539788">
                <a:tc>
                  <a:txBody>
                    <a:bodyPr/>
                    <a:lstStyle/>
                    <a:p>
                      <a:pPr algn="ctr">
                        <a:lnSpc>
                          <a:spcPct val="107000"/>
                        </a:lnSpc>
                        <a:spcAft>
                          <a:spcPts val="0"/>
                        </a:spcAft>
                      </a:pPr>
                      <a:r>
                        <a:rPr lang="en-GB" sz="1800" dirty="0">
                          <a:solidFill>
                            <a:schemeClr val="tx1"/>
                          </a:solidFill>
                          <a:effectLst/>
                        </a:rPr>
                        <a:t>Mr Jordan Macrow</a:t>
                      </a:r>
                      <a:endParaRPr lang="en-GB"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800" dirty="0">
                          <a:solidFill>
                            <a:schemeClr val="tx1"/>
                          </a:solidFill>
                          <a:effectLst/>
                        </a:rPr>
                        <a:t>Mrs. Kat Knox-Renshaw</a:t>
                      </a:r>
                      <a:endParaRPr lang="en-GB"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59626493"/>
                  </a:ext>
                </a:extLst>
              </a:tr>
              <a:tr h="566568">
                <a:tc>
                  <a:txBody>
                    <a:bodyPr/>
                    <a:lstStyle/>
                    <a:p>
                      <a:pPr algn="ctr">
                        <a:lnSpc>
                          <a:spcPct val="107000"/>
                        </a:lnSpc>
                        <a:spcAft>
                          <a:spcPts val="0"/>
                        </a:spcAft>
                      </a:pPr>
                      <a:r>
                        <a:rPr lang="en-GB" sz="1800" b="0" dirty="0">
                          <a:solidFill>
                            <a:schemeClr val="tx1"/>
                          </a:solidFill>
                          <a:effectLst/>
                        </a:rPr>
                        <a:t>Assistant Headteacher </a:t>
                      </a:r>
                    </a:p>
                    <a:p>
                      <a:pPr algn="ctr">
                        <a:lnSpc>
                          <a:spcPct val="107000"/>
                        </a:lnSpc>
                        <a:spcAft>
                          <a:spcPts val="0"/>
                        </a:spcAft>
                      </a:pPr>
                      <a:r>
                        <a:rPr lang="en-GB" sz="1800" b="0" dirty="0">
                          <a:solidFill>
                            <a:schemeClr val="tx1"/>
                          </a:solidFill>
                          <a:effectLst/>
                        </a:rPr>
                        <a:t>Director of Key Stage 5</a:t>
                      </a:r>
                      <a:endParaRPr lang="en-GB" sz="1800" b="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800" dirty="0">
                          <a:solidFill>
                            <a:schemeClr val="tx1"/>
                          </a:solidFill>
                          <a:effectLst/>
                        </a:rPr>
                        <a:t>Curriculum Leader of Key Stage 5</a:t>
                      </a:r>
                      <a:endParaRPr lang="en-GB"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10288569"/>
                  </a:ext>
                </a:extLst>
              </a:tr>
              <a:tr h="2595368">
                <a:tc>
                  <a:txBody>
                    <a:bodyPr/>
                    <a:lstStyle/>
                    <a:p>
                      <a:pPr algn="ctr">
                        <a:lnSpc>
                          <a:spcPct val="107000"/>
                        </a:lnSpc>
                        <a:spcAft>
                          <a:spcPts val="0"/>
                        </a:spcAft>
                      </a:pPr>
                      <a:r>
                        <a:rPr lang="en-GB" sz="1100" dirty="0">
                          <a:solidFill>
                            <a:schemeClr val="tx1"/>
                          </a:solidFill>
                          <a:effectLst/>
                        </a:rPr>
                        <a:t> </a:t>
                      </a:r>
                    </a:p>
                    <a:p>
                      <a:pPr algn="ctr">
                        <a:lnSpc>
                          <a:spcPct val="107000"/>
                        </a:lnSpc>
                        <a:spcAft>
                          <a:spcPts val="0"/>
                        </a:spcAft>
                      </a:pPr>
                      <a:r>
                        <a:rPr lang="en-GB" sz="1100" dirty="0">
                          <a:solidFill>
                            <a:schemeClr val="tx1"/>
                          </a:solidFill>
                          <a:effectLst/>
                        </a:rPr>
                        <a:t> </a:t>
                      </a:r>
                      <a:endParaRPr lang="en-GB"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endParaRPr lang="en-GB"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lvl="0" algn="ctr">
                        <a:lnSpc>
                          <a:spcPct val="107000"/>
                        </a:lnSpc>
                        <a:spcAft>
                          <a:spcPts val="0"/>
                        </a:spcAft>
                        <a:buNone/>
                      </a:pPr>
                      <a:endParaRPr lang="en-GB" sz="1100" dirty="0">
                        <a:solidFill>
                          <a:schemeClr val="tx1"/>
                        </a:solidFill>
                        <a:effectLst/>
                        <a:latin typeface="Century Gothic"/>
                        <a:ea typeface="Century Gothic" panose="020B0502020202020204" pitchFamily="34" charset="0"/>
                        <a:cs typeface="Times New Roman"/>
                      </a:endParaRPr>
                    </a:p>
                  </a:txBody>
                  <a:tcPr marL="68580" marR="68580" marT="0" marB="0">
                    <a:noFill/>
                  </a:tcPr>
                </a:tc>
                <a:extLst>
                  <a:ext uri="{0D108BD9-81ED-4DB2-BD59-A6C34878D82A}">
                    <a16:rowId xmlns:a16="http://schemas.microsoft.com/office/drawing/2014/main" val="639921475"/>
                  </a:ext>
                </a:extLst>
              </a:tr>
              <a:tr h="492604">
                <a:tc>
                  <a:txBody>
                    <a:bodyPr/>
                    <a:lstStyle/>
                    <a:p>
                      <a:pPr algn="ctr">
                        <a:lnSpc>
                          <a:spcPct val="107000"/>
                        </a:lnSpc>
                        <a:spcAft>
                          <a:spcPts val="0"/>
                        </a:spcAft>
                      </a:pPr>
                      <a:r>
                        <a:rPr lang="en-GB" sz="1100" u="sng" dirty="0">
                          <a:solidFill>
                            <a:schemeClr val="tx1"/>
                          </a:solidFill>
                          <a:effectLst/>
                          <a:hlinkClick r:id="rId2"/>
                        </a:rPr>
                        <a:t>Jordanmacrow@allertongrange.com</a:t>
                      </a:r>
                      <a:r>
                        <a:rPr lang="en-GB" sz="1100" dirty="0">
                          <a:solidFill>
                            <a:schemeClr val="tx1"/>
                          </a:solidFill>
                          <a:effectLst/>
                        </a:rPr>
                        <a:t> </a:t>
                      </a:r>
                      <a:endParaRPr lang="en-GB"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100" u="sng" dirty="0">
                          <a:solidFill>
                            <a:schemeClr val="accent1"/>
                          </a:solidFill>
                          <a:effectLst/>
                          <a:hlinkClick r:id="rId3">
                            <a:extLst>
                              <a:ext uri="{A12FA001-AC4F-418D-AE19-62706E023703}">
                                <ahyp:hlinkClr xmlns:ahyp="http://schemas.microsoft.com/office/drawing/2018/hyperlinkcolor" val="tx"/>
                              </a:ext>
                            </a:extLst>
                          </a:hlinkClick>
                        </a:rPr>
                        <a:t>Katknoxrenshaw@allertongrange.com</a:t>
                      </a:r>
                      <a:r>
                        <a:rPr lang="en-GB" sz="1100" u="sng" dirty="0">
                          <a:solidFill>
                            <a:schemeClr val="accent1"/>
                          </a:solidFill>
                          <a:effectLst/>
                        </a:rPr>
                        <a:t> </a:t>
                      </a:r>
                      <a:r>
                        <a:rPr lang="en-GB" sz="1100" dirty="0">
                          <a:solidFill>
                            <a:schemeClr val="accent1"/>
                          </a:solidFill>
                          <a:effectLst/>
                        </a:rPr>
                        <a:t> </a:t>
                      </a:r>
                      <a:endParaRPr lang="en-GB" sz="1100" dirty="0">
                        <a:solidFill>
                          <a:schemeClr val="accent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859244955"/>
                  </a:ext>
                </a:extLst>
              </a:tr>
            </a:tbl>
          </a:graphicData>
        </a:graphic>
      </p:graphicFrame>
      <p:pic>
        <p:nvPicPr>
          <p:cNvPr id="20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23318" y="3492437"/>
            <a:ext cx="2327266" cy="15539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ext uri="{D42A27DB-BD31-4B8C-83A1-F6EECF244321}">
                <p14:modId xmlns:p14="http://schemas.microsoft.com/office/powerpoint/2010/main" val="254606387"/>
              </p:ext>
            </p:extLst>
          </p:nvPr>
        </p:nvGraphicFramePr>
        <p:xfrm>
          <a:off x="5730966" y="1879450"/>
          <a:ext cx="5729513" cy="4094629"/>
        </p:xfrm>
        <a:graphic>
          <a:graphicData uri="http://schemas.openxmlformats.org/drawingml/2006/table">
            <a:tbl>
              <a:tblPr firstRow="1" firstCol="1" bandRow="1">
                <a:tableStyleId>{5C22544A-7EE6-4342-B048-85BDC9FD1C3A}</a:tableStyleId>
              </a:tblPr>
              <a:tblGrid>
                <a:gridCol w="2863452">
                  <a:extLst>
                    <a:ext uri="{9D8B030D-6E8A-4147-A177-3AD203B41FA5}">
                      <a16:colId xmlns:a16="http://schemas.microsoft.com/office/drawing/2014/main" val="1517911618"/>
                    </a:ext>
                  </a:extLst>
                </a:gridCol>
                <a:gridCol w="2866061">
                  <a:extLst>
                    <a:ext uri="{9D8B030D-6E8A-4147-A177-3AD203B41FA5}">
                      <a16:colId xmlns:a16="http://schemas.microsoft.com/office/drawing/2014/main" val="120233303"/>
                    </a:ext>
                  </a:extLst>
                </a:gridCol>
              </a:tblGrid>
              <a:tr h="610227">
                <a:tc>
                  <a:txBody>
                    <a:bodyPr/>
                    <a:lstStyle/>
                    <a:p>
                      <a:pPr algn="ctr">
                        <a:lnSpc>
                          <a:spcPct val="107000"/>
                        </a:lnSpc>
                        <a:spcAft>
                          <a:spcPts val="0"/>
                        </a:spcAft>
                      </a:pPr>
                      <a:r>
                        <a:rPr lang="en-GB" sz="1800" dirty="0">
                          <a:solidFill>
                            <a:schemeClr val="tx1"/>
                          </a:solidFill>
                          <a:effectLst/>
                        </a:rPr>
                        <a:t>Mrs.</a:t>
                      </a:r>
                      <a:r>
                        <a:rPr lang="en-GB" sz="1800" baseline="0" dirty="0">
                          <a:solidFill>
                            <a:schemeClr val="tx1"/>
                          </a:solidFill>
                          <a:effectLst/>
                        </a:rPr>
                        <a:t> Racheal Fryer</a:t>
                      </a:r>
                      <a:endParaRPr lang="en-GB"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800">
                          <a:solidFill>
                            <a:schemeClr val="tx1"/>
                          </a:solidFill>
                          <a:effectLst/>
                        </a:rPr>
                        <a:t>Mrs. Izzy Gillibrand</a:t>
                      </a:r>
                      <a:endParaRPr lang="en-GB" sz="18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52486395"/>
                  </a:ext>
                </a:extLst>
              </a:tr>
              <a:tr h="579268">
                <a:tc>
                  <a:txBody>
                    <a:bodyPr/>
                    <a:lstStyle/>
                    <a:p>
                      <a:pPr algn="ctr">
                        <a:lnSpc>
                          <a:spcPct val="107000"/>
                        </a:lnSpc>
                        <a:spcAft>
                          <a:spcPts val="0"/>
                        </a:spcAft>
                      </a:pPr>
                      <a:r>
                        <a:rPr lang="en-GB" sz="1800" b="0" dirty="0">
                          <a:solidFill>
                            <a:schemeClr val="tx1"/>
                          </a:solidFill>
                          <a:effectLst/>
                        </a:rPr>
                        <a:t>Progress and Welfare Manager of Key Stage 5</a:t>
                      </a:r>
                      <a:endParaRPr lang="en-GB" sz="1800" b="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800" dirty="0">
                          <a:solidFill>
                            <a:schemeClr val="tx1"/>
                          </a:solidFill>
                          <a:effectLst/>
                        </a:rPr>
                        <a:t>Sixth Form Administrator</a:t>
                      </a:r>
                      <a:endParaRPr lang="en-GB"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81824232"/>
                  </a:ext>
                </a:extLst>
              </a:tr>
              <a:tr h="2654846">
                <a:tc>
                  <a:txBody>
                    <a:bodyPr/>
                    <a:lstStyle/>
                    <a:p>
                      <a:pPr algn="ctr">
                        <a:lnSpc>
                          <a:spcPct val="107000"/>
                        </a:lnSpc>
                        <a:spcAft>
                          <a:spcPts val="0"/>
                        </a:spcAft>
                      </a:pPr>
                      <a:endParaRPr lang="en-GB"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100">
                          <a:solidFill>
                            <a:schemeClr val="tx1"/>
                          </a:solidFill>
                          <a:effectLst/>
                        </a:rPr>
                        <a:t> </a:t>
                      </a:r>
                      <a:endParaRPr lang="en-GB" sz="1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25578588"/>
                  </a:ext>
                </a:extLst>
              </a:tr>
              <a:tr h="250288">
                <a:tc>
                  <a:txBody>
                    <a:bodyPr/>
                    <a:lstStyle/>
                    <a:p>
                      <a:pPr algn="ctr">
                        <a:lnSpc>
                          <a:spcPct val="107000"/>
                        </a:lnSpc>
                        <a:spcAft>
                          <a:spcPts val="0"/>
                        </a:spcAft>
                      </a:pPr>
                      <a:r>
                        <a:rPr lang="en-GB" sz="1100" u="sng" dirty="0">
                          <a:solidFill>
                            <a:schemeClr val="tx1"/>
                          </a:solidFill>
                          <a:effectLst/>
                          <a:hlinkClick r:id="rId5"/>
                        </a:rPr>
                        <a:t>RachaelFryer@allertongrange.com</a:t>
                      </a:r>
                      <a:r>
                        <a:rPr lang="en-GB" sz="1100" dirty="0">
                          <a:solidFill>
                            <a:schemeClr val="tx1"/>
                          </a:solidFill>
                          <a:effectLst/>
                        </a:rPr>
                        <a:t> </a:t>
                      </a:r>
                      <a:endParaRPr lang="en-GB"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100" u="sng" dirty="0">
                          <a:solidFill>
                            <a:schemeClr val="tx1"/>
                          </a:solidFill>
                          <a:effectLst/>
                          <a:hlinkClick r:id="rId6"/>
                        </a:rPr>
                        <a:t>Izzygillibrand@allertongrange.com</a:t>
                      </a:r>
                      <a:r>
                        <a:rPr lang="en-GB" sz="1100" dirty="0">
                          <a:solidFill>
                            <a:schemeClr val="tx1"/>
                          </a:solidFill>
                          <a:effectLst/>
                        </a:rPr>
                        <a:t> </a:t>
                      </a:r>
                      <a:endParaRPr lang="en-GB"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86933754"/>
                  </a:ext>
                </a:extLst>
              </a:tr>
            </a:tbl>
          </a:graphicData>
        </a:graphic>
      </p:graphicFrame>
      <p:pic>
        <p:nvPicPr>
          <p:cNvPr id="206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2820" y="3105794"/>
            <a:ext cx="1575660" cy="2366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rotWithShape="1">
          <a:blip r:embed="rId8" cstate="print">
            <a:extLst>
              <a:ext uri="{28A0092B-C50C-407E-A947-70E740481C1C}">
                <a14:useLocalDpi xmlns:a14="http://schemas.microsoft.com/office/drawing/2010/main" val="0"/>
              </a:ext>
            </a:extLst>
          </a:blip>
          <a:srcRect t="10402"/>
          <a:stretch/>
        </p:blipFill>
        <p:spPr bwMode="auto">
          <a:xfrm>
            <a:off x="6260373" y="3167817"/>
            <a:ext cx="1716677" cy="2145909"/>
          </a:xfrm>
          <a:prstGeom prst="rect">
            <a:avLst/>
          </a:prstGeom>
          <a:ln>
            <a:noFill/>
          </a:ln>
          <a:extLst>
            <a:ext uri="{53640926-AAD7-44D8-BBD7-CCE9431645EC}">
              <a14:shadowObscured xmlns:a14="http://schemas.microsoft.com/office/drawing/2010/main"/>
            </a:ext>
          </a:extLst>
        </p:spPr>
      </p:pic>
      <p:pic>
        <p:nvPicPr>
          <p:cNvPr id="3" name="Picture 2" descr="A person with long hair smiling&#10;&#10;Description automatically generated">
            <a:extLst>
              <a:ext uri="{FF2B5EF4-FFF2-40B4-BE49-F238E27FC236}">
                <a16:creationId xmlns:a16="http://schemas.microsoft.com/office/drawing/2014/main" id="{951C28C1-287A-DB6E-012D-15398A220CEA}"/>
              </a:ext>
            </a:extLst>
          </p:cNvPr>
          <p:cNvPicPr>
            <a:picLocks noChangeAspect="1"/>
          </p:cNvPicPr>
          <p:nvPr/>
        </p:nvPicPr>
        <p:blipFill>
          <a:blip r:embed="rId9"/>
          <a:stretch>
            <a:fillRect/>
          </a:stretch>
        </p:blipFill>
        <p:spPr>
          <a:xfrm>
            <a:off x="3469385" y="3098039"/>
            <a:ext cx="1923396" cy="2373812"/>
          </a:xfrm>
          <a:prstGeom prst="rect">
            <a:avLst/>
          </a:prstGeom>
        </p:spPr>
      </p:pic>
    </p:spTree>
    <p:extLst>
      <p:ext uri="{BB962C8B-B14F-4D97-AF65-F5344CB8AC3E}">
        <p14:creationId xmlns:p14="http://schemas.microsoft.com/office/powerpoint/2010/main" val="359282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Behaviour Expectations</a:t>
            </a:r>
          </a:p>
        </p:txBody>
      </p:sp>
      <p:sp>
        <p:nvSpPr>
          <p:cNvPr id="3" name="Content Placeholder 2"/>
          <p:cNvSpPr>
            <a:spLocks noGrp="1"/>
          </p:cNvSpPr>
          <p:nvPr>
            <p:ph idx="1"/>
          </p:nvPr>
        </p:nvSpPr>
        <p:spPr/>
        <p:txBody>
          <a:bodyPr/>
          <a:lstStyle/>
          <a:p>
            <a:pPr marL="0" indent="0">
              <a:buNone/>
            </a:pPr>
            <a:r>
              <a:rPr lang="en-GB" dirty="0"/>
              <a:t>The Sixth Form Code of Conduct operates around our Freedoms and Expectations that all students in Year 12 have agreed to in their application.</a:t>
            </a:r>
          </a:p>
          <a:p>
            <a:pPr marL="0" indent="0">
              <a:buNone/>
            </a:pPr>
            <a:endParaRPr lang="en-GB" dirty="0"/>
          </a:p>
          <a:p>
            <a:pPr marL="0" indent="0">
              <a:buNone/>
            </a:pPr>
            <a:r>
              <a:rPr lang="en-GB" dirty="0"/>
              <a:t>Handout Provided</a:t>
            </a:r>
          </a:p>
        </p:txBody>
      </p:sp>
    </p:spTree>
    <p:extLst>
      <p:ext uri="{BB962C8B-B14F-4D97-AF65-F5344CB8AC3E}">
        <p14:creationId xmlns:p14="http://schemas.microsoft.com/office/powerpoint/2010/main" val="307612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Sixth Form Dress Code</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While students have the freedom of a less restricted dress code than the rest of the school, Allerton Grange Sixth Form is still a place of learning based within a school community. This means that business-like attire is more appropriate for this setting based on the dress code below:</a:t>
            </a:r>
          </a:p>
          <a:p>
            <a:pPr marL="0" indent="0">
              <a:buNone/>
            </a:pPr>
            <a:r>
              <a:rPr lang="en-GB" dirty="0"/>
              <a:t> </a:t>
            </a:r>
          </a:p>
          <a:p>
            <a:pPr lvl="0"/>
            <a:r>
              <a:rPr lang="en-GB" dirty="0"/>
              <a:t>No jogging bottoms </a:t>
            </a:r>
          </a:p>
          <a:p>
            <a:pPr lvl="0"/>
            <a:r>
              <a:rPr lang="en-GB" dirty="0"/>
              <a:t>Skirts and shorts should be of an appropriate length i.e. knee length</a:t>
            </a:r>
          </a:p>
          <a:p>
            <a:pPr lvl="0"/>
            <a:r>
              <a:rPr lang="en-GB" dirty="0"/>
              <a:t>Midriffs should not be visible </a:t>
            </a:r>
          </a:p>
          <a:p>
            <a:pPr lvl="0"/>
            <a:r>
              <a:rPr lang="en-GB" dirty="0"/>
              <a:t>Discreet facial piercings are permitted</a:t>
            </a:r>
          </a:p>
          <a:p>
            <a:pPr lvl="0"/>
            <a:r>
              <a:rPr lang="en-GB" dirty="0"/>
              <a:t>Lanyards must be worn at all times</a:t>
            </a:r>
          </a:p>
          <a:p>
            <a:pPr marL="0" indent="0">
              <a:buNone/>
            </a:pPr>
            <a:r>
              <a:rPr lang="en-GB" dirty="0"/>
              <a:t> </a:t>
            </a:r>
          </a:p>
          <a:p>
            <a:pPr marL="0" indent="0">
              <a:buNone/>
            </a:pPr>
            <a:r>
              <a:rPr lang="en-GB" dirty="0"/>
              <a:t>If a student is found to be in breach of these guidelines they will be asked to go home to get changed.</a:t>
            </a:r>
          </a:p>
          <a:p>
            <a:pPr marL="0" indent="0">
              <a:buNone/>
            </a:pPr>
            <a:endParaRPr lang="en-GB" dirty="0"/>
          </a:p>
        </p:txBody>
      </p:sp>
    </p:spTree>
    <p:extLst>
      <p:ext uri="{BB962C8B-B14F-4D97-AF65-F5344CB8AC3E}">
        <p14:creationId xmlns:p14="http://schemas.microsoft.com/office/powerpoint/2010/main" val="9136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16 – 19 Bursary Information</a:t>
            </a:r>
          </a:p>
        </p:txBody>
      </p:sp>
      <p:sp>
        <p:nvSpPr>
          <p:cNvPr id="3" name="Content Placeholder 2"/>
          <p:cNvSpPr>
            <a:spLocks noGrp="1"/>
          </p:cNvSpPr>
          <p:nvPr>
            <p:ph idx="1"/>
          </p:nvPr>
        </p:nvSpPr>
        <p:spPr/>
        <p:txBody>
          <a:bodyPr>
            <a:normAutofit fontScale="62500" lnSpcReduction="20000"/>
          </a:bodyPr>
          <a:lstStyle/>
          <a:p>
            <a:pPr marL="0" indent="0" fontAlgn="base">
              <a:buNone/>
            </a:pPr>
            <a:r>
              <a:rPr lang="en-GB" dirty="0"/>
              <a:t> </a:t>
            </a:r>
          </a:p>
          <a:p>
            <a:pPr marL="0" indent="0" fontAlgn="base">
              <a:buNone/>
            </a:pPr>
            <a:r>
              <a:rPr lang="en-GB" dirty="0"/>
              <a:t>Financial support is available to those students most in need, throughout their time in the Sixth Form, using the 16 - 19 bursary fund. This fund has three levels of eligibility criteria. </a:t>
            </a:r>
          </a:p>
          <a:p>
            <a:pPr marL="0" indent="0" fontAlgn="base">
              <a:buNone/>
            </a:pPr>
            <a:r>
              <a:rPr lang="en-GB" dirty="0"/>
              <a:t>Those students who can prove that they are eligible may claim the 16 - 19 bursary fund to support them with food, travel, equipment, books, university trips and open days, and course costs such as materials, trips and visits.</a:t>
            </a:r>
          </a:p>
          <a:p>
            <a:pPr marL="0" indent="0" fontAlgn="base">
              <a:buNone/>
            </a:pPr>
            <a:r>
              <a:rPr lang="en-GB" dirty="0"/>
              <a:t> </a:t>
            </a:r>
          </a:p>
          <a:p>
            <a:pPr marL="0" indent="0" fontAlgn="base">
              <a:buNone/>
            </a:pPr>
            <a:r>
              <a:rPr lang="en-GB" dirty="0"/>
              <a:t>The three levels of eligibility are:</a:t>
            </a:r>
          </a:p>
          <a:p>
            <a:pPr fontAlgn="base"/>
            <a:r>
              <a:rPr lang="en-GB" dirty="0"/>
              <a:t>A student who is currently in care or is a care leaver</a:t>
            </a:r>
          </a:p>
          <a:p>
            <a:pPr fontAlgn="base"/>
            <a:r>
              <a:rPr lang="en-GB" dirty="0"/>
              <a:t>A student who already claims free school meals</a:t>
            </a:r>
          </a:p>
          <a:p>
            <a:pPr fontAlgn="base"/>
            <a:r>
              <a:rPr lang="en-GB" dirty="0"/>
              <a:t>A student whose household income is less than £25, 000</a:t>
            </a:r>
          </a:p>
          <a:p>
            <a:pPr marL="0" indent="0" fontAlgn="base">
              <a:buNone/>
            </a:pPr>
            <a:endParaRPr lang="en-GB" dirty="0"/>
          </a:p>
          <a:p>
            <a:pPr marL="0" indent="0" fontAlgn="base">
              <a:buNone/>
            </a:pPr>
            <a:r>
              <a:rPr lang="en-GB" dirty="0"/>
              <a:t>To claim the 16 - 19 bursary fund, students must complete the application form via our school website or collect a hard copy from Mrs. Gillibrand, and return it to the Sixth Form office.</a:t>
            </a:r>
          </a:p>
          <a:p>
            <a:pPr marL="0" indent="0" fontAlgn="base">
              <a:buNone/>
            </a:pPr>
            <a:r>
              <a:rPr lang="en-GB" dirty="0"/>
              <a:t>Students who are eligible for the bursary can also apply to borrow a school laptop for the year.</a:t>
            </a:r>
          </a:p>
          <a:p>
            <a:pPr marL="0" indent="0">
              <a:buNone/>
            </a:pPr>
            <a:endParaRPr lang="en-GB" dirty="0"/>
          </a:p>
        </p:txBody>
      </p:sp>
    </p:spTree>
    <p:extLst>
      <p:ext uri="{BB962C8B-B14F-4D97-AF65-F5344CB8AC3E}">
        <p14:creationId xmlns:p14="http://schemas.microsoft.com/office/powerpoint/2010/main" val="102699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 Time Expectations</a:t>
            </a:r>
          </a:p>
        </p:txBody>
      </p:sp>
      <p:sp>
        <p:nvSpPr>
          <p:cNvPr id="3" name="Content Placeholder 2"/>
          <p:cNvSpPr>
            <a:spLocks noGrp="1"/>
          </p:cNvSpPr>
          <p:nvPr>
            <p:ph idx="1"/>
          </p:nvPr>
        </p:nvSpPr>
        <p:spPr/>
        <p:txBody>
          <a:bodyPr vert="horz" lIns="91440" tIns="45720" rIns="91440" bIns="45720" rtlCol="0" anchor="t">
            <a:normAutofit fontScale="92500"/>
          </a:bodyPr>
          <a:lstStyle/>
          <a:p>
            <a:pPr marL="0" indent="0">
              <a:buNone/>
            </a:pPr>
            <a:r>
              <a:rPr lang="en-GB" dirty="0"/>
              <a:t>Students are expected to attend all Form session every morning.</a:t>
            </a:r>
          </a:p>
          <a:p>
            <a:pPr marL="0" indent="0">
              <a:buNone/>
            </a:pPr>
            <a:endParaRPr lang="en-GB" dirty="0"/>
          </a:p>
          <a:p>
            <a:pPr marL="0" indent="0">
              <a:buNone/>
            </a:pPr>
            <a:r>
              <a:rPr lang="en-GB" dirty="0"/>
              <a:t>Monday – Forward Planning</a:t>
            </a:r>
          </a:p>
          <a:p>
            <a:pPr marL="0" indent="0">
              <a:buNone/>
            </a:pPr>
            <a:endParaRPr lang="en-GB" dirty="0"/>
          </a:p>
          <a:p>
            <a:pPr marL="0" indent="0">
              <a:buNone/>
            </a:pPr>
            <a:r>
              <a:rPr lang="en-GB" dirty="0"/>
              <a:t>Tuesday and Wednesday – Aspirational Enrichment</a:t>
            </a:r>
            <a:endParaRPr lang="en-GB" dirty="0">
              <a:cs typeface="Calibri" panose="020F0502020204030204"/>
            </a:endParaRPr>
          </a:p>
          <a:p>
            <a:pPr marL="0" indent="0">
              <a:buNone/>
            </a:pPr>
            <a:endParaRPr lang="en-GB" dirty="0"/>
          </a:p>
          <a:p>
            <a:pPr marL="0" indent="0">
              <a:buNone/>
            </a:pPr>
            <a:r>
              <a:rPr lang="en-GB" dirty="0"/>
              <a:t>Thursday – Assembly, UCAS, PSHE</a:t>
            </a:r>
            <a:endParaRPr lang="en-GB">
              <a:cs typeface="Calibri"/>
            </a:endParaRPr>
          </a:p>
          <a:p>
            <a:pPr marL="0" indent="0">
              <a:buNone/>
            </a:pPr>
            <a:endParaRPr lang="en-GB" dirty="0">
              <a:cs typeface="Calibri"/>
            </a:endParaRPr>
          </a:p>
          <a:p>
            <a:pPr marL="0" indent="0">
              <a:buNone/>
            </a:pPr>
            <a:r>
              <a:rPr lang="en-GB" dirty="0">
                <a:cs typeface="Calibri"/>
              </a:rPr>
              <a:t>Friday – 1:1 Conversations, students only need to attend if they have one</a:t>
            </a:r>
          </a:p>
        </p:txBody>
      </p:sp>
    </p:spTree>
    <p:extLst>
      <p:ext uri="{BB962C8B-B14F-4D97-AF65-F5344CB8AC3E}">
        <p14:creationId xmlns:p14="http://schemas.microsoft.com/office/powerpoint/2010/main" val="383640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029C20994994BAF71CB5139C0B4A6" ma:contentTypeVersion="13" ma:contentTypeDescription="Create a new document." ma:contentTypeScope="" ma:versionID="fd32bb9cd876030e762f9a57c94f855a">
  <xsd:schema xmlns:xsd="http://www.w3.org/2001/XMLSchema" xmlns:xs="http://www.w3.org/2001/XMLSchema" xmlns:p="http://schemas.microsoft.com/office/2006/metadata/properties" xmlns:ns2="85e71f75-1794-415f-b900-a113f17b89dc" xmlns:ns3="0491755e-f5dc-43c8-bb14-35ee65c1a03f" targetNamespace="http://schemas.microsoft.com/office/2006/metadata/properties" ma:root="true" ma:fieldsID="04f4bdd6074d69e6825ebb6cadc2eba7" ns2:_="" ns3:_="">
    <xsd:import namespace="85e71f75-1794-415f-b900-a113f17b89dc"/>
    <xsd:import namespace="0491755e-f5dc-43c8-bb14-35ee65c1a0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71f75-1794-415f-b900-a113f17b89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d5dd292-09e7-4c1a-8a23-337b2dc44b8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1755e-f5dc-43c8-bb14-35ee65c1a03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3f7e7b4-4fcc-44ec-b06e-6b3afd7f137f}" ma:internalName="TaxCatchAll" ma:showField="CatchAllData" ma:web="0491755e-f5dc-43c8-bb14-35ee65c1a0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514936-9E45-4575-8C32-26956FCD7E8E}"/>
</file>

<file path=customXml/itemProps2.xml><?xml version="1.0" encoding="utf-8"?>
<ds:datastoreItem xmlns:ds="http://schemas.openxmlformats.org/officeDocument/2006/customXml" ds:itemID="{842A3456-FCF0-4E6E-BFEC-7532A7845D9B}"/>
</file>

<file path=docProps/app.xml><?xml version="1.0" encoding="utf-8"?>
<Properties xmlns="http://schemas.openxmlformats.org/officeDocument/2006/extended-properties" xmlns:vt="http://schemas.openxmlformats.org/officeDocument/2006/docPropsVTypes">
  <TotalTime>672</TotalTime>
  <Words>1071</Words>
  <Application>Microsoft Office PowerPoint</Application>
  <PresentationFormat>Widescreen</PresentationFormat>
  <Paragraphs>114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Year 12 Welcome Evening</vt:lpstr>
      <vt:lpstr>School Vision</vt:lpstr>
      <vt:lpstr>KLAS Curriculum</vt:lpstr>
      <vt:lpstr>PowerPoint Presentation</vt:lpstr>
      <vt:lpstr>The Sixth Form Team</vt:lpstr>
      <vt:lpstr>Behaviour Expectations</vt:lpstr>
      <vt:lpstr>Sixth Form Dress Code</vt:lpstr>
      <vt:lpstr>16 – 19 Bursary Information</vt:lpstr>
      <vt:lpstr>Form Time Expectations</vt:lpstr>
      <vt:lpstr>Supported Study</vt:lpstr>
      <vt:lpstr>Aspirational Enrichment</vt:lpstr>
      <vt:lpstr>Student Leadership</vt:lpstr>
      <vt:lpstr>Community Action</vt:lpstr>
      <vt:lpstr>Aspirational Careers Support</vt:lpstr>
      <vt:lpstr>Aim High Programme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Braim</dc:creator>
  <cp:lastModifiedBy>J Macrow</cp:lastModifiedBy>
  <cp:revision>90</cp:revision>
  <cp:lastPrinted>2020-01-13T11:12:17Z</cp:lastPrinted>
  <dcterms:created xsi:type="dcterms:W3CDTF">2020-01-06T21:05:42Z</dcterms:created>
  <dcterms:modified xsi:type="dcterms:W3CDTF">2024-09-27T10:24:06Z</dcterms:modified>
</cp:coreProperties>
</file>