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diagrams/data2.xml" ContentType="application/vnd.openxmlformats-officedocument.drawingml.diagramData+xml"/>
  <Override PartName="/ppt/presentation.xml" ContentType="application/vnd.openxmlformats-officedocument.presentationml.presentation.main+xml"/>
  <Override PartName="/ppt/diagrams/data3.xml" ContentType="application/vnd.openxmlformats-officedocument.drawingml.diagramData+xml"/>
  <Override PartName="/ppt/diagrams/data4.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rawing4.xml" ContentType="application/vnd.ms-office.drawingml.diagramDrawing+xml"/>
  <Override PartName="/ppt/diagrams/colors4.xml" ContentType="application/vnd.openxmlformats-officedocument.drawingml.diagramColors+xml"/>
  <Override PartName="/ppt/diagrams/quickStyle4.xml" ContentType="application/vnd.openxmlformats-officedocument.drawingml.diagramStyle+xml"/>
  <Override PartName="/ppt/diagrams/layout4.xml" ContentType="application/vnd.openxmlformats-officedocument.drawingml.diagramLayou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ppt/tags/tag5.xml" ContentType="application/vnd.openxmlformats-officedocument.presentationml.tags+xml"/>
  <Override PartName="/ppt/tags/tag12.xml" ContentType="application/vnd.openxmlformats-officedocument.presentationml.tags+xml"/>
  <Override PartName="/ppt/tags/tag7.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13.xml" ContentType="application/vnd.openxmlformats-officedocument.presentationml.tags+xml"/>
  <Override PartName="/ppt/tags/tag4.xml" ContentType="application/vnd.openxmlformats-officedocument.presentationml.tags+xml"/>
  <Override PartName="/docProps/app.xml" ContentType="application/vnd.openxmlformats-officedocument.extended-properties+xml"/>
  <Override PartName="/ppt/tags/tag6.xml" ContentType="application/vnd.openxmlformats-officedocument.presentationml.tags+xml"/>
  <Override PartName="/ppt/tags/tag11.xml" ContentType="application/vnd.openxmlformats-officedocument.presentationml.tags+xml"/>
  <Override PartName="/ppt/tags/tag3.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1" r:id="rId2"/>
    <p:sldId id="268" r:id="rId3"/>
    <p:sldId id="272" r:id="rId4"/>
    <p:sldId id="274" r:id="rId5"/>
    <p:sldId id="275" r:id="rId6"/>
    <p:sldId id="276" r:id="rId7"/>
    <p:sldId id="277" r:id="rId8"/>
    <p:sldId id="278" r:id="rId9"/>
    <p:sldId id="279" r:id="rId10"/>
    <p:sldId id="280" r:id="rId11"/>
    <p:sldId id="281" r:id="rId12"/>
    <p:sldId id="282" r:id="rId13"/>
    <p:sldId id="283" r:id="rId14"/>
    <p:sldId id="284" r:id="rId15"/>
    <p:sldId id="286" r:id="rId16"/>
    <p:sldId id="287" r:id="rId17"/>
    <p:sldId id="288" r:id="rId18"/>
    <p:sldId id="291" r:id="rId19"/>
    <p:sldId id="292" r:id="rId20"/>
    <p:sldId id="293" r:id="rId21"/>
    <p:sldId id="294" r:id="rId22"/>
    <p:sldId id="295" r:id="rId23"/>
    <p:sldId id="299" r:id="rId24"/>
    <p:sldId id="307" r:id="rId25"/>
    <p:sldId id="313" r:id="rId26"/>
    <p:sldId id="256" r:id="rId27"/>
    <p:sldId id="257" r:id="rId28"/>
    <p:sldId id="258" r:id="rId29"/>
    <p:sldId id="259" r:id="rId30"/>
    <p:sldId id="261" r:id="rId31"/>
    <p:sldId id="265" r:id="rId32"/>
    <p:sldId id="262" r:id="rId33"/>
    <p:sldId id="266" r:id="rId34"/>
    <p:sldId id="263" r:id="rId35"/>
    <p:sldId id="264" r:id="rId36"/>
    <p:sldId id="26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ata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ata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75B750-D55E-4114-9467-4AEBB345FA12}" type="doc">
      <dgm:prSet loTypeId="urn:microsoft.com/office/officeart/2018/5/layout/IconLeafLabelList" loCatId="icon" qsTypeId="urn:microsoft.com/office/officeart/2005/8/quickstyle/simple4" qsCatId="simple" csTypeId="urn:microsoft.com/office/officeart/2005/8/colors/colorful1" csCatId="colorful" phldr="1"/>
      <dgm:spPr/>
      <dgm:t>
        <a:bodyPr/>
        <a:lstStyle/>
        <a:p>
          <a:endParaRPr lang="en-GB"/>
        </a:p>
      </dgm:t>
    </dgm:pt>
    <dgm:pt modelId="{D6EB5AB3-6861-42C2-9C3D-725A9FFE65A1}">
      <dgm:prSet phldrT="[Text]"/>
      <dgm:spPr/>
      <dgm:t>
        <a:bodyPr/>
        <a:lstStyle/>
        <a:p>
          <a:pPr>
            <a:lnSpc>
              <a:spcPct val="100000"/>
            </a:lnSpc>
            <a:defRPr cap="all"/>
          </a:pPr>
          <a:r>
            <a:rPr lang="en-GB" dirty="0"/>
            <a:t>Higher education</a:t>
          </a:r>
          <a:endParaRPr lang="en-GB" noProof="0" dirty="0"/>
        </a:p>
      </dgm:t>
    </dgm:pt>
    <dgm:pt modelId="{96BEFF7B-9E86-420F-98F0-A490FCC02507}" type="parTrans" cxnId="{79DF289B-813A-4188-9094-901D7589B083}">
      <dgm:prSet/>
      <dgm:spPr/>
      <dgm:t>
        <a:bodyPr/>
        <a:lstStyle/>
        <a:p>
          <a:endParaRPr lang="en-GB"/>
        </a:p>
      </dgm:t>
    </dgm:pt>
    <dgm:pt modelId="{6EBA6B0D-057A-409A-95C2-8E0F5D68886B}" type="sibTrans" cxnId="{79DF289B-813A-4188-9094-901D7589B083}">
      <dgm:prSet/>
      <dgm:spPr/>
      <dgm:t>
        <a:bodyPr/>
        <a:lstStyle/>
        <a:p>
          <a:endParaRPr lang="en-GB"/>
        </a:p>
      </dgm:t>
    </dgm:pt>
    <dgm:pt modelId="{91FECA44-96FD-4828-92EC-CEFB3630EECA}">
      <dgm:prSet phldrT="[Text]"/>
      <dgm:spPr/>
      <dgm:t>
        <a:bodyPr/>
        <a:lstStyle/>
        <a:p>
          <a:pPr>
            <a:lnSpc>
              <a:spcPct val="100000"/>
            </a:lnSpc>
            <a:defRPr cap="all"/>
          </a:pPr>
          <a:r>
            <a:rPr lang="en-GB" dirty="0"/>
            <a:t>Apprenticeships</a:t>
          </a:r>
        </a:p>
      </dgm:t>
    </dgm:pt>
    <dgm:pt modelId="{0A58372A-66E5-4281-82E8-A83DE9DA3F0A}" type="parTrans" cxnId="{3BC97B06-3049-4490-8930-A7285EB1EAED}">
      <dgm:prSet/>
      <dgm:spPr/>
      <dgm:t>
        <a:bodyPr/>
        <a:lstStyle/>
        <a:p>
          <a:endParaRPr lang="en-GB"/>
        </a:p>
      </dgm:t>
    </dgm:pt>
    <dgm:pt modelId="{4AAE0BFC-9CC6-4F73-B6FE-06EA2F2AE349}" type="sibTrans" cxnId="{3BC97B06-3049-4490-8930-A7285EB1EAED}">
      <dgm:prSet/>
      <dgm:spPr/>
      <dgm:t>
        <a:bodyPr/>
        <a:lstStyle/>
        <a:p>
          <a:endParaRPr lang="en-GB"/>
        </a:p>
      </dgm:t>
    </dgm:pt>
    <dgm:pt modelId="{7CDA7D70-7423-43BE-B04D-A0527E396E1D}">
      <dgm:prSet phldrT="[Text]"/>
      <dgm:spPr/>
      <dgm:t>
        <a:bodyPr/>
        <a:lstStyle/>
        <a:p>
          <a:pPr>
            <a:lnSpc>
              <a:spcPct val="100000"/>
            </a:lnSpc>
            <a:defRPr cap="all"/>
          </a:pPr>
          <a:r>
            <a:rPr lang="en-GB"/>
            <a:t>Studying abroad</a:t>
          </a:r>
        </a:p>
      </dgm:t>
    </dgm:pt>
    <dgm:pt modelId="{3B6764CE-0884-4DFE-B6FF-37329FBDC1B6}" type="parTrans" cxnId="{B04D4DAA-8C7F-400B-ACC4-1D5D58891DAA}">
      <dgm:prSet/>
      <dgm:spPr/>
      <dgm:t>
        <a:bodyPr/>
        <a:lstStyle/>
        <a:p>
          <a:endParaRPr lang="en-GB"/>
        </a:p>
      </dgm:t>
    </dgm:pt>
    <dgm:pt modelId="{5BCE30D9-03FC-4BB4-9F6C-5468D9D1D2AC}" type="sibTrans" cxnId="{B04D4DAA-8C7F-400B-ACC4-1D5D58891DAA}">
      <dgm:prSet/>
      <dgm:spPr/>
      <dgm:t>
        <a:bodyPr/>
        <a:lstStyle/>
        <a:p>
          <a:endParaRPr lang="en-GB"/>
        </a:p>
      </dgm:t>
    </dgm:pt>
    <dgm:pt modelId="{B52CBEBB-6F7A-4399-B0CD-B69663FEA157}">
      <dgm:prSet/>
      <dgm:spPr/>
      <dgm:t>
        <a:bodyPr/>
        <a:lstStyle/>
        <a:p>
          <a:pPr>
            <a:lnSpc>
              <a:spcPct val="100000"/>
            </a:lnSpc>
            <a:defRPr cap="all"/>
          </a:pPr>
          <a:r>
            <a:rPr lang="en-GB"/>
            <a:t>Gap year</a:t>
          </a:r>
        </a:p>
      </dgm:t>
    </dgm:pt>
    <dgm:pt modelId="{1423C269-B6AA-4469-9B18-CECE407521AA}" type="parTrans" cxnId="{0548A49C-CFC4-4D77-9B0B-9AC1CB06072C}">
      <dgm:prSet/>
      <dgm:spPr/>
      <dgm:t>
        <a:bodyPr/>
        <a:lstStyle/>
        <a:p>
          <a:endParaRPr lang="en-GB"/>
        </a:p>
      </dgm:t>
    </dgm:pt>
    <dgm:pt modelId="{947048E2-D6E0-4B7A-8215-C026B6085E53}" type="sibTrans" cxnId="{0548A49C-CFC4-4D77-9B0B-9AC1CB06072C}">
      <dgm:prSet/>
      <dgm:spPr/>
      <dgm:t>
        <a:bodyPr/>
        <a:lstStyle/>
        <a:p>
          <a:endParaRPr lang="en-GB"/>
        </a:p>
      </dgm:t>
    </dgm:pt>
    <dgm:pt modelId="{A5BA2B8B-5A4E-4C7E-B695-6432D82060E0}">
      <dgm:prSet/>
      <dgm:spPr/>
      <dgm:t>
        <a:bodyPr/>
        <a:lstStyle/>
        <a:p>
          <a:pPr>
            <a:lnSpc>
              <a:spcPct val="100000"/>
            </a:lnSpc>
            <a:defRPr cap="all"/>
          </a:pPr>
          <a:r>
            <a:rPr lang="en-GB"/>
            <a:t>Getting a job</a:t>
          </a:r>
        </a:p>
      </dgm:t>
    </dgm:pt>
    <dgm:pt modelId="{CD90B12D-F367-4B28-9000-5419EAC61B46}" type="parTrans" cxnId="{8AB85C90-A44F-4E9F-8BCF-C5F897D8E632}">
      <dgm:prSet/>
      <dgm:spPr/>
      <dgm:t>
        <a:bodyPr/>
        <a:lstStyle/>
        <a:p>
          <a:endParaRPr lang="en-GB"/>
        </a:p>
      </dgm:t>
    </dgm:pt>
    <dgm:pt modelId="{82FE9E00-1491-442D-8FAA-4C33F6ADBCFE}" type="sibTrans" cxnId="{8AB85C90-A44F-4E9F-8BCF-C5F897D8E632}">
      <dgm:prSet/>
      <dgm:spPr/>
      <dgm:t>
        <a:bodyPr/>
        <a:lstStyle/>
        <a:p>
          <a:endParaRPr lang="en-GB"/>
        </a:p>
      </dgm:t>
    </dgm:pt>
    <dgm:pt modelId="{FCF8012B-EB7A-464C-B8D9-19E42329FE36}" type="pres">
      <dgm:prSet presAssocID="{B675B750-D55E-4114-9467-4AEBB345FA12}" presName="root" presStyleCnt="0">
        <dgm:presLayoutVars>
          <dgm:dir/>
          <dgm:resizeHandles val="exact"/>
        </dgm:presLayoutVars>
      </dgm:prSet>
      <dgm:spPr/>
    </dgm:pt>
    <dgm:pt modelId="{4B832157-A5A9-4C61-A954-96B0E6906D30}" type="pres">
      <dgm:prSet presAssocID="{D6EB5AB3-6861-42C2-9C3D-725A9FFE65A1}" presName="compNode" presStyleCnt="0"/>
      <dgm:spPr/>
    </dgm:pt>
    <dgm:pt modelId="{147F0E0B-3389-4F1F-B6F3-CC8D315FD19C}" type="pres">
      <dgm:prSet presAssocID="{D6EB5AB3-6861-42C2-9C3D-725A9FFE65A1}" presName="iconBgRect" presStyleLbl="bgShp" presStyleIdx="0" presStyleCnt="5"/>
      <dgm:spPr>
        <a:prstGeom prst="round2DiagRect">
          <a:avLst>
            <a:gd name="adj1" fmla="val 29727"/>
            <a:gd name="adj2" fmla="val 0"/>
          </a:avLst>
        </a:prstGeom>
      </dgm:spPr>
    </dgm:pt>
    <dgm:pt modelId="{84CD5F33-D052-4F2A-B07F-E72982AD8215}" type="pres">
      <dgm:prSet presAssocID="{D6EB5AB3-6861-42C2-9C3D-725A9FFE65A1}"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raduation cap"/>
        </a:ext>
      </dgm:extLst>
    </dgm:pt>
    <dgm:pt modelId="{4A98969F-EC9F-4465-AE7C-F59B729B3CBD}" type="pres">
      <dgm:prSet presAssocID="{D6EB5AB3-6861-42C2-9C3D-725A9FFE65A1}" presName="spaceRect" presStyleCnt="0"/>
      <dgm:spPr/>
    </dgm:pt>
    <dgm:pt modelId="{A2C52252-5492-4D6A-8A72-0472BF3E030B}" type="pres">
      <dgm:prSet presAssocID="{D6EB5AB3-6861-42C2-9C3D-725A9FFE65A1}" presName="textRect" presStyleLbl="revTx" presStyleIdx="0" presStyleCnt="5">
        <dgm:presLayoutVars>
          <dgm:chMax val="1"/>
          <dgm:chPref val="1"/>
        </dgm:presLayoutVars>
      </dgm:prSet>
      <dgm:spPr/>
    </dgm:pt>
    <dgm:pt modelId="{C3E98D3E-5AFC-4311-A699-6C0D88AA8A41}" type="pres">
      <dgm:prSet presAssocID="{6EBA6B0D-057A-409A-95C2-8E0F5D68886B}" presName="sibTrans" presStyleCnt="0"/>
      <dgm:spPr/>
    </dgm:pt>
    <dgm:pt modelId="{7B7A0FC4-4766-48D3-B540-18438A9E16F3}" type="pres">
      <dgm:prSet presAssocID="{91FECA44-96FD-4828-92EC-CEFB3630EECA}" presName="compNode" presStyleCnt="0"/>
      <dgm:spPr/>
    </dgm:pt>
    <dgm:pt modelId="{F3D85CDB-6AD6-46B0-B8D7-B411D11E4636}" type="pres">
      <dgm:prSet presAssocID="{91FECA44-96FD-4828-92EC-CEFB3630EECA}" presName="iconBgRect" presStyleLbl="bgShp" presStyleIdx="1" presStyleCnt="5"/>
      <dgm:spPr>
        <a:prstGeom prst="round2DiagRect">
          <a:avLst>
            <a:gd name="adj1" fmla="val 29727"/>
            <a:gd name="adj2" fmla="val 0"/>
          </a:avLst>
        </a:prstGeom>
      </dgm:spPr>
    </dgm:pt>
    <dgm:pt modelId="{62AA9534-BC25-4B3F-B9BC-AA164445A2C5}" type="pres">
      <dgm:prSet presAssocID="{91FECA44-96FD-4828-92EC-CEFB3630EEC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riefcase"/>
        </a:ext>
      </dgm:extLst>
    </dgm:pt>
    <dgm:pt modelId="{4B9BE623-9900-4A89-8075-0BBE75C54564}" type="pres">
      <dgm:prSet presAssocID="{91FECA44-96FD-4828-92EC-CEFB3630EECA}" presName="spaceRect" presStyleCnt="0"/>
      <dgm:spPr/>
    </dgm:pt>
    <dgm:pt modelId="{4D58AFDC-0778-4BDB-A08D-62A10077DD53}" type="pres">
      <dgm:prSet presAssocID="{91FECA44-96FD-4828-92EC-CEFB3630EECA}" presName="textRect" presStyleLbl="revTx" presStyleIdx="1" presStyleCnt="5">
        <dgm:presLayoutVars>
          <dgm:chMax val="1"/>
          <dgm:chPref val="1"/>
        </dgm:presLayoutVars>
      </dgm:prSet>
      <dgm:spPr/>
    </dgm:pt>
    <dgm:pt modelId="{3DDF44EA-1213-4EDC-8A61-41A6D7317813}" type="pres">
      <dgm:prSet presAssocID="{4AAE0BFC-9CC6-4F73-B6FE-06EA2F2AE349}" presName="sibTrans" presStyleCnt="0"/>
      <dgm:spPr/>
    </dgm:pt>
    <dgm:pt modelId="{A526893A-3186-4159-A613-23551D097152}" type="pres">
      <dgm:prSet presAssocID="{7CDA7D70-7423-43BE-B04D-A0527E396E1D}" presName="compNode" presStyleCnt="0"/>
      <dgm:spPr/>
    </dgm:pt>
    <dgm:pt modelId="{1FDC76F1-2A12-499B-A052-2BF375205DC8}" type="pres">
      <dgm:prSet presAssocID="{7CDA7D70-7423-43BE-B04D-A0527E396E1D}" presName="iconBgRect" presStyleLbl="bgShp" presStyleIdx="2" presStyleCnt="5"/>
      <dgm:spPr>
        <a:prstGeom prst="round2DiagRect">
          <a:avLst>
            <a:gd name="adj1" fmla="val 29727"/>
            <a:gd name="adj2" fmla="val 0"/>
          </a:avLst>
        </a:prstGeom>
      </dgm:spPr>
    </dgm:pt>
    <dgm:pt modelId="{14F966E3-79AD-4D79-A9F6-4C206CD81EF2}" type="pres">
      <dgm:prSet presAssocID="{7CDA7D70-7423-43BE-B04D-A0527E396E1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irplane"/>
        </a:ext>
      </dgm:extLst>
    </dgm:pt>
    <dgm:pt modelId="{57ADF148-5360-4D8B-8A7D-572367AECA81}" type="pres">
      <dgm:prSet presAssocID="{7CDA7D70-7423-43BE-B04D-A0527E396E1D}" presName="spaceRect" presStyleCnt="0"/>
      <dgm:spPr/>
    </dgm:pt>
    <dgm:pt modelId="{10236270-E10F-4009-89A6-1703EE4C6AB1}" type="pres">
      <dgm:prSet presAssocID="{7CDA7D70-7423-43BE-B04D-A0527E396E1D}" presName="textRect" presStyleLbl="revTx" presStyleIdx="2" presStyleCnt="5">
        <dgm:presLayoutVars>
          <dgm:chMax val="1"/>
          <dgm:chPref val="1"/>
        </dgm:presLayoutVars>
      </dgm:prSet>
      <dgm:spPr/>
    </dgm:pt>
    <dgm:pt modelId="{052A9626-317A-4512-9E65-E3578AEB11A4}" type="pres">
      <dgm:prSet presAssocID="{5BCE30D9-03FC-4BB4-9F6C-5468D9D1D2AC}" presName="sibTrans" presStyleCnt="0"/>
      <dgm:spPr/>
    </dgm:pt>
    <dgm:pt modelId="{0F911E95-73B7-4866-A8D9-91AC3444CC60}" type="pres">
      <dgm:prSet presAssocID="{B52CBEBB-6F7A-4399-B0CD-B69663FEA157}" presName="compNode" presStyleCnt="0"/>
      <dgm:spPr/>
    </dgm:pt>
    <dgm:pt modelId="{85F07643-39BA-442D-AA96-CE8150BC8E35}" type="pres">
      <dgm:prSet presAssocID="{B52CBEBB-6F7A-4399-B0CD-B69663FEA157}" presName="iconBgRect" presStyleLbl="bgShp" presStyleIdx="3" presStyleCnt="5"/>
      <dgm:spPr>
        <a:prstGeom prst="round2DiagRect">
          <a:avLst>
            <a:gd name="adj1" fmla="val 29727"/>
            <a:gd name="adj2" fmla="val 0"/>
          </a:avLst>
        </a:prstGeom>
      </dgm:spPr>
    </dgm:pt>
    <dgm:pt modelId="{D7071DA3-9DF3-44F3-91BC-1B157B696D45}" type="pres">
      <dgm:prSet presAssocID="{B52CBEBB-6F7A-4399-B0CD-B69663FEA15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ountain scene"/>
        </a:ext>
      </dgm:extLst>
    </dgm:pt>
    <dgm:pt modelId="{C7C437B4-E165-40DD-A937-73DDF85C6473}" type="pres">
      <dgm:prSet presAssocID="{B52CBEBB-6F7A-4399-B0CD-B69663FEA157}" presName="spaceRect" presStyleCnt="0"/>
      <dgm:spPr/>
    </dgm:pt>
    <dgm:pt modelId="{114FC8B5-2BDE-4F8A-AED2-B2C221876442}" type="pres">
      <dgm:prSet presAssocID="{B52CBEBB-6F7A-4399-B0CD-B69663FEA157}" presName="textRect" presStyleLbl="revTx" presStyleIdx="3" presStyleCnt="5">
        <dgm:presLayoutVars>
          <dgm:chMax val="1"/>
          <dgm:chPref val="1"/>
        </dgm:presLayoutVars>
      </dgm:prSet>
      <dgm:spPr/>
    </dgm:pt>
    <dgm:pt modelId="{6BFBC277-CBCF-4E50-BD0C-D115E0D10135}" type="pres">
      <dgm:prSet presAssocID="{947048E2-D6E0-4B7A-8215-C026B6085E53}" presName="sibTrans" presStyleCnt="0"/>
      <dgm:spPr/>
    </dgm:pt>
    <dgm:pt modelId="{24703F72-EC02-473A-B057-FF67806B8386}" type="pres">
      <dgm:prSet presAssocID="{A5BA2B8B-5A4E-4C7E-B695-6432D82060E0}" presName="compNode" presStyleCnt="0"/>
      <dgm:spPr/>
    </dgm:pt>
    <dgm:pt modelId="{917E4EEE-F4B1-47A3-8845-BAE3FA8736FD}" type="pres">
      <dgm:prSet presAssocID="{A5BA2B8B-5A4E-4C7E-B695-6432D82060E0}" presName="iconBgRect" presStyleLbl="bgShp" presStyleIdx="4" presStyleCnt="5"/>
      <dgm:spPr>
        <a:prstGeom prst="round2DiagRect">
          <a:avLst>
            <a:gd name="adj1" fmla="val 29727"/>
            <a:gd name="adj2" fmla="val 0"/>
          </a:avLst>
        </a:prstGeom>
      </dgm:spPr>
    </dgm:pt>
    <dgm:pt modelId="{5DCC0D43-A32E-4D3C-ABFA-87375245EF6D}" type="pres">
      <dgm:prSet presAssocID="{A5BA2B8B-5A4E-4C7E-B695-6432D82060E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Money"/>
        </a:ext>
      </dgm:extLst>
    </dgm:pt>
    <dgm:pt modelId="{960E89E8-C115-4B2F-B3F2-7D7245B39F83}" type="pres">
      <dgm:prSet presAssocID="{A5BA2B8B-5A4E-4C7E-B695-6432D82060E0}" presName="spaceRect" presStyleCnt="0"/>
      <dgm:spPr/>
    </dgm:pt>
    <dgm:pt modelId="{D655ECA1-80E0-4BA0-AEE3-1825E4F54959}" type="pres">
      <dgm:prSet presAssocID="{A5BA2B8B-5A4E-4C7E-B695-6432D82060E0}" presName="textRect" presStyleLbl="revTx" presStyleIdx="4" presStyleCnt="5">
        <dgm:presLayoutVars>
          <dgm:chMax val="1"/>
          <dgm:chPref val="1"/>
        </dgm:presLayoutVars>
      </dgm:prSet>
      <dgm:spPr/>
    </dgm:pt>
  </dgm:ptLst>
  <dgm:cxnLst>
    <dgm:cxn modelId="{3BC97B06-3049-4490-8930-A7285EB1EAED}" srcId="{B675B750-D55E-4114-9467-4AEBB345FA12}" destId="{91FECA44-96FD-4828-92EC-CEFB3630EECA}" srcOrd="1" destOrd="0" parTransId="{0A58372A-66E5-4281-82E8-A83DE9DA3F0A}" sibTransId="{4AAE0BFC-9CC6-4F73-B6FE-06EA2F2AE349}"/>
    <dgm:cxn modelId="{A436D02F-CF13-4B6C-A8D0-90D5FBE75C48}" type="presOf" srcId="{91FECA44-96FD-4828-92EC-CEFB3630EECA}" destId="{4D58AFDC-0778-4BDB-A08D-62A10077DD53}" srcOrd="0" destOrd="0" presId="urn:microsoft.com/office/officeart/2018/5/layout/IconLeafLabelList"/>
    <dgm:cxn modelId="{EAFA9F43-2ECD-43A9-BF04-5362DA7563F3}" type="presOf" srcId="{B52CBEBB-6F7A-4399-B0CD-B69663FEA157}" destId="{114FC8B5-2BDE-4F8A-AED2-B2C221876442}" srcOrd="0" destOrd="0" presId="urn:microsoft.com/office/officeart/2018/5/layout/IconLeafLabelList"/>
    <dgm:cxn modelId="{CD5A2789-D44C-40F4-9F8C-939AD44FC01B}" type="presOf" srcId="{B675B750-D55E-4114-9467-4AEBB345FA12}" destId="{FCF8012B-EB7A-464C-B8D9-19E42329FE36}" srcOrd="0" destOrd="0" presId="urn:microsoft.com/office/officeart/2018/5/layout/IconLeafLabelList"/>
    <dgm:cxn modelId="{8AB85C90-A44F-4E9F-8BCF-C5F897D8E632}" srcId="{B675B750-D55E-4114-9467-4AEBB345FA12}" destId="{A5BA2B8B-5A4E-4C7E-B695-6432D82060E0}" srcOrd="4" destOrd="0" parTransId="{CD90B12D-F367-4B28-9000-5419EAC61B46}" sibTransId="{82FE9E00-1491-442D-8FAA-4C33F6ADBCFE}"/>
    <dgm:cxn modelId="{C7A0F097-5F15-484C-823E-609336514EE3}" type="presOf" srcId="{A5BA2B8B-5A4E-4C7E-B695-6432D82060E0}" destId="{D655ECA1-80E0-4BA0-AEE3-1825E4F54959}" srcOrd="0" destOrd="0" presId="urn:microsoft.com/office/officeart/2018/5/layout/IconLeafLabelList"/>
    <dgm:cxn modelId="{6D5D109B-A37F-4E10-9232-A19FF0661393}" type="presOf" srcId="{D6EB5AB3-6861-42C2-9C3D-725A9FFE65A1}" destId="{A2C52252-5492-4D6A-8A72-0472BF3E030B}" srcOrd="0" destOrd="0" presId="urn:microsoft.com/office/officeart/2018/5/layout/IconLeafLabelList"/>
    <dgm:cxn modelId="{79DF289B-813A-4188-9094-901D7589B083}" srcId="{B675B750-D55E-4114-9467-4AEBB345FA12}" destId="{D6EB5AB3-6861-42C2-9C3D-725A9FFE65A1}" srcOrd="0" destOrd="0" parTransId="{96BEFF7B-9E86-420F-98F0-A490FCC02507}" sibTransId="{6EBA6B0D-057A-409A-95C2-8E0F5D68886B}"/>
    <dgm:cxn modelId="{0548A49C-CFC4-4D77-9B0B-9AC1CB06072C}" srcId="{B675B750-D55E-4114-9467-4AEBB345FA12}" destId="{B52CBEBB-6F7A-4399-B0CD-B69663FEA157}" srcOrd="3" destOrd="0" parTransId="{1423C269-B6AA-4469-9B18-CECE407521AA}" sibTransId="{947048E2-D6E0-4B7A-8215-C026B6085E53}"/>
    <dgm:cxn modelId="{B04D4DAA-8C7F-400B-ACC4-1D5D58891DAA}" srcId="{B675B750-D55E-4114-9467-4AEBB345FA12}" destId="{7CDA7D70-7423-43BE-B04D-A0527E396E1D}" srcOrd="2" destOrd="0" parTransId="{3B6764CE-0884-4DFE-B6FF-37329FBDC1B6}" sibTransId="{5BCE30D9-03FC-4BB4-9F6C-5468D9D1D2AC}"/>
    <dgm:cxn modelId="{6A8B64C8-557F-4A65-9AD9-E5FDD17977C5}" type="presOf" srcId="{7CDA7D70-7423-43BE-B04D-A0527E396E1D}" destId="{10236270-E10F-4009-89A6-1703EE4C6AB1}" srcOrd="0" destOrd="0" presId="urn:microsoft.com/office/officeart/2018/5/layout/IconLeafLabelList"/>
    <dgm:cxn modelId="{52C1D3F0-AAFD-48C2-ADEF-D5F02C52402F}" type="presParOf" srcId="{FCF8012B-EB7A-464C-B8D9-19E42329FE36}" destId="{4B832157-A5A9-4C61-A954-96B0E6906D30}" srcOrd="0" destOrd="0" presId="urn:microsoft.com/office/officeart/2018/5/layout/IconLeafLabelList"/>
    <dgm:cxn modelId="{3BD070C0-8D97-47FD-AFDA-844FDCE163E8}" type="presParOf" srcId="{4B832157-A5A9-4C61-A954-96B0E6906D30}" destId="{147F0E0B-3389-4F1F-B6F3-CC8D315FD19C}" srcOrd="0" destOrd="0" presId="urn:microsoft.com/office/officeart/2018/5/layout/IconLeafLabelList"/>
    <dgm:cxn modelId="{24A9B88C-F4DC-4F81-8D6A-75ACCC19B9E3}" type="presParOf" srcId="{4B832157-A5A9-4C61-A954-96B0E6906D30}" destId="{84CD5F33-D052-4F2A-B07F-E72982AD8215}" srcOrd="1" destOrd="0" presId="urn:microsoft.com/office/officeart/2018/5/layout/IconLeafLabelList"/>
    <dgm:cxn modelId="{81926D04-F8BB-488D-9BEB-DD218C15A063}" type="presParOf" srcId="{4B832157-A5A9-4C61-A954-96B0E6906D30}" destId="{4A98969F-EC9F-4465-AE7C-F59B729B3CBD}" srcOrd="2" destOrd="0" presId="urn:microsoft.com/office/officeart/2018/5/layout/IconLeafLabelList"/>
    <dgm:cxn modelId="{735002E8-B207-48A1-9710-83AB9B9F9004}" type="presParOf" srcId="{4B832157-A5A9-4C61-A954-96B0E6906D30}" destId="{A2C52252-5492-4D6A-8A72-0472BF3E030B}" srcOrd="3" destOrd="0" presId="urn:microsoft.com/office/officeart/2018/5/layout/IconLeafLabelList"/>
    <dgm:cxn modelId="{E6AA0343-36DD-4129-A09A-4F6E56FDEC69}" type="presParOf" srcId="{FCF8012B-EB7A-464C-B8D9-19E42329FE36}" destId="{C3E98D3E-5AFC-4311-A699-6C0D88AA8A41}" srcOrd="1" destOrd="0" presId="urn:microsoft.com/office/officeart/2018/5/layout/IconLeafLabelList"/>
    <dgm:cxn modelId="{70645306-079E-42A6-BC33-D465E4333CF7}" type="presParOf" srcId="{FCF8012B-EB7A-464C-B8D9-19E42329FE36}" destId="{7B7A0FC4-4766-48D3-B540-18438A9E16F3}" srcOrd="2" destOrd="0" presId="urn:microsoft.com/office/officeart/2018/5/layout/IconLeafLabelList"/>
    <dgm:cxn modelId="{3E9422ED-C439-4039-8950-426174D02CDA}" type="presParOf" srcId="{7B7A0FC4-4766-48D3-B540-18438A9E16F3}" destId="{F3D85CDB-6AD6-46B0-B8D7-B411D11E4636}" srcOrd="0" destOrd="0" presId="urn:microsoft.com/office/officeart/2018/5/layout/IconLeafLabelList"/>
    <dgm:cxn modelId="{E0781F52-3C75-456C-AC9C-685F8DF6D07C}" type="presParOf" srcId="{7B7A0FC4-4766-48D3-B540-18438A9E16F3}" destId="{62AA9534-BC25-4B3F-B9BC-AA164445A2C5}" srcOrd="1" destOrd="0" presId="urn:microsoft.com/office/officeart/2018/5/layout/IconLeafLabelList"/>
    <dgm:cxn modelId="{BA6162A7-F450-43F2-ABC5-CCC720088191}" type="presParOf" srcId="{7B7A0FC4-4766-48D3-B540-18438A9E16F3}" destId="{4B9BE623-9900-4A89-8075-0BBE75C54564}" srcOrd="2" destOrd="0" presId="urn:microsoft.com/office/officeart/2018/5/layout/IconLeafLabelList"/>
    <dgm:cxn modelId="{5920DB4E-2E4E-45C5-8D52-E01DF8AEF655}" type="presParOf" srcId="{7B7A0FC4-4766-48D3-B540-18438A9E16F3}" destId="{4D58AFDC-0778-4BDB-A08D-62A10077DD53}" srcOrd="3" destOrd="0" presId="urn:microsoft.com/office/officeart/2018/5/layout/IconLeafLabelList"/>
    <dgm:cxn modelId="{D4AFCF8F-8F96-479E-A8B2-7A9736DF10F6}" type="presParOf" srcId="{FCF8012B-EB7A-464C-B8D9-19E42329FE36}" destId="{3DDF44EA-1213-4EDC-8A61-41A6D7317813}" srcOrd="3" destOrd="0" presId="urn:microsoft.com/office/officeart/2018/5/layout/IconLeafLabelList"/>
    <dgm:cxn modelId="{37E4B175-26C5-4D0D-8913-B8A8E8C1A7FF}" type="presParOf" srcId="{FCF8012B-EB7A-464C-B8D9-19E42329FE36}" destId="{A526893A-3186-4159-A613-23551D097152}" srcOrd="4" destOrd="0" presId="urn:microsoft.com/office/officeart/2018/5/layout/IconLeafLabelList"/>
    <dgm:cxn modelId="{54367B05-7D14-477D-BC5E-EAB5657F9FC1}" type="presParOf" srcId="{A526893A-3186-4159-A613-23551D097152}" destId="{1FDC76F1-2A12-499B-A052-2BF375205DC8}" srcOrd="0" destOrd="0" presId="urn:microsoft.com/office/officeart/2018/5/layout/IconLeafLabelList"/>
    <dgm:cxn modelId="{A8C9AEBA-AD8E-41E8-B10F-64873F4D1E40}" type="presParOf" srcId="{A526893A-3186-4159-A613-23551D097152}" destId="{14F966E3-79AD-4D79-A9F6-4C206CD81EF2}" srcOrd="1" destOrd="0" presId="urn:microsoft.com/office/officeart/2018/5/layout/IconLeafLabelList"/>
    <dgm:cxn modelId="{CFB7EEA4-D7C5-4801-913E-77EC6093894F}" type="presParOf" srcId="{A526893A-3186-4159-A613-23551D097152}" destId="{57ADF148-5360-4D8B-8A7D-572367AECA81}" srcOrd="2" destOrd="0" presId="urn:microsoft.com/office/officeart/2018/5/layout/IconLeafLabelList"/>
    <dgm:cxn modelId="{29BDAD21-0718-4FF0-8FF4-AAA89D47795A}" type="presParOf" srcId="{A526893A-3186-4159-A613-23551D097152}" destId="{10236270-E10F-4009-89A6-1703EE4C6AB1}" srcOrd="3" destOrd="0" presId="urn:microsoft.com/office/officeart/2018/5/layout/IconLeafLabelList"/>
    <dgm:cxn modelId="{4E082E8C-1015-4539-9F99-C89C807108B0}" type="presParOf" srcId="{FCF8012B-EB7A-464C-B8D9-19E42329FE36}" destId="{052A9626-317A-4512-9E65-E3578AEB11A4}" srcOrd="5" destOrd="0" presId="urn:microsoft.com/office/officeart/2018/5/layout/IconLeafLabelList"/>
    <dgm:cxn modelId="{4DBD584F-FB8B-44FC-874B-6418E04620F2}" type="presParOf" srcId="{FCF8012B-EB7A-464C-B8D9-19E42329FE36}" destId="{0F911E95-73B7-4866-A8D9-91AC3444CC60}" srcOrd="6" destOrd="0" presId="urn:microsoft.com/office/officeart/2018/5/layout/IconLeafLabelList"/>
    <dgm:cxn modelId="{202EB6F4-35E7-40FC-9DC8-D100B3341344}" type="presParOf" srcId="{0F911E95-73B7-4866-A8D9-91AC3444CC60}" destId="{85F07643-39BA-442D-AA96-CE8150BC8E35}" srcOrd="0" destOrd="0" presId="urn:microsoft.com/office/officeart/2018/5/layout/IconLeafLabelList"/>
    <dgm:cxn modelId="{7977B5EC-A143-435C-99BD-2E1C29CA3BD8}" type="presParOf" srcId="{0F911E95-73B7-4866-A8D9-91AC3444CC60}" destId="{D7071DA3-9DF3-44F3-91BC-1B157B696D45}" srcOrd="1" destOrd="0" presId="urn:microsoft.com/office/officeart/2018/5/layout/IconLeafLabelList"/>
    <dgm:cxn modelId="{1F2BE99E-13C5-4009-BEF8-51CCE33108A7}" type="presParOf" srcId="{0F911E95-73B7-4866-A8D9-91AC3444CC60}" destId="{C7C437B4-E165-40DD-A937-73DDF85C6473}" srcOrd="2" destOrd="0" presId="urn:microsoft.com/office/officeart/2018/5/layout/IconLeafLabelList"/>
    <dgm:cxn modelId="{2CCA380C-FD44-4934-972E-66C876F36AD9}" type="presParOf" srcId="{0F911E95-73B7-4866-A8D9-91AC3444CC60}" destId="{114FC8B5-2BDE-4F8A-AED2-B2C221876442}" srcOrd="3" destOrd="0" presId="urn:microsoft.com/office/officeart/2018/5/layout/IconLeafLabelList"/>
    <dgm:cxn modelId="{ACF5818A-AE28-4398-909F-6AEDD59B6D28}" type="presParOf" srcId="{FCF8012B-EB7A-464C-B8D9-19E42329FE36}" destId="{6BFBC277-CBCF-4E50-BD0C-D115E0D10135}" srcOrd="7" destOrd="0" presId="urn:microsoft.com/office/officeart/2018/5/layout/IconLeafLabelList"/>
    <dgm:cxn modelId="{5BC847F2-AF09-4DA8-8025-A3737C05930A}" type="presParOf" srcId="{FCF8012B-EB7A-464C-B8D9-19E42329FE36}" destId="{24703F72-EC02-473A-B057-FF67806B8386}" srcOrd="8" destOrd="0" presId="urn:microsoft.com/office/officeart/2018/5/layout/IconLeafLabelList"/>
    <dgm:cxn modelId="{94DA0D09-58E5-47CC-9DF1-1018D12561C3}" type="presParOf" srcId="{24703F72-EC02-473A-B057-FF67806B8386}" destId="{917E4EEE-F4B1-47A3-8845-BAE3FA8736FD}" srcOrd="0" destOrd="0" presId="urn:microsoft.com/office/officeart/2018/5/layout/IconLeafLabelList"/>
    <dgm:cxn modelId="{F34369D3-D659-4A80-B790-FBD06B2CA3A1}" type="presParOf" srcId="{24703F72-EC02-473A-B057-FF67806B8386}" destId="{5DCC0D43-A32E-4D3C-ABFA-87375245EF6D}" srcOrd="1" destOrd="0" presId="urn:microsoft.com/office/officeart/2018/5/layout/IconLeafLabelList"/>
    <dgm:cxn modelId="{023E1FC4-793F-49D8-B3E6-CD3E2E7CC826}" type="presParOf" srcId="{24703F72-EC02-473A-B057-FF67806B8386}" destId="{960E89E8-C115-4B2F-B3F2-7D7245B39F83}" srcOrd="2" destOrd="0" presId="urn:microsoft.com/office/officeart/2018/5/layout/IconLeafLabelList"/>
    <dgm:cxn modelId="{8518C3DA-74D0-4630-830E-6ED6586275A1}" type="presParOf" srcId="{24703F72-EC02-473A-B057-FF67806B8386}" destId="{D655ECA1-80E0-4BA0-AEE3-1825E4F54959}"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AA230B-9EE1-4C9D-8B47-259F1FD7138E}" type="doc">
      <dgm:prSet loTypeId="urn:microsoft.com/office/officeart/2017/3/layout/DropPinTimeline" loCatId="process" qsTypeId="urn:microsoft.com/office/officeart/2005/8/quickstyle/simple1" qsCatId="simple" csTypeId="urn:microsoft.com/office/officeart/2005/8/colors/colorful1" csCatId="colorful" phldr="1"/>
      <dgm:spPr/>
      <dgm:t>
        <a:bodyPr/>
        <a:lstStyle/>
        <a:p>
          <a:endParaRPr lang="en-US"/>
        </a:p>
      </dgm:t>
    </dgm:pt>
    <dgm:pt modelId="{9C7667CB-14C0-4A8F-8E67-74714F0900B1}">
      <dgm:prSet custT="1"/>
      <dgm:spPr/>
      <dgm:t>
        <a:bodyPr/>
        <a:lstStyle/>
        <a:p>
          <a:pPr>
            <a:defRPr b="1"/>
          </a:pPr>
          <a:r>
            <a:rPr lang="en-GB"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30 April 2024</a:t>
          </a:r>
        </a:p>
      </dgm:t>
    </dgm:pt>
    <dgm:pt modelId="{3AF6EEC2-4DDF-448D-A02B-3CD8A31EBBD5}" type="parTrans" cxnId="{77ADFA50-04DF-420F-874F-635A1CB8E635}">
      <dgm:prSet/>
      <dgm:spPr/>
      <dgm:t>
        <a:bodyPr/>
        <a:lstStyle/>
        <a:p>
          <a:endParaRPr lang="en-GB"/>
        </a:p>
      </dgm:t>
    </dgm:pt>
    <dgm:pt modelId="{67561B6C-AA36-4B6F-BB5E-74159DBFDAB0}" type="sibTrans" cxnId="{77ADFA50-04DF-420F-874F-635A1CB8E635}">
      <dgm:prSet/>
      <dgm:spPr/>
      <dgm:t>
        <a:bodyPr/>
        <a:lstStyle/>
        <a:p>
          <a:endParaRPr lang="en-GB"/>
        </a:p>
      </dgm:t>
    </dgm:pt>
    <dgm:pt modelId="{F08529C4-2C16-48A0-B649-C35E079E27C7}">
      <dgm:prSet/>
      <dgm:spPr/>
      <dgm:t>
        <a:bodyPr/>
        <a:lstStyle/>
        <a:p>
          <a:r>
            <a:rPr lang="en-GB" b="0" i="0" dirty="0">
              <a:latin typeface="Arial" panose="020B0604020202020204" pitchFamily="34" charset="0"/>
              <a:ea typeface="Roboto Light" panose="02000000000000000000" pitchFamily="2" charset="0"/>
              <a:cs typeface="Arial" panose="020B0604020202020204" pitchFamily="34" charset="0"/>
            </a:rPr>
            <a:t>UCAS search displays courses</a:t>
          </a:r>
          <a:endParaRPr lang="en-GB" dirty="0">
            <a:latin typeface="Arial" panose="020B0604020202020204" pitchFamily="34" charset="0"/>
            <a:ea typeface="Roboto Light" panose="02000000000000000000" pitchFamily="2" charset="0"/>
            <a:cs typeface="Arial" panose="020B0604020202020204" pitchFamily="34" charset="0"/>
          </a:endParaRPr>
        </a:p>
      </dgm:t>
    </dgm:pt>
    <dgm:pt modelId="{F2E90A74-737E-45BF-9727-699E29EB5CA6}" type="parTrans" cxnId="{DEA53ACB-856E-4CA1-B28A-CE200CDA1D25}">
      <dgm:prSet/>
      <dgm:spPr/>
      <dgm:t>
        <a:bodyPr/>
        <a:lstStyle/>
        <a:p>
          <a:endParaRPr lang="en-GB"/>
        </a:p>
      </dgm:t>
    </dgm:pt>
    <dgm:pt modelId="{9F48819B-ACEB-4E02-A8C8-5F7BC98979F4}" type="sibTrans" cxnId="{DEA53ACB-856E-4CA1-B28A-CE200CDA1D25}">
      <dgm:prSet/>
      <dgm:spPr/>
      <dgm:t>
        <a:bodyPr/>
        <a:lstStyle/>
        <a:p>
          <a:endParaRPr lang="en-GB"/>
        </a:p>
      </dgm:t>
    </dgm:pt>
    <dgm:pt modelId="{2B297445-5E87-4F78-B582-30CB9B792A0F}">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3 September</a:t>
          </a:r>
        </a:p>
      </dgm:t>
    </dgm:pt>
    <dgm:pt modelId="{C2FAC84A-0DB2-41AC-ADB8-935E4E9260E2}" type="parTrans" cxnId="{44FC3834-DAE6-4D5D-BFC6-7892FDED65B6}">
      <dgm:prSet/>
      <dgm:spPr/>
      <dgm:t>
        <a:bodyPr/>
        <a:lstStyle/>
        <a:p>
          <a:endParaRPr lang="en-GB"/>
        </a:p>
      </dgm:t>
    </dgm:pt>
    <dgm:pt modelId="{1454B22E-E71E-47F9-95F1-43CC40C68EDA}" type="sibTrans" cxnId="{44FC3834-DAE6-4D5D-BFC6-7892FDED65B6}">
      <dgm:prSet/>
      <dgm:spPr/>
      <dgm:t>
        <a:bodyPr/>
        <a:lstStyle/>
        <a:p>
          <a:endParaRPr lang="en-GB"/>
        </a:p>
      </dgm:t>
    </dgm:pt>
    <dgm:pt modelId="{CCD3D035-EB76-4F6D-9BB7-D8D770D9485C}">
      <dgm:prSet/>
      <dgm:spPr/>
      <dgm:t>
        <a:bodyPr/>
        <a:lstStyle/>
        <a:p>
          <a:r>
            <a:rPr lang="en-GB" dirty="0">
              <a:latin typeface="Arial" panose="020B0604020202020204" pitchFamily="34" charset="0"/>
              <a:ea typeface="Roboto Light" panose="02000000000000000000" pitchFamily="2" charset="0"/>
              <a:cs typeface="Arial" panose="020B0604020202020204" pitchFamily="34" charset="0"/>
            </a:rPr>
            <a:t>First day we can receive a completed application</a:t>
          </a:r>
          <a:endParaRPr lang="en-US" dirty="0">
            <a:latin typeface="Arial" panose="020B0604020202020204" pitchFamily="34" charset="0"/>
            <a:ea typeface="Roboto Light" panose="02000000000000000000" pitchFamily="2" charset="0"/>
            <a:cs typeface="Arial" panose="020B0604020202020204" pitchFamily="34" charset="0"/>
          </a:endParaRPr>
        </a:p>
      </dgm:t>
    </dgm:pt>
    <dgm:pt modelId="{2E2EB29F-D2EE-4F83-A879-EBAF6CBB8C9D}" type="parTrans" cxnId="{2F2713F7-FEAB-43C6-BEAD-9183A219E180}">
      <dgm:prSet/>
      <dgm:spPr/>
      <dgm:t>
        <a:bodyPr/>
        <a:lstStyle/>
        <a:p>
          <a:endParaRPr lang="en-GB"/>
        </a:p>
      </dgm:t>
    </dgm:pt>
    <dgm:pt modelId="{3DE1FFCB-E06A-4DAB-A307-8B8337C94C43}" type="sibTrans" cxnId="{2F2713F7-FEAB-43C6-BEAD-9183A219E180}">
      <dgm:prSet/>
      <dgm:spPr/>
      <dgm:t>
        <a:bodyPr/>
        <a:lstStyle/>
        <a:p>
          <a:endParaRPr lang="en-GB"/>
        </a:p>
      </dgm:t>
    </dgm:pt>
    <dgm:pt modelId="{9E427F55-8E92-4EE5-B3D8-B2855740D2F2}">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15 October 2024*</a:t>
          </a:r>
        </a:p>
      </dgm:t>
    </dgm:pt>
    <dgm:pt modelId="{BD273964-D76C-4268-BFCD-64B078847CFE}" type="parTrans" cxnId="{CCCF36FC-7D98-4233-AE60-0BD7D7EAE042}">
      <dgm:prSet/>
      <dgm:spPr/>
      <dgm:t>
        <a:bodyPr/>
        <a:lstStyle/>
        <a:p>
          <a:endParaRPr lang="en-GB"/>
        </a:p>
      </dgm:t>
    </dgm:pt>
    <dgm:pt modelId="{87D122BB-0FF1-479D-AA22-017848350167}" type="sibTrans" cxnId="{CCCF36FC-7D98-4233-AE60-0BD7D7EAE042}">
      <dgm:prSet/>
      <dgm:spPr/>
      <dgm:t>
        <a:bodyPr/>
        <a:lstStyle/>
        <a:p>
          <a:endParaRPr lang="en-GB"/>
        </a:p>
      </dgm:t>
    </dgm:pt>
    <dgm:pt modelId="{138E19EE-1435-4423-8882-BCE0DE7BC564}">
      <dgm:prSet/>
      <dgm:spPr/>
      <dgm:t>
        <a:bodyPr/>
        <a:lstStyle/>
        <a:p>
          <a:r>
            <a:rPr lang="en-US" dirty="0">
              <a:latin typeface="Arial" panose="020B0604020202020204" pitchFamily="34" charset="0"/>
              <a:ea typeface="Roboto Light" panose="02000000000000000000" pitchFamily="2" charset="0"/>
              <a:cs typeface="Arial" panose="020B0604020202020204" pitchFamily="34" charset="0"/>
            </a:rPr>
            <a:t>Deadline for courses in medicine, veterinary medicine/science, dentistry, and courses at Oxford or Cambridge</a:t>
          </a:r>
        </a:p>
      </dgm:t>
    </dgm:pt>
    <dgm:pt modelId="{8C611824-AEB4-43E9-8D35-B5C885D8F543}" type="parTrans" cxnId="{BAC5C354-02AE-4264-9EDC-2027F5340B40}">
      <dgm:prSet/>
      <dgm:spPr/>
      <dgm:t>
        <a:bodyPr/>
        <a:lstStyle/>
        <a:p>
          <a:endParaRPr lang="en-GB"/>
        </a:p>
      </dgm:t>
    </dgm:pt>
    <dgm:pt modelId="{76C860B7-5036-4D2C-B9D3-BC1FF3E6EE5C}" type="sibTrans" cxnId="{BAC5C354-02AE-4264-9EDC-2027F5340B40}">
      <dgm:prSet/>
      <dgm:spPr/>
      <dgm:t>
        <a:bodyPr/>
        <a:lstStyle/>
        <a:p>
          <a:endParaRPr lang="en-GB"/>
        </a:p>
      </dgm:t>
    </dgm:pt>
    <dgm:pt modelId="{9BC9A4D4-C58F-4EF9-B508-43A456F22ED9}">
      <dgm:prSet custT="1"/>
      <dgm:spPr/>
      <dgm:t>
        <a:bodyPr/>
        <a:lstStyle/>
        <a:p>
          <a:pPr>
            <a:defRPr b="1"/>
          </a:pPr>
          <a:r>
            <a:rPr lang="en-US" sz="1400" dirty="0">
              <a:latin typeface="Arial" panose="020B0604020202020204" pitchFamily="34" charset="0"/>
              <a:ea typeface="Roboto" panose="02000000000000000000" pitchFamily="2" charset="0"/>
              <a:cs typeface="Arial" panose="020B0604020202020204" pitchFamily="34" charset="0"/>
            </a:rPr>
            <a:t>29 January 2025*</a:t>
          </a:r>
        </a:p>
      </dgm:t>
    </dgm:pt>
    <dgm:pt modelId="{055A3F73-8BFE-43F7-9BF6-163F5F442FD2}" type="parTrans" cxnId="{7351CC8A-E01F-469B-B430-88CD3FFCAA21}">
      <dgm:prSet/>
      <dgm:spPr/>
      <dgm:t>
        <a:bodyPr/>
        <a:lstStyle/>
        <a:p>
          <a:endParaRPr lang="en-GB"/>
        </a:p>
      </dgm:t>
    </dgm:pt>
    <dgm:pt modelId="{12C6EBC7-E014-497C-9A09-3CB4C271D93F}" type="sibTrans" cxnId="{7351CC8A-E01F-469B-B430-88CD3FFCAA21}">
      <dgm:prSet/>
      <dgm:spPr/>
      <dgm:t>
        <a:bodyPr/>
        <a:lstStyle/>
        <a:p>
          <a:endParaRPr lang="en-GB"/>
        </a:p>
      </dgm:t>
    </dgm:pt>
    <dgm:pt modelId="{B675936A-3FA4-4E56-92A1-8E1FC6361235}">
      <dgm:prSet/>
      <dgm:spPr/>
      <dgm:t>
        <a:bodyPr/>
        <a:lstStyle/>
        <a:p>
          <a:r>
            <a:rPr lang="en-US" dirty="0">
              <a:latin typeface="Arial" panose="020B0604020202020204" pitchFamily="34" charset="0"/>
              <a:ea typeface="Roboto Light" panose="02000000000000000000" pitchFamily="2" charset="0"/>
              <a:cs typeface="Arial" panose="020B0604020202020204" pitchFamily="34" charset="0"/>
            </a:rPr>
            <a:t>UCAS equal consideration date</a:t>
          </a:r>
          <a:endParaRPr lang="en-US" dirty="0"/>
        </a:p>
      </dgm:t>
    </dgm:pt>
    <dgm:pt modelId="{BC77E3FC-7096-4407-A605-21AE7B05B7A0}" type="parTrans" cxnId="{15D4DB14-FD60-4115-BFB0-34EB7A4DE74D}">
      <dgm:prSet/>
      <dgm:spPr/>
      <dgm:t>
        <a:bodyPr/>
        <a:lstStyle/>
        <a:p>
          <a:endParaRPr lang="en-GB"/>
        </a:p>
      </dgm:t>
    </dgm:pt>
    <dgm:pt modelId="{632421B7-D187-4E77-96DB-E8875ECFA74C}" type="sibTrans" cxnId="{15D4DB14-FD60-4115-BFB0-34EB7A4DE74D}">
      <dgm:prSet/>
      <dgm:spPr/>
      <dgm:t>
        <a:bodyPr/>
        <a:lstStyle/>
        <a:p>
          <a:endParaRPr lang="en-GB"/>
        </a:p>
      </dgm:t>
    </dgm:pt>
    <dgm:pt modelId="{1A10DD1A-A753-4F92-B4F0-DE3E37373CE9}">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26 February</a:t>
          </a:r>
        </a:p>
      </dgm:t>
    </dgm:pt>
    <dgm:pt modelId="{E026FEE9-1072-4363-BC3E-E520DBAE5D0C}" type="parTrans" cxnId="{3434CC29-4FEF-417E-9FAE-09BC043DC55B}">
      <dgm:prSet/>
      <dgm:spPr/>
      <dgm:t>
        <a:bodyPr/>
        <a:lstStyle/>
        <a:p>
          <a:endParaRPr lang="en-GB"/>
        </a:p>
      </dgm:t>
    </dgm:pt>
    <dgm:pt modelId="{833C4916-616A-4EFB-9F29-C2706959AD77}" type="sibTrans" cxnId="{3434CC29-4FEF-417E-9FAE-09BC043DC55B}">
      <dgm:prSet/>
      <dgm:spPr/>
      <dgm:t>
        <a:bodyPr/>
        <a:lstStyle/>
        <a:p>
          <a:endParaRPr lang="en-GB"/>
        </a:p>
      </dgm:t>
    </dgm:pt>
    <dgm:pt modelId="{506C83D4-90B4-40B6-8337-C81D68FE5EB8}">
      <dgm:prSet/>
      <dgm:spPr/>
      <dgm:t>
        <a:bodyPr/>
        <a:lstStyle/>
        <a:p>
          <a:r>
            <a:rPr lang="en-US" dirty="0">
              <a:latin typeface="Arial" panose="020B0604020202020204" pitchFamily="34" charset="0"/>
              <a:ea typeface="Roboto Light" panose="02000000000000000000" pitchFamily="2" charset="0"/>
              <a:cs typeface="Arial" panose="020B0604020202020204" pitchFamily="34" charset="0"/>
            </a:rPr>
            <a:t>UCAS Extra opens</a:t>
          </a:r>
        </a:p>
      </dgm:t>
    </dgm:pt>
    <dgm:pt modelId="{DFC20846-3A7D-4317-B490-9B662A47A3BF}" type="parTrans" cxnId="{67096967-92A0-40BC-9186-117F3CEA777D}">
      <dgm:prSet/>
      <dgm:spPr/>
      <dgm:t>
        <a:bodyPr/>
        <a:lstStyle/>
        <a:p>
          <a:endParaRPr lang="en-GB"/>
        </a:p>
      </dgm:t>
    </dgm:pt>
    <dgm:pt modelId="{91577DF4-E526-407B-AAC7-8ACD49FE14C6}" type="sibTrans" cxnId="{67096967-92A0-40BC-9186-117F3CEA777D}">
      <dgm:prSet/>
      <dgm:spPr/>
      <dgm:t>
        <a:bodyPr/>
        <a:lstStyle/>
        <a:p>
          <a:endParaRPr lang="en-GB"/>
        </a:p>
      </dgm:t>
    </dgm:pt>
    <dgm:pt modelId="{E61E14D3-5723-4FD2-BCEA-4D5A336CC2F8}">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30 June</a:t>
          </a:r>
        </a:p>
      </dgm:t>
    </dgm:pt>
    <dgm:pt modelId="{2A0273A2-94C0-4C29-B993-687ED0E8C620}" type="parTrans" cxnId="{1FC803F5-D68B-4AB3-B893-D8626B9C2B74}">
      <dgm:prSet/>
      <dgm:spPr/>
      <dgm:t>
        <a:bodyPr/>
        <a:lstStyle/>
        <a:p>
          <a:endParaRPr lang="en-GB"/>
        </a:p>
      </dgm:t>
    </dgm:pt>
    <dgm:pt modelId="{B9937D21-99D4-4355-9366-EAA4A3A63CA8}" type="sibTrans" cxnId="{1FC803F5-D68B-4AB3-B893-D8626B9C2B74}">
      <dgm:prSet/>
      <dgm:spPr/>
      <dgm:t>
        <a:bodyPr/>
        <a:lstStyle/>
        <a:p>
          <a:endParaRPr lang="en-GB"/>
        </a:p>
      </dgm:t>
    </dgm:pt>
    <dgm:pt modelId="{5976AAFC-08C5-4922-842C-3433B8CA6A74}">
      <dgm:prSet/>
      <dgm:spPr/>
      <dgm:t>
        <a:bodyPr/>
        <a:lstStyle/>
        <a:p>
          <a:r>
            <a:rPr lang="en-US" dirty="0">
              <a:latin typeface="Arial" panose="020B0604020202020204" pitchFamily="34" charset="0"/>
              <a:ea typeface="Roboto Light" panose="02000000000000000000" pitchFamily="2" charset="0"/>
              <a:cs typeface="Arial" panose="020B0604020202020204" pitchFamily="34" charset="0"/>
            </a:rPr>
            <a:t>Last date to send an application</a:t>
          </a:r>
        </a:p>
      </dgm:t>
    </dgm:pt>
    <dgm:pt modelId="{6787FAB8-C18B-4821-B84E-99E54A6C2ED7}" type="parTrans" cxnId="{F68E6F28-D415-46A8-81F3-1CDC1CCBF73E}">
      <dgm:prSet/>
      <dgm:spPr/>
      <dgm:t>
        <a:bodyPr/>
        <a:lstStyle/>
        <a:p>
          <a:endParaRPr lang="en-GB"/>
        </a:p>
      </dgm:t>
    </dgm:pt>
    <dgm:pt modelId="{3B05804F-F0C3-4349-8452-36B2513B6FC8}" type="sibTrans" cxnId="{F68E6F28-D415-46A8-81F3-1CDC1CCBF73E}">
      <dgm:prSet/>
      <dgm:spPr/>
      <dgm:t>
        <a:bodyPr/>
        <a:lstStyle/>
        <a:p>
          <a:endParaRPr lang="en-GB"/>
        </a:p>
      </dgm:t>
    </dgm:pt>
    <dgm:pt modelId="{7305A1CE-BBCE-486D-BFDD-E446E903F421}">
      <dgm:prSet custT="1"/>
      <dgm:spPr/>
      <dgm: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5 July</a:t>
          </a:r>
          <a:endParaRPr lang="en-US"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endParaRPr>
        </a:p>
      </dgm:t>
    </dgm:pt>
    <dgm:pt modelId="{C0E78865-CE0C-46FB-805C-55B344B88C64}" type="parTrans" cxnId="{FF9611E7-E65A-41F4-836C-30D4F95332E1}">
      <dgm:prSet/>
      <dgm:spPr/>
      <dgm:t>
        <a:bodyPr/>
        <a:lstStyle/>
        <a:p>
          <a:endParaRPr lang="en-GB"/>
        </a:p>
      </dgm:t>
    </dgm:pt>
    <dgm:pt modelId="{87A8177B-E14D-4296-839B-BC5D2A7A1B9E}" type="sibTrans" cxnId="{FF9611E7-E65A-41F4-836C-30D4F95332E1}">
      <dgm:prSet/>
      <dgm:spPr/>
      <dgm:t>
        <a:bodyPr/>
        <a:lstStyle/>
        <a:p>
          <a:endParaRPr lang="en-GB"/>
        </a:p>
      </dgm:t>
    </dgm:pt>
    <dgm:pt modelId="{034697DA-E727-4A2D-AD29-C015436AB5DB}">
      <dgm:prSet/>
      <dgm:spPr/>
      <dgm:t>
        <a:bodyPr/>
        <a:lstStyle/>
        <a:p>
          <a:r>
            <a:rPr lang="en-GB" dirty="0">
              <a:latin typeface="Arial" panose="020B0604020202020204" pitchFamily="34" charset="0"/>
              <a:ea typeface="Roboto Light" panose="02000000000000000000" pitchFamily="2" charset="0"/>
              <a:cs typeface="Arial" panose="020B0604020202020204" pitchFamily="34" charset="0"/>
            </a:rPr>
            <a:t>Clearing opens</a:t>
          </a:r>
          <a:endParaRPr lang="en-US" dirty="0">
            <a:latin typeface="Arial" panose="020B0604020202020204" pitchFamily="34" charset="0"/>
            <a:ea typeface="Roboto Light" panose="02000000000000000000" pitchFamily="2" charset="0"/>
            <a:cs typeface="Arial" panose="020B0604020202020204" pitchFamily="34" charset="0"/>
          </a:endParaRPr>
        </a:p>
      </dgm:t>
    </dgm:pt>
    <dgm:pt modelId="{301B719A-F8D3-476D-9AC3-C3C97E974FBF}" type="parTrans" cxnId="{2E08D981-E0C6-46B0-94E8-6DC0690D804A}">
      <dgm:prSet/>
      <dgm:spPr/>
      <dgm:t>
        <a:bodyPr/>
        <a:lstStyle/>
        <a:p>
          <a:endParaRPr lang="en-GB"/>
        </a:p>
      </dgm:t>
    </dgm:pt>
    <dgm:pt modelId="{CBF19018-3679-4375-AFCE-D9764EB8B919}" type="sibTrans" cxnId="{2E08D981-E0C6-46B0-94E8-6DC0690D804A}">
      <dgm:prSet/>
      <dgm:spPr/>
      <dgm:t>
        <a:bodyPr/>
        <a:lstStyle/>
        <a:p>
          <a:endParaRPr lang="en-GB"/>
        </a:p>
      </dgm:t>
    </dgm:pt>
    <dgm:pt modelId="{008B170F-96EC-484F-AB8E-D3455C6685CF}">
      <dgm:prSet custT="1"/>
      <dgm:spPr/>
      <dgm: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14 May </a:t>
          </a:r>
        </a:p>
      </dgm:t>
    </dgm:pt>
    <dgm:pt modelId="{31DBDC52-2EFC-4B86-939C-B5A31114EB04}" type="parTrans" cxnId="{D6C41449-47BC-40BD-9AD1-9251968D6CF7}">
      <dgm:prSet/>
      <dgm:spPr/>
      <dgm:t>
        <a:bodyPr/>
        <a:lstStyle/>
        <a:p>
          <a:endParaRPr lang="en-GB"/>
        </a:p>
      </dgm:t>
    </dgm:pt>
    <dgm:pt modelId="{78959F3E-1872-45CF-ADE8-27B62BD92575}" type="sibTrans" cxnId="{D6C41449-47BC-40BD-9AD1-9251968D6CF7}">
      <dgm:prSet/>
      <dgm:spPr/>
      <dgm:t>
        <a:bodyPr/>
        <a:lstStyle/>
        <a:p>
          <a:endParaRPr lang="en-GB"/>
        </a:p>
      </dgm:t>
    </dgm:pt>
    <dgm:pt modelId="{FD377382-3DB0-443B-A1AA-B22C0B6DC7EE}">
      <dgm:prSet/>
      <dgm:spPr/>
      <dgm:t>
        <a:bodyPr/>
        <a:lstStyle/>
        <a:p>
          <a:r>
            <a:rPr lang="en-US" dirty="0">
              <a:latin typeface="Arial" panose="020B0604020202020204" pitchFamily="34" charset="0"/>
              <a:ea typeface="Roboto Light" panose="02000000000000000000" pitchFamily="2" charset="0"/>
              <a:cs typeface="Arial" panose="020B0604020202020204" pitchFamily="34" charset="0"/>
            </a:rPr>
            <a:t>UCAS application opens for 2025 entry</a:t>
          </a:r>
          <a:endParaRPr lang="en-GB" dirty="0">
            <a:latin typeface="Arial" panose="020B0604020202020204" pitchFamily="34" charset="0"/>
            <a:ea typeface="Roboto Light" panose="02000000000000000000" pitchFamily="2" charset="0"/>
            <a:cs typeface="Arial" panose="020B0604020202020204" pitchFamily="34" charset="0"/>
          </a:endParaRPr>
        </a:p>
      </dgm:t>
    </dgm:pt>
    <dgm:pt modelId="{45A89B22-BF90-4A55-ADB7-5673D658ECD6}" type="parTrans" cxnId="{522E4CC5-253A-4EC8-A664-92CFB51C6D83}">
      <dgm:prSet/>
      <dgm:spPr/>
      <dgm:t>
        <a:bodyPr/>
        <a:lstStyle/>
        <a:p>
          <a:endParaRPr lang="en-GB"/>
        </a:p>
      </dgm:t>
    </dgm:pt>
    <dgm:pt modelId="{80FC2D82-D42D-475F-A812-FB0CE01A4F71}" type="sibTrans" cxnId="{522E4CC5-253A-4EC8-A664-92CFB51C6D83}">
      <dgm:prSet/>
      <dgm:spPr/>
      <dgm:t>
        <a:bodyPr/>
        <a:lstStyle/>
        <a:p>
          <a:endParaRPr lang="en-GB"/>
        </a:p>
      </dgm:t>
    </dgm:pt>
    <dgm:pt modelId="{22B3A664-48A8-4ECC-B771-8AD26C70E78F}" type="pres">
      <dgm:prSet presAssocID="{16AA230B-9EE1-4C9D-8B47-259F1FD7138E}" presName="root" presStyleCnt="0">
        <dgm:presLayoutVars>
          <dgm:chMax/>
          <dgm:chPref/>
          <dgm:animLvl val="lvl"/>
        </dgm:presLayoutVars>
      </dgm:prSet>
      <dgm:spPr/>
    </dgm:pt>
    <dgm:pt modelId="{2901F951-B666-4D73-BE8A-B405CE4F691A}" type="pres">
      <dgm:prSet presAssocID="{16AA230B-9EE1-4C9D-8B47-259F1FD7138E}" presName="divider" presStyleLbl="fgAcc1" presStyleIdx="0" presStyleCnt="9"/>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42C7722C-D778-4D06-8AAC-EABED3E587AA}" type="pres">
      <dgm:prSet presAssocID="{16AA230B-9EE1-4C9D-8B47-259F1FD7138E}" presName="nodes" presStyleCnt="0">
        <dgm:presLayoutVars>
          <dgm:chMax/>
          <dgm:chPref/>
          <dgm:animLvl val="lvl"/>
        </dgm:presLayoutVars>
      </dgm:prSet>
      <dgm:spPr/>
    </dgm:pt>
    <dgm:pt modelId="{086E2839-11E4-4C20-A3FA-A3D6F17597FD}" type="pres">
      <dgm:prSet presAssocID="{9C7667CB-14C0-4A8F-8E67-74714F0900B1}" presName="composite" presStyleCnt="0"/>
      <dgm:spPr/>
    </dgm:pt>
    <dgm:pt modelId="{CC0BF558-845F-40EC-9D25-1A1372D539B0}" type="pres">
      <dgm:prSet presAssocID="{9C7667CB-14C0-4A8F-8E67-74714F0900B1}" presName="ConnectorPoint" presStyleLbl="lnNode1" presStyleIdx="0"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D85CDB1-F7FF-499F-A503-1DC77884DA60}" type="pres">
      <dgm:prSet presAssocID="{9C7667CB-14C0-4A8F-8E67-74714F0900B1}" presName="DropPinPlaceHolder" presStyleCnt="0"/>
      <dgm:spPr/>
    </dgm:pt>
    <dgm:pt modelId="{19D995EB-DFB2-4A69-A51C-892F0B96A4BE}" type="pres">
      <dgm:prSet presAssocID="{9C7667CB-14C0-4A8F-8E67-74714F0900B1}" presName="DropPin" presStyleLbl="alignNode1" presStyleIdx="0" presStyleCnt="8"/>
      <dgm:spPr/>
    </dgm:pt>
    <dgm:pt modelId="{0BBFD661-1EF1-49EA-B698-39CDD8703FE5}" type="pres">
      <dgm:prSet presAssocID="{9C7667CB-14C0-4A8F-8E67-74714F0900B1}"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48D8E842-4C8F-4368-ADBA-C3BF01336ADD}" type="pres">
      <dgm:prSet presAssocID="{9C7667CB-14C0-4A8F-8E67-74714F0900B1}" presName="L2TextContainer" presStyleLbl="revTx" presStyleIdx="0" presStyleCnt="16">
        <dgm:presLayoutVars>
          <dgm:bulletEnabled val="1"/>
        </dgm:presLayoutVars>
      </dgm:prSet>
      <dgm:spPr/>
    </dgm:pt>
    <dgm:pt modelId="{C2636B65-E491-4D02-9B90-919468EC465A}" type="pres">
      <dgm:prSet presAssocID="{9C7667CB-14C0-4A8F-8E67-74714F0900B1}" presName="L1TextContainer" presStyleLbl="revTx" presStyleIdx="1" presStyleCnt="16" custLinFactNeighborX="-719" custLinFactNeighborY="-3267">
        <dgm:presLayoutVars>
          <dgm:chMax val="1"/>
          <dgm:chPref val="1"/>
          <dgm:bulletEnabled val="1"/>
        </dgm:presLayoutVars>
      </dgm:prSet>
      <dgm:spPr/>
    </dgm:pt>
    <dgm:pt modelId="{459409A4-983E-49A6-A904-89067E6F322F}" type="pres">
      <dgm:prSet presAssocID="{9C7667CB-14C0-4A8F-8E67-74714F0900B1}" presName="ConnectLine" presStyleLbl="sibTrans1D1" presStyleIdx="0" presStyleCnt="8"/>
      <dgm:spPr>
        <a:noFill/>
        <a:ln w="12700" cap="flat" cmpd="sng" algn="ctr">
          <a:solidFill>
            <a:schemeClr val="accent2">
              <a:hueOff val="0"/>
              <a:satOff val="0"/>
              <a:lumOff val="0"/>
              <a:alphaOff val="0"/>
            </a:schemeClr>
          </a:solidFill>
          <a:prstDash val="dash"/>
          <a:miter lim="800000"/>
        </a:ln>
        <a:effectLst/>
      </dgm:spPr>
    </dgm:pt>
    <dgm:pt modelId="{5F121A8D-C3B8-4F08-8885-04E04527E54C}" type="pres">
      <dgm:prSet presAssocID="{9C7667CB-14C0-4A8F-8E67-74714F0900B1}" presName="EmptyPlaceHolder" presStyleCnt="0"/>
      <dgm:spPr/>
    </dgm:pt>
    <dgm:pt modelId="{BCF7637F-6884-463A-AC16-20775A3CD873}" type="pres">
      <dgm:prSet presAssocID="{67561B6C-AA36-4B6F-BB5E-74159DBFDAB0}" presName="spaceBetweenRectangles" presStyleCnt="0"/>
      <dgm:spPr/>
    </dgm:pt>
    <dgm:pt modelId="{42A1A5A9-51AC-46FF-AA76-9B559824AA4F}" type="pres">
      <dgm:prSet presAssocID="{008B170F-96EC-484F-AB8E-D3455C6685CF}" presName="composite" presStyleCnt="0"/>
      <dgm:spPr/>
    </dgm:pt>
    <dgm:pt modelId="{6403F9A2-8AF9-4B41-B4B3-1BFB71A89906}" type="pres">
      <dgm:prSet presAssocID="{008B170F-96EC-484F-AB8E-D3455C6685CF}" presName="ConnectorPoint" presStyleLbl="lnNode1" presStyleIdx="1"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A136840-9CD0-4FDB-BFFD-9B54F387E63C}" type="pres">
      <dgm:prSet presAssocID="{008B170F-96EC-484F-AB8E-D3455C6685CF}" presName="DropPinPlaceHolder" presStyleCnt="0"/>
      <dgm:spPr/>
    </dgm:pt>
    <dgm:pt modelId="{1BDECE43-E0A7-4228-B179-8F6377530F53}" type="pres">
      <dgm:prSet presAssocID="{008B170F-96EC-484F-AB8E-D3455C6685CF}" presName="DropPin" presStyleLbl="alignNode1" presStyleIdx="1" presStyleCnt="8"/>
      <dgm:spPr/>
    </dgm:pt>
    <dgm:pt modelId="{4C036A26-574B-4AAF-81A4-CA6D17A1CEB3}" type="pres">
      <dgm:prSet presAssocID="{008B170F-96EC-484F-AB8E-D3455C6685CF}"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D82EE58E-F96B-48AB-883D-A5D6D2CD33E7}" type="pres">
      <dgm:prSet presAssocID="{008B170F-96EC-484F-AB8E-D3455C6685CF}" presName="L2TextContainer" presStyleLbl="revTx" presStyleIdx="2" presStyleCnt="16">
        <dgm:presLayoutVars>
          <dgm:bulletEnabled val="1"/>
        </dgm:presLayoutVars>
      </dgm:prSet>
      <dgm:spPr/>
    </dgm:pt>
    <dgm:pt modelId="{6F221318-48BE-447B-A7D2-1849CBD86EE0}" type="pres">
      <dgm:prSet presAssocID="{008B170F-96EC-484F-AB8E-D3455C6685CF}" presName="L1TextContainer" presStyleLbl="revTx" presStyleIdx="3" presStyleCnt="16">
        <dgm:presLayoutVars>
          <dgm:chMax val="1"/>
          <dgm:chPref val="1"/>
          <dgm:bulletEnabled val="1"/>
        </dgm:presLayoutVars>
      </dgm:prSet>
      <dgm:spPr/>
    </dgm:pt>
    <dgm:pt modelId="{FD64E599-2E88-43E2-AD3C-0A310F8E3D0A}" type="pres">
      <dgm:prSet presAssocID="{008B170F-96EC-484F-AB8E-D3455C6685CF}" presName="ConnectLine" presStyleLbl="sibTrans1D1" presStyleIdx="1" presStyleCnt="8"/>
      <dgm:spPr>
        <a:noFill/>
        <a:ln w="12700" cap="flat" cmpd="sng" algn="ctr">
          <a:solidFill>
            <a:schemeClr val="accent3">
              <a:hueOff val="0"/>
              <a:satOff val="0"/>
              <a:lumOff val="0"/>
              <a:alphaOff val="0"/>
            </a:schemeClr>
          </a:solidFill>
          <a:prstDash val="dash"/>
          <a:miter lim="800000"/>
        </a:ln>
        <a:effectLst/>
      </dgm:spPr>
    </dgm:pt>
    <dgm:pt modelId="{120949CA-42AC-4EAE-A624-3C28B9622444}" type="pres">
      <dgm:prSet presAssocID="{008B170F-96EC-484F-AB8E-D3455C6685CF}" presName="EmptyPlaceHolder" presStyleCnt="0"/>
      <dgm:spPr/>
    </dgm:pt>
    <dgm:pt modelId="{D4B5A49F-601D-4717-95D2-550DCF74FC16}" type="pres">
      <dgm:prSet presAssocID="{78959F3E-1872-45CF-ADE8-27B62BD92575}" presName="spaceBetweenRectangles" presStyleCnt="0"/>
      <dgm:spPr/>
    </dgm:pt>
    <dgm:pt modelId="{0A2463A5-1C6C-4E37-8756-D44AB14AA966}" type="pres">
      <dgm:prSet presAssocID="{2B297445-5E87-4F78-B582-30CB9B792A0F}" presName="composite" presStyleCnt="0"/>
      <dgm:spPr/>
    </dgm:pt>
    <dgm:pt modelId="{E9119F53-3909-4818-B14B-2174E9A6416F}" type="pres">
      <dgm:prSet presAssocID="{2B297445-5E87-4F78-B582-30CB9B792A0F}" presName="ConnectorPoint" presStyleLbl="lnNode1" presStyleIdx="2"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3EB0995-F02A-480F-A2C1-EAE43838095F}" type="pres">
      <dgm:prSet presAssocID="{2B297445-5E87-4F78-B582-30CB9B792A0F}" presName="DropPinPlaceHolder" presStyleCnt="0"/>
      <dgm:spPr/>
    </dgm:pt>
    <dgm:pt modelId="{09006458-E236-4123-BD78-F46E55A74330}" type="pres">
      <dgm:prSet presAssocID="{2B297445-5E87-4F78-B582-30CB9B792A0F}" presName="DropPin" presStyleLbl="alignNode1" presStyleIdx="2" presStyleCnt="8"/>
      <dgm:spPr/>
    </dgm:pt>
    <dgm:pt modelId="{4F4243EF-4166-4B36-BD79-9E76BA568EF2}" type="pres">
      <dgm:prSet presAssocID="{2B297445-5E87-4F78-B582-30CB9B792A0F}"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B45FDA3A-BF0A-48F0-B263-8EDC85FF28DE}" type="pres">
      <dgm:prSet presAssocID="{2B297445-5E87-4F78-B582-30CB9B792A0F}" presName="L2TextContainer" presStyleLbl="revTx" presStyleIdx="4" presStyleCnt="16">
        <dgm:presLayoutVars>
          <dgm:bulletEnabled val="1"/>
        </dgm:presLayoutVars>
      </dgm:prSet>
      <dgm:spPr/>
    </dgm:pt>
    <dgm:pt modelId="{5AA5A3A1-2668-4E97-BC1C-DC2A0876D6AF}" type="pres">
      <dgm:prSet presAssocID="{2B297445-5E87-4F78-B582-30CB9B792A0F}" presName="L1TextContainer" presStyleLbl="revTx" presStyleIdx="5" presStyleCnt="16">
        <dgm:presLayoutVars>
          <dgm:chMax val="1"/>
          <dgm:chPref val="1"/>
          <dgm:bulletEnabled val="1"/>
        </dgm:presLayoutVars>
      </dgm:prSet>
      <dgm:spPr/>
    </dgm:pt>
    <dgm:pt modelId="{5CB986B8-86A6-4FF3-AB08-20559797C5EF}" type="pres">
      <dgm:prSet presAssocID="{2B297445-5E87-4F78-B582-30CB9B792A0F}" presName="ConnectLine" presStyleLbl="sibTrans1D1" presStyleIdx="2" presStyleCnt="8"/>
      <dgm:spPr>
        <a:noFill/>
        <a:ln w="12700" cap="flat" cmpd="sng" algn="ctr">
          <a:solidFill>
            <a:schemeClr val="accent4">
              <a:hueOff val="0"/>
              <a:satOff val="0"/>
              <a:lumOff val="0"/>
              <a:alphaOff val="0"/>
            </a:schemeClr>
          </a:solidFill>
          <a:prstDash val="dash"/>
          <a:miter lim="800000"/>
        </a:ln>
        <a:effectLst/>
      </dgm:spPr>
    </dgm:pt>
    <dgm:pt modelId="{FA24FBA2-94EF-428D-8E05-3938140844EE}" type="pres">
      <dgm:prSet presAssocID="{2B297445-5E87-4F78-B582-30CB9B792A0F}" presName="EmptyPlaceHolder" presStyleCnt="0"/>
      <dgm:spPr/>
    </dgm:pt>
    <dgm:pt modelId="{0C6633D2-1CA1-4237-9291-F0D36901F938}" type="pres">
      <dgm:prSet presAssocID="{1454B22E-E71E-47F9-95F1-43CC40C68EDA}" presName="spaceBetweenRectangles" presStyleCnt="0"/>
      <dgm:spPr/>
    </dgm:pt>
    <dgm:pt modelId="{A047394C-5E88-4CC7-9956-BAA78BC839E5}" type="pres">
      <dgm:prSet presAssocID="{9E427F55-8E92-4EE5-B3D8-B2855740D2F2}" presName="composite" presStyleCnt="0"/>
      <dgm:spPr/>
    </dgm:pt>
    <dgm:pt modelId="{59581467-F3E7-41E2-9119-06F99F9F7F6E}" type="pres">
      <dgm:prSet presAssocID="{9E427F55-8E92-4EE5-B3D8-B2855740D2F2}" presName="ConnectorPoint" presStyleLbl="lnNode1" presStyleIdx="3"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526990B-C20C-41D4-A45D-3468D2EBCD17}" type="pres">
      <dgm:prSet presAssocID="{9E427F55-8E92-4EE5-B3D8-B2855740D2F2}" presName="DropPinPlaceHolder" presStyleCnt="0"/>
      <dgm:spPr/>
    </dgm:pt>
    <dgm:pt modelId="{57593990-0D3D-4A22-813C-486BFFE36BDA}" type="pres">
      <dgm:prSet presAssocID="{9E427F55-8E92-4EE5-B3D8-B2855740D2F2}" presName="DropPin" presStyleLbl="alignNode1" presStyleIdx="3" presStyleCnt="8"/>
      <dgm:spPr/>
    </dgm:pt>
    <dgm:pt modelId="{69C4CEFA-A100-4B71-9919-01052397F6BA}" type="pres">
      <dgm:prSet presAssocID="{9E427F55-8E92-4EE5-B3D8-B2855740D2F2}"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C84C3B8A-0A4A-417F-9130-69FEB3130828}" type="pres">
      <dgm:prSet presAssocID="{9E427F55-8E92-4EE5-B3D8-B2855740D2F2}" presName="L2TextContainer" presStyleLbl="revTx" presStyleIdx="6" presStyleCnt="16">
        <dgm:presLayoutVars>
          <dgm:bulletEnabled val="1"/>
        </dgm:presLayoutVars>
      </dgm:prSet>
      <dgm:spPr/>
    </dgm:pt>
    <dgm:pt modelId="{5D87BB61-98FA-4FD8-BE5F-F6566298EC51}" type="pres">
      <dgm:prSet presAssocID="{9E427F55-8E92-4EE5-B3D8-B2855740D2F2}" presName="L1TextContainer" presStyleLbl="revTx" presStyleIdx="7" presStyleCnt="16">
        <dgm:presLayoutVars>
          <dgm:chMax val="1"/>
          <dgm:chPref val="1"/>
          <dgm:bulletEnabled val="1"/>
        </dgm:presLayoutVars>
      </dgm:prSet>
      <dgm:spPr/>
    </dgm:pt>
    <dgm:pt modelId="{2999627A-F398-4640-88A8-B22A87717434}" type="pres">
      <dgm:prSet presAssocID="{9E427F55-8E92-4EE5-B3D8-B2855740D2F2}" presName="ConnectLine" presStyleLbl="sibTrans1D1" presStyleIdx="3" presStyleCnt="8"/>
      <dgm:spPr>
        <a:noFill/>
        <a:ln w="12700" cap="flat" cmpd="sng" algn="ctr">
          <a:solidFill>
            <a:schemeClr val="accent5">
              <a:hueOff val="0"/>
              <a:satOff val="0"/>
              <a:lumOff val="0"/>
              <a:alphaOff val="0"/>
            </a:schemeClr>
          </a:solidFill>
          <a:prstDash val="dash"/>
          <a:miter lim="800000"/>
        </a:ln>
        <a:effectLst/>
      </dgm:spPr>
    </dgm:pt>
    <dgm:pt modelId="{C4EAB1D4-11DD-49CA-97EF-3C538B00A7DF}" type="pres">
      <dgm:prSet presAssocID="{9E427F55-8E92-4EE5-B3D8-B2855740D2F2}" presName="EmptyPlaceHolder" presStyleCnt="0"/>
      <dgm:spPr/>
    </dgm:pt>
    <dgm:pt modelId="{7742A2C6-CC1F-4A5F-80CB-3193A454D9CE}" type="pres">
      <dgm:prSet presAssocID="{87D122BB-0FF1-479D-AA22-017848350167}" presName="spaceBetweenRectangles" presStyleCnt="0"/>
      <dgm:spPr/>
    </dgm:pt>
    <dgm:pt modelId="{66158FBC-4711-4ACA-A17D-642D6A5EEB5A}" type="pres">
      <dgm:prSet presAssocID="{9BC9A4D4-C58F-4EF9-B508-43A456F22ED9}" presName="composite" presStyleCnt="0"/>
      <dgm:spPr/>
    </dgm:pt>
    <dgm:pt modelId="{DA0CD022-E2B0-4C5F-9C08-5977498F92E3}" type="pres">
      <dgm:prSet presAssocID="{9BC9A4D4-C58F-4EF9-B508-43A456F22ED9}" presName="ConnectorPoint" presStyleLbl="lnNode1" presStyleIdx="4" presStyleCnt="8"/>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C9491A2-E23A-4E28-86FD-5D77712545E2}" type="pres">
      <dgm:prSet presAssocID="{9BC9A4D4-C58F-4EF9-B508-43A456F22ED9}" presName="DropPinPlaceHolder" presStyleCnt="0"/>
      <dgm:spPr/>
    </dgm:pt>
    <dgm:pt modelId="{A1796896-22BE-423A-9889-3D9C97F603A5}" type="pres">
      <dgm:prSet presAssocID="{9BC9A4D4-C58F-4EF9-B508-43A456F22ED9}" presName="DropPin" presStyleLbl="alignNode1" presStyleIdx="4" presStyleCnt="8"/>
      <dgm:spPr/>
    </dgm:pt>
    <dgm:pt modelId="{8EDE1725-8DBF-45E1-85E8-2DC28D66C062}" type="pres">
      <dgm:prSet presAssocID="{9BC9A4D4-C58F-4EF9-B508-43A456F22ED9}"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98AFE85B-CE48-4464-BE2C-44C37DBD7AB4}" type="pres">
      <dgm:prSet presAssocID="{9BC9A4D4-C58F-4EF9-B508-43A456F22ED9}" presName="L2TextContainer" presStyleLbl="revTx" presStyleIdx="8" presStyleCnt="16">
        <dgm:presLayoutVars>
          <dgm:bulletEnabled val="1"/>
        </dgm:presLayoutVars>
      </dgm:prSet>
      <dgm:spPr/>
    </dgm:pt>
    <dgm:pt modelId="{A4B515E9-A4A5-40D4-9CCB-21A7643920CF}" type="pres">
      <dgm:prSet presAssocID="{9BC9A4D4-C58F-4EF9-B508-43A456F22ED9}" presName="L1TextContainer" presStyleLbl="revTx" presStyleIdx="9" presStyleCnt="16">
        <dgm:presLayoutVars>
          <dgm:chMax val="1"/>
          <dgm:chPref val="1"/>
          <dgm:bulletEnabled val="1"/>
        </dgm:presLayoutVars>
      </dgm:prSet>
      <dgm:spPr/>
    </dgm:pt>
    <dgm:pt modelId="{7D741D70-100C-44F9-8CC5-7FDEE20AE00B}" type="pres">
      <dgm:prSet presAssocID="{9BC9A4D4-C58F-4EF9-B508-43A456F22ED9}" presName="ConnectLine" presStyleLbl="sibTrans1D1" presStyleIdx="4" presStyleCnt="8"/>
      <dgm:spPr>
        <a:noFill/>
        <a:ln w="12700" cap="flat" cmpd="sng" algn="ctr">
          <a:solidFill>
            <a:schemeClr val="accent6">
              <a:hueOff val="0"/>
              <a:satOff val="0"/>
              <a:lumOff val="0"/>
              <a:alphaOff val="0"/>
            </a:schemeClr>
          </a:solidFill>
          <a:prstDash val="dash"/>
          <a:miter lim="800000"/>
        </a:ln>
        <a:effectLst/>
      </dgm:spPr>
    </dgm:pt>
    <dgm:pt modelId="{1B1FEFA9-4410-48FD-B3B5-292A5BB0E722}" type="pres">
      <dgm:prSet presAssocID="{9BC9A4D4-C58F-4EF9-B508-43A456F22ED9}" presName="EmptyPlaceHolder" presStyleCnt="0"/>
      <dgm:spPr/>
    </dgm:pt>
    <dgm:pt modelId="{6DF7681C-639A-499A-8A56-48AE9D4389E9}" type="pres">
      <dgm:prSet presAssocID="{12C6EBC7-E014-497C-9A09-3CB4C271D93F}" presName="spaceBetweenRectangles" presStyleCnt="0"/>
      <dgm:spPr/>
    </dgm:pt>
    <dgm:pt modelId="{3A600459-1B47-416E-ABCA-43D94394B0BD}" type="pres">
      <dgm:prSet presAssocID="{1A10DD1A-A753-4F92-B4F0-DE3E37373CE9}" presName="composite" presStyleCnt="0"/>
      <dgm:spPr/>
    </dgm:pt>
    <dgm:pt modelId="{F4F558D1-3ADE-4235-91D8-DDA523D67B71}" type="pres">
      <dgm:prSet presAssocID="{1A10DD1A-A753-4F92-B4F0-DE3E37373CE9}" presName="ConnectorPoint" presStyleLbl="lnNode1" presStyleIdx="5"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211A844-7CC8-4EB3-81F4-55F5CE819B46}" type="pres">
      <dgm:prSet presAssocID="{1A10DD1A-A753-4F92-B4F0-DE3E37373CE9}" presName="DropPinPlaceHolder" presStyleCnt="0"/>
      <dgm:spPr/>
    </dgm:pt>
    <dgm:pt modelId="{7685634B-98FE-4D16-9431-F075C0375306}" type="pres">
      <dgm:prSet presAssocID="{1A10DD1A-A753-4F92-B4F0-DE3E37373CE9}" presName="DropPin" presStyleLbl="alignNode1" presStyleIdx="5" presStyleCnt="8"/>
      <dgm:spPr/>
    </dgm:pt>
    <dgm:pt modelId="{F5C6CAAD-2B1F-4D6C-8247-36EBD5D9A47F}" type="pres">
      <dgm:prSet presAssocID="{1A10DD1A-A753-4F92-B4F0-DE3E37373CE9}"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539BDCCB-8333-4ED9-9556-EAB45E667B00}" type="pres">
      <dgm:prSet presAssocID="{1A10DD1A-A753-4F92-B4F0-DE3E37373CE9}" presName="L2TextContainer" presStyleLbl="revTx" presStyleIdx="10" presStyleCnt="16">
        <dgm:presLayoutVars>
          <dgm:bulletEnabled val="1"/>
        </dgm:presLayoutVars>
      </dgm:prSet>
      <dgm:spPr/>
    </dgm:pt>
    <dgm:pt modelId="{EEE5AA7E-0A68-4495-8E26-5F3BE5B33226}" type="pres">
      <dgm:prSet presAssocID="{1A10DD1A-A753-4F92-B4F0-DE3E37373CE9}" presName="L1TextContainer" presStyleLbl="revTx" presStyleIdx="11" presStyleCnt="16">
        <dgm:presLayoutVars>
          <dgm:chMax val="1"/>
          <dgm:chPref val="1"/>
          <dgm:bulletEnabled val="1"/>
        </dgm:presLayoutVars>
      </dgm:prSet>
      <dgm:spPr/>
    </dgm:pt>
    <dgm:pt modelId="{4D47442E-434E-4FA3-9545-7BE2F13582B3}" type="pres">
      <dgm:prSet presAssocID="{1A10DD1A-A753-4F92-B4F0-DE3E37373CE9}" presName="ConnectLine" presStyleLbl="sibTrans1D1" presStyleIdx="5" presStyleCnt="8"/>
      <dgm:spPr>
        <a:noFill/>
        <a:ln w="12700" cap="flat" cmpd="sng" algn="ctr">
          <a:solidFill>
            <a:schemeClr val="accent2">
              <a:hueOff val="0"/>
              <a:satOff val="0"/>
              <a:lumOff val="0"/>
              <a:alphaOff val="0"/>
            </a:schemeClr>
          </a:solidFill>
          <a:prstDash val="dash"/>
          <a:miter lim="800000"/>
        </a:ln>
        <a:effectLst/>
      </dgm:spPr>
    </dgm:pt>
    <dgm:pt modelId="{E3720900-84FA-4F1C-88EB-9E4CD5DD62A6}" type="pres">
      <dgm:prSet presAssocID="{1A10DD1A-A753-4F92-B4F0-DE3E37373CE9}" presName="EmptyPlaceHolder" presStyleCnt="0"/>
      <dgm:spPr/>
    </dgm:pt>
    <dgm:pt modelId="{E2B83CFD-5DE9-4AC9-9226-18678E7256F4}" type="pres">
      <dgm:prSet presAssocID="{833C4916-616A-4EFB-9F29-C2706959AD77}" presName="spaceBetweenRectangles" presStyleCnt="0"/>
      <dgm:spPr/>
    </dgm:pt>
    <dgm:pt modelId="{B395DC39-94CC-4010-A021-60F30F06F9F4}" type="pres">
      <dgm:prSet presAssocID="{E61E14D3-5723-4FD2-BCEA-4D5A336CC2F8}" presName="composite" presStyleCnt="0"/>
      <dgm:spPr/>
    </dgm:pt>
    <dgm:pt modelId="{18BE5796-0860-487D-831A-232EEB1DCD7F}" type="pres">
      <dgm:prSet presAssocID="{E61E14D3-5723-4FD2-BCEA-4D5A336CC2F8}" presName="ConnectorPoint" presStyleLbl="lnNode1" presStyleIdx="6"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C23621C-F5EA-4A52-AEB8-1DAE7E2418A6}" type="pres">
      <dgm:prSet presAssocID="{E61E14D3-5723-4FD2-BCEA-4D5A336CC2F8}" presName="DropPinPlaceHolder" presStyleCnt="0"/>
      <dgm:spPr/>
    </dgm:pt>
    <dgm:pt modelId="{855126EF-9861-4521-9713-6FD3BA92A3B3}" type="pres">
      <dgm:prSet presAssocID="{E61E14D3-5723-4FD2-BCEA-4D5A336CC2F8}" presName="DropPin" presStyleLbl="alignNode1" presStyleIdx="6" presStyleCnt="8"/>
      <dgm:spPr/>
    </dgm:pt>
    <dgm:pt modelId="{0B54B324-77FA-43DB-8026-721037734EBF}" type="pres">
      <dgm:prSet presAssocID="{E61E14D3-5723-4FD2-BCEA-4D5A336CC2F8}"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142A7759-A78B-47CB-9099-F6AD34597CA5}" type="pres">
      <dgm:prSet presAssocID="{E61E14D3-5723-4FD2-BCEA-4D5A336CC2F8}" presName="L2TextContainer" presStyleLbl="revTx" presStyleIdx="12" presStyleCnt="16">
        <dgm:presLayoutVars>
          <dgm:bulletEnabled val="1"/>
        </dgm:presLayoutVars>
      </dgm:prSet>
      <dgm:spPr/>
    </dgm:pt>
    <dgm:pt modelId="{6749E0AB-4B46-4F4A-AA72-8E7E37D9EB13}" type="pres">
      <dgm:prSet presAssocID="{E61E14D3-5723-4FD2-BCEA-4D5A336CC2F8}" presName="L1TextContainer" presStyleLbl="revTx" presStyleIdx="13" presStyleCnt="16">
        <dgm:presLayoutVars>
          <dgm:chMax val="1"/>
          <dgm:chPref val="1"/>
          <dgm:bulletEnabled val="1"/>
        </dgm:presLayoutVars>
      </dgm:prSet>
      <dgm:spPr/>
    </dgm:pt>
    <dgm:pt modelId="{0A13FC7B-E04F-48C3-BC23-E73215B21296}" type="pres">
      <dgm:prSet presAssocID="{E61E14D3-5723-4FD2-BCEA-4D5A336CC2F8}" presName="ConnectLine" presStyleLbl="sibTrans1D1" presStyleIdx="6" presStyleCnt="8"/>
      <dgm:spPr>
        <a:noFill/>
        <a:ln w="12700" cap="flat" cmpd="sng" algn="ctr">
          <a:solidFill>
            <a:schemeClr val="accent3">
              <a:hueOff val="0"/>
              <a:satOff val="0"/>
              <a:lumOff val="0"/>
              <a:alphaOff val="0"/>
            </a:schemeClr>
          </a:solidFill>
          <a:prstDash val="dash"/>
          <a:miter lim="800000"/>
        </a:ln>
        <a:effectLst/>
      </dgm:spPr>
    </dgm:pt>
    <dgm:pt modelId="{94482EB0-DC44-4DAD-AF34-704D9655FB30}" type="pres">
      <dgm:prSet presAssocID="{E61E14D3-5723-4FD2-BCEA-4D5A336CC2F8}" presName="EmptyPlaceHolder" presStyleCnt="0"/>
      <dgm:spPr/>
    </dgm:pt>
    <dgm:pt modelId="{41C1098B-B8BA-4A42-A8B8-05FA0A65F826}" type="pres">
      <dgm:prSet presAssocID="{B9937D21-99D4-4355-9366-EAA4A3A63CA8}" presName="spaceBetweenRectangles" presStyleCnt="0"/>
      <dgm:spPr/>
    </dgm:pt>
    <dgm:pt modelId="{BCE6D59E-A629-4CC8-B9DA-FE95D9F0CD97}" type="pres">
      <dgm:prSet presAssocID="{7305A1CE-BBCE-486D-BFDD-E446E903F421}" presName="composite" presStyleCnt="0"/>
      <dgm:spPr/>
    </dgm:pt>
    <dgm:pt modelId="{3F50AB42-5BE1-4CDB-922C-A42202C6BC7E}" type="pres">
      <dgm:prSet presAssocID="{7305A1CE-BBCE-486D-BFDD-E446E903F421}" presName="ConnectorPoint" presStyleLbl="lnNode1" presStyleIdx="7"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BEAD6A2-A7F4-4661-B4E0-ACABB57A4B49}" type="pres">
      <dgm:prSet presAssocID="{7305A1CE-BBCE-486D-BFDD-E446E903F421}" presName="DropPinPlaceHolder" presStyleCnt="0"/>
      <dgm:spPr/>
    </dgm:pt>
    <dgm:pt modelId="{75352307-D5B3-4177-A9CC-F9FB9952CE89}" type="pres">
      <dgm:prSet presAssocID="{7305A1CE-BBCE-486D-BFDD-E446E903F421}" presName="DropPin" presStyleLbl="alignNode1" presStyleIdx="7" presStyleCnt="8"/>
      <dgm:spPr/>
    </dgm:pt>
    <dgm:pt modelId="{D699D265-074A-4B09-A3D3-49795ECEE349}" type="pres">
      <dgm:prSet presAssocID="{7305A1CE-BBCE-486D-BFDD-E446E903F421}"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E8BED6B7-F3FB-4395-BC37-AE0B54F0392E}" type="pres">
      <dgm:prSet presAssocID="{7305A1CE-BBCE-486D-BFDD-E446E903F421}" presName="L2TextContainer" presStyleLbl="revTx" presStyleIdx="14" presStyleCnt="16">
        <dgm:presLayoutVars>
          <dgm:bulletEnabled val="1"/>
        </dgm:presLayoutVars>
      </dgm:prSet>
      <dgm:spPr/>
    </dgm:pt>
    <dgm:pt modelId="{094F82B1-9AD5-425C-903C-BB56F1862A07}" type="pres">
      <dgm:prSet presAssocID="{7305A1CE-BBCE-486D-BFDD-E446E903F421}" presName="L1TextContainer" presStyleLbl="revTx" presStyleIdx="15" presStyleCnt="16">
        <dgm:presLayoutVars>
          <dgm:chMax val="1"/>
          <dgm:chPref val="1"/>
          <dgm:bulletEnabled val="1"/>
        </dgm:presLayoutVars>
      </dgm:prSet>
      <dgm:spPr/>
    </dgm:pt>
    <dgm:pt modelId="{82B5ADF5-D7B3-481B-BB8F-5E918D55E515}" type="pres">
      <dgm:prSet presAssocID="{7305A1CE-BBCE-486D-BFDD-E446E903F421}" presName="ConnectLine" presStyleLbl="sibTrans1D1" presStyleIdx="7" presStyleCnt="8"/>
      <dgm:spPr>
        <a:noFill/>
        <a:ln w="12700" cap="flat" cmpd="sng" algn="ctr">
          <a:solidFill>
            <a:schemeClr val="accent4">
              <a:hueOff val="0"/>
              <a:satOff val="0"/>
              <a:lumOff val="0"/>
              <a:alphaOff val="0"/>
            </a:schemeClr>
          </a:solidFill>
          <a:prstDash val="dash"/>
          <a:miter lim="800000"/>
        </a:ln>
        <a:effectLst/>
      </dgm:spPr>
    </dgm:pt>
    <dgm:pt modelId="{769FA8C9-8AB0-4BD8-A9CF-A9E38833B3CB}" type="pres">
      <dgm:prSet presAssocID="{7305A1CE-BBCE-486D-BFDD-E446E903F421}" presName="EmptyPlaceHolder" presStyleCnt="0"/>
      <dgm:spPr/>
    </dgm:pt>
  </dgm:ptLst>
  <dgm:cxnLst>
    <dgm:cxn modelId="{DBB97901-9C9B-4678-AB77-4C95D140F5D2}" type="presOf" srcId="{FD377382-3DB0-443B-A1AA-B22C0B6DC7EE}" destId="{D82EE58E-F96B-48AB-883D-A5D6D2CD33E7}" srcOrd="0" destOrd="0" presId="urn:microsoft.com/office/officeart/2017/3/layout/DropPinTimeline"/>
    <dgm:cxn modelId="{0A026D03-37A6-4330-8A68-A217BD5C739A}" type="presOf" srcId="{F08529C4-2C16-48A0-B649-C35E079E27C7}" destId="{48D8E842-4C8F-4368-ADBA-C3BF01336ADD}" srcOrd="0" destOrd="0" presId="urn:microsoft.com/office/officeart/2017/3/layout/DropPinTimeline"/>
    <dgm:cxn modelId="{74771411-3EB6-4107-AC2C-4C0C93C6314C}" type="presOf" srcId="{9C7667CB-14C0-4A8F-8E67-74714F0900B1}" destId="{C2636B65-E491-4D02-9B90-919468EC465A}" srcOrd="0" destOrd="0" presId="urn:microsoft.com/office/officeart/2017/3/layout/DropPinTimeline"/>
    <dgm:cxn modelId="{15D4DB14-FD60-4115-BFB0-34EB7A4DE74D}" srcId="{9BC9A4D4-C58F-4EF9-B508-43A456F22ED9}" destId="{B675936A-3FA4-4E56-92A1-8E1FC6361235}" srcOrd="0" destOrd="0" parTransId="{BC77E3FC-7096-4407-A605-21AE7B05B7A0}" sibTransId="{632421B7-D187-4E77-96DB-E8875ECFA74C}"/>
    <dgm:cxn modelId="{1A647917-D6CD-43D5-BBFF-E24D37EAD9A7}" type="presOf" srcId="{034697DA-E727-4A2D-AD29-C015436AB5DB}" destId="{E8BED6B7-F3FB-4395-BC37-AE0B54F0392E}" srcOrd="0" destOrd="0" presId="urn:microsoft.com/office/officeart/2017/3/layout/DropPinTimeline"/>
    <dgm:cxn modelId="{2C0FB518-7D88-48C2-9D59-DD997B09B26D}" type="presOf" srcId="{9E427F55-8E92-4EE5-B3D8-B2855740D2F2}" destId="{5D87BB61-98FA-4FD8-BE5F-F6566298EC51}" srcOrd="0" destOrd="0" presId="urn:microsoft.com/office/officeart/2017/3/layout/DropPinTimeline"/>
    <dgm:cxn modelId="{64C4A423-0855-4F8B-AD07-7B8CE474A616}" type="presOf" srcId="{506C83D4-90B4-40B6-8337-C81D68FE5EB8}" destId="{539BDCCB-8333-4ED9-9556-EAB45E667B00}" srcOrd="0" destOrd="0" presId="urn:microsoft.com/office/officeart/2017/3/layout/DropPinTimeline"/>
    <dgm:cxn modelId="{F68E6F28-D415-46A8-81F3-1CDC1CCBF73E}" srcId="{E61E14D3-5723-4FD2-BCEA-4D5A336CC2F8}" destId="{5976AAFC-08C5-4922-842C-3433B8CA6A74}" srcOrd="0" destOrd="0" parTransId="{6787FAB8-C18B-4821-B84E-99E54A6C2ED7}" sibTransId="{3B05804F-F0C3-4349-8452-36B2513B6FC8}"/>
    <dgm:cxn modelId="{3434CC29-4FEF-417E-9FAE-09BC043DC55B}" srcId="{16AA230B-9EE1-4C9D-8B47-259F1FD7138E}" destId="{1A10DD1A-A753-4F92-B4F0-DE3E37373CE9}" srcOrd="5" destOrd="0" parTransId="{E026FEE9-1072-4363-BC3E-E520DBAE5D0C}" sibTransId="{833C4916-616A-4EFB-9F29-C2706959AD77}"/>
    <dgm:cxn modelId="{44FC3834-DAE6-4D5D-BFC6-7892FDED65B6}" srcId="{16AA230B-9EE1-4C9D-8B47-259F1FD7138E}" destId="{2B297445-5E87-4F78-B582-30CB9B792A0F}" srcOrd="2" destOrd="0" parTransId="{C2FAC84A-0DB2-41AC-ADB8-935E4E9260E2}" sibTransId="{1454B22E-E71E-47F9-95F1-43CC40C68EDA}"/>
    <dgm:cxn modelId="{1142863F-E9F3-41B0-B9DC-8590C68139CF}" type="presOf" srcId="{1A10DD1A-A753-4F92-B4F0-DE3E37373CE9}" destId="{EEE5AA7E-0A68-4495-8E26-5F3BE5B33226}" srcOrd="0" destOrd="0" presId="urn:microsoft.com/office/officeart/2017/3/layout/DropPinTimeline"/>
    <dgm:cxn modelId="{67096967-92A0-40BC-9186-117F3CEA777D}" srcId="{1A10DD1A-A753-4F92-B4F0-DE3E37373CE9}" destId="{506C83D4-90B4-40B6-8337-C81D68FE5EB8}" srcOrd="0" destOrd="0" parTransId="{DFC20846-3A7D-4317-B490-9B662A47A3BF}" sibTransId="{91577DF4-E526-407B-AAC7-8ACD49FE14C6}"/>
    <dgm:cxn modelId="{D6C41449-47BC-40BD-9AD1-9251968D6CF7}" srcId="{16AA230B-9EE1-4C9D-8B47-259F1FD7138E}" destId="{008B170F-96EC-484F-AB8E-D3455C6685CF}" srcOrd="1" destOrd="0" parTransId="{31DBDC52-2EFC-4B86-939C-B5A31114EB04}" sibTransId="{78959F3E-1872-45CF-ADE8-27B62BD92575}"/>
    <dgm:cxn modelId="{7A26616B-6627-49C0-8EB2-1766F23C0FAD}" type="presOf" srcId="{9BC9A4D4-C58F-4EF9-B508-43A456F22ED9}" destId="{A4B515E9-A4A5-40D4-9CCB-21A7643920CF}" srcOrd="0" destOrd="0" presId="urn:microsoft.com/office/officeart/2017/3/layout/DropPinTimeline"/>
    <dgm:cxn modelId="{7F2F474D-FAD0-4327-940D-B3FD46A1618F}" type="presOf" srcId="{2B297445-5E87-4F78-B582-30CB9B792A0F}" destId="{5AA5A3A1-2668-4E97-BC1C-DC2A0876D6AF}" srcOrd="0" destOrd="0" presId="urn:microsoft.com/office/officeart/2017/3/layout/DropPinTimeline"/>
    <dgm:cxn modelId="{77ADFA50-04DF-420F-874F-635A1CB8E635}" srcId="{16AA230B-9EE1-4C9D-8B47-259F1FD7138E}" destId="{9C7667CB-14C0-4A8F-8E67-74714F0900B1}" srcOrd="0" destOrd="0" parTransId="{3AF6EEC2-4DDF-448D-A02B-3CD8A31EBBD5}" sibTransId="{67561B6C-AA36-4B6F-BB5E-74159DBFDAB0}"/>
    <dgm:cxn modelId="{BAC5C354-02AE-4264-9EDC-2027F5340B40}" srcId="{9E427F55-8E92-4EE5-B3D8-B2855740D2F2}" destId="{138E19EE-1435-4423-8882-BCE0DE7BC564}" srcOrd="0" destOrd="0" parTransId="{8C611824-AEB4-43E9-8D35-B5C885D8F543}" sibTransId="{76C860B7-5036-4D2C-B9D3-BC1FF3E6EE5C}"/>
    <dgm:cxn modelId="{9152D755-FE01-4BD5-9739-B442F5BD7B08}" type="presOf" srcId="{B675936A-3FA4-4E56-92A1-8E1FC6361235}" destId="{98AFE85B-CE48-4464-BE2C-44C37DBD7AB4}" srcOrd="0" destOrd="0" presId="urn:microsoft.com/office/officeart/2017/3/layout/DropPinTimeline"/>
    <dgm:cxn modelId="{1552AA7E-1FF4-4267-BC57-52BEE847786D}" type="presOf" srcId="{5976AAFC-08C5-4922-842C-3433B8CA6A74}" destId="{142A7759-A78B-47CB-9099-F6AD34597CA5}" srcOrd="0" destOrd="0" presId="urn:microsoft.com/office/officeart/2017/3/layout/DropPinTimeline"/>
    <dgm:cxn modelId="{2E08D981-E0C6-46B0-94E8-6DC0690D804A}" srcId="{7305A1CE-BBCE-486D-BFDD-E446E903F421}" destId="{034697DA-E727-4A2D-AD29-C015436AB5DB}" srcOrd="0" destOrd="0" parTransId="{301B719A-F8D3-476D-9AC3-C3C97E974FBF}" sibTransId="{CBF19018-3679-4375-AFCE-D9764EB8B919}"/>
    <dgm:cxn modelId="{7351CC8A-E01F-469B-B430-88CD3FFCAA21}" srcId="{16AA230B-9EE1-4C9D-8B47-259F1FD7138E}" destId="{9BC9A4D4-C58F-4EF9-B508-43A456F22ED9}" srcOrd="4" destOrd="0" parTransId="{055A3F73-8BFE-43F7-9BF6-163F5F442FD2}" sibTransId="{12C6EBC7-E014-497C-9A09-3CB4C271D93F}"/>
    <dgm:cxn modelId="{212F189D-3C04-4450-940E-8D2CBBC3A199}" type="presOf" srcId="{008B170F-96EC-484F-AB8E-D3455C6685CF}" destId="{6F221318-48BE-447B-A7D2-1849CBD86EE0}" srcOrd="0" destOrd="0" presId="urn:microsoft.com/office/officeart/2017/3/layout/DropPinTimeline"/>
    <dgm:cxn modelId="{44E45CAF-9D57-40B3-8139-B8D5C888C2AF}" type="presOf" srcId="{E61E14D3-5723-4FD2-BCEA-4D5A336CC2F8}" destId="{6749E0AB-4B46-4F4A-AA72-8E7E37D9EB13}" srcOrd="0" destOrd="0" presId="urn:microsoft.com/office/officeart/2017/3/layout/DropPinTimeline"/>
    <dgm:cxn modelId="{522E4CC5-253A-4EC8-A664-92CFB51C6D83}" srcId="{008B170F-96EC-484F-AB8E-D3455C6685CF}" destId="{FD377382-3DB0-443B-A1AA-B22C0B6DC7EE}" srcOrd="0" destOrd="0" parTransId="{45A89B22-BF90-4A55-ADB7-5673D658ECD6}" sibTransId="{80FC2D82-D42D-475F-A812-FB0CE01A4F71}"/>
    <dgm:cxn modelId="{ADE4F0C7-F23D-4364-8F3E-173DA4A448BE}" type="presOf" srcId="{CCD3D035-EB76-4F6D-9BB7-D8D770D9485C}" destId="{B45FDA3A-BF0A-48F0-B263-8EDC85FF28DE}" srcOrd="0" destOrd="0" presId="urn:microsoft.com/office/officeart/2017/3/layout/DropPinTimeline"/>
    <dgm:cxn modelId="{DEA53ACB-856E-4CA1-B28A-CE200CDA1D25}" srcId="{9C7667CB-14C0-4A8F-8E67-74714F0900B1}" destId="{F08529C4-2C16-48A0-B649-C35E079E27C7}" srcOrd="0" destOrd="0" parTransId="{F2E90A74-737E-45BF-9727-699E29EB5CA6}" sibTransId="{9F48819B-ACEB-4E02-A8C8-5F7BC98979F4}"/>
    <dgm:cxn modelId="{215C56CB-8DE3-4002-A61B-A2E4D2AC4218}" type="presOf" srcId="{138E19EE-1435-4423-8882-BCE0DE7BC564}" destId="{C84C3B8A-0A4A-417F-9130-69FEB3130828}" srcOrd="0" destOrd="0" presId="urn:microsoft.com/office/officeart/2017/3/layout/DropPinTimeline"/>
    <dgm:cxn modelId="{5CD4B2DA-C750-45DD-BE56-814A599FB1BA}" type="presOf" srcId="{16AA230B-9EE1-4C9D-8B47-259F1FD7138E}" destId="{22B3A664-48A8-4ECC-B771-8AD26C70E78F}" srcOrd="0" destOrd="0" presId="urn:microsoft.com/office/officeart/2017/3/layout/DropPinTimeline"/>
    <dgm:cxn modelId="{FF9611E7-E65A-41F4-836C-30D4F95332E1}" srcId="{16AA230B-9EE1-4C9D-8B47-259F1FD7138E}" destId="{7305A1CE-BBCE-486D-BFDD-E446E903F421}" srcOrd="7" destOrd="0" parTransId="{C0E78865-CE0C-46FB-805C-55B344B88C64}" sibTransId="{87A8177B-E14D-4296-839B-BC5D2A7A1B9E}"/>
    <dgm:cxn modelId="{1FC803F5-D68B-4AB3-B893-D8626B9C2B74}" srcId="{16AA230B-9EE1-4C9D-8B47-259F1FD7138E}" destId="{E61E14D3-5723-4FD2-BCEA-4D5A336CC2F8}" srcOrd="6" destOrd="0" parTransId="{2A0273A2-94C0-4C29-B993-687ED0E8C620}" sibTransId="{B9937D21-99D4-4355-9366-EAA4A3A63CA8}"/>
    <dgm:cxn modelId="{2F2713F7-FEAB-43C6-BEAD-9183A219E180}" srcId="{2B297445-5E87-4F78-B582-30CB9B792A0F}" destId="{CCD3D035-EB76-4F6D-9BB7-D8D770D9485C}" srcOrd="0" destOrd="0" parTransId="{2E2EB29F-D2EE-4F83-A879-EBAF6CBB8C9D}" sibTransId="{3DE1FFCB-E06A-4DAB-A307-8B8337C94C43}"/>
    <dgm:cxn modelId="{6DCFB6F9-7251-459D-B32A-EAD24CFC27B4}" type="presOf" srcId="{7305A1CE-BBCE-486D-BFDD-E446E903F421}" destId="{094F82B1-9AD5-425C-903C-BB56F1862A07}" srcOrd="0" destOrd="0" presId="urn:microsoft.com/office/officeart/2017/3/layout/DropPinTimeline"/>
    <dgm:cxn modelId="{CCCF36FC-7D98-4233-AE60-0BD7D7EAE042}" srcId="{16AA230B-9EE1-4C9D-8B47-259F1FD7138E}" destId="{9E427F55-8E92-4EE5-B3D8-B2855740D2F2}" srcOrd="3" destOrd="0" parTransId="{BD273964-D76C-4268-BFCD-64B078847CFE}" sibTransId="{87D122BB-0FF1-479D-AA22-017848350167}"/>
    <dgm:cxn modelId="{330D5C4D-01B2-422C-950D-05679B8E76EA}" type="presParOf" srcId="{22B3A664-48A8-4ECC-B771-8AD26C70E78F}" destId="{2901F951-B666-4D73-BE8A-B405CE4F691A}" srcOrd="0" destOrd="0" presId="urn:microsoft.com/office/officeart/2017/3/layout/DropPinTimeline"/>
    <dgm:cxn modelId="{8E8A13C7-8DDA-481E-9C2D-20AFB23AD593}" type="presParOf" srcId="{22B3A664-48A8-4ECC-B771-8AD26C70E78F}" destId="{42C7722C-D778-4D06-8AAC-EABED3E587AA}" srcOrd="1" destOrd="0" presId="urn:microsoft.com/office/officeart/2017/3/layout/DropPinTimeline"/>
    <dgm:cxn modelId="{D53130AD-2A78-42F4-B3AF-BC2DF4EC8A35}" type="presParOf" srcId="{42C7722C-D778-4D06-8AAC-EABED3E587AA}" destId="{086E2839-11E4-4C20-A3FA-A3D6F17597FD}" srcOrd="0" destOrd="0" presId="urn:microsoft.com/office/officeart/2017/3/layout/DropPinTimeline"/>
    <dgm:cxn modelId="{87E16435-6F32-4661-9958-45B59563A906}" type="presParOf" srcId="{086E2839-11E4-4C20-A3FA-A3D6F17597FD}" destId="{CC0BF558-845F-40EC-9D25-1A1372D539B0}" srcOrd="0" destOrd="0" presId="urn:microsoft.com/office/officeart/2017/3/layout/DropPinTimeline"/>
    <dgm:cxn modelId="{DAF6B0E6-46F1-4A41-8622-6A417294CA5B}" type="presParOf" srcId="{086E2839-11E4-4C20-A3FA-A3D6F17597FD}" destId="{ED85CDB1-F7FF-499F-A503-1DC77884DA60}" srcOrd="1" destOrd="0" presId="urn:microsoft.com/office/officeart/2017/3/layout/DropPinTimeline"/>
    <dgm:cxn modelId="{4A5EA5B8-1E01-4455-8E68-2B501D02B5C8}" type="presParOf" srcId="{ED85CDB1-F7FF-499F-A503-1DC77884DA60}" destId="{19D995EB-DFB2-4A69-A51C-892F0B96A4BE}" srcOrd="0" destOrd="0" presId="urn:microsoft.com/office/officeart/2017/3/layout/DropPinTimeline"/>
    <dgm:cxn modelId="{8A8E3988-68A9-4493-9B65-3AC78DF13680}" type="presParOf" srcId="{ED85CDB1-F7FF-499F-A503-1DC77884DA60}" destId="{0BBFD661-1EF1-49EA-B698-39CDD8703FE5}" srcOrd="1" destOrd="0" presId="urn:microsoft.com/office/officeart/2017/3/layout/DropPinTimeline"/>
    <dgm:cxn modelId="{C7025844-4998-4F52-A4C8-D59A13FD2756}" type="presParOf" srcId="{086E2839-11E4-4C20-A3FA-A3D6F17597FD}" destId="{48D8E842-4C8F-4368-ADBA-C3BF01336ADD}" srcOrd="2" destOrd="0" presId="urn:microsoft.com/office/officeart/2017/3/layout/DropPinTimeline"/>
    <dgm:cxn modelId="{B1B70EC7-E650-4FEF-9DD7-EC989AFBD840}" type="presParOf" srcId="{086E2839-11E4-4C20-A3FA-A3D6F17597FD}" destId="{C2636B65-E491-4D02-9B90-919468EC465A}" srcOrd="3" destOrd="0" presId="urn:microsoft.com/office/officeart/2017/3/layout/DropPinTimeline"/>
    <dgm:cxn modelId="{23E7EF21-E80F-4A5A-871D-4013495BBEA7}" type="presParOf" srcId="{086E2839-11E4-4C20-A3FA-A3D6F17597FD}" destId="{459409A4-983E-49A6-A904-89067E6F322F}" srcOrd="4" destOrd="0" presId="urn:microsoft.com/office/officeart/2017/3/layout/DropPinTimeline"/>
    <dgm:cxn modelId="{0615EBBC-1284-4CC1-AE20-0425E3CB1239}" type="presParOf" srcId="{086E2839-11E4-4C20-A3FA-A3D6F17597FD}" destId="{5F121A8D-C3B8-4F08-8885-04E04527E54C}" srcOrd="5" destOrd="0" presId="urn:microsoft.com/office/officeart/2017/3/layout/DropPinTimeline"/>
    <dgm:cxn modelId="{124A5D74-141F-47FD-9F38-E326FC6030B9}" type="presParOf" srcId="{42C7722C-D778-4D06-8AAC-EABED3E587AA}" destId="{BCF7637F-6884-463A-AC16-20775A3CD873}" srcOrd="1" destOrd="0" presId="urn:microsoft.com/office/officeart/2017/3/layout/DropPinTimeline"/>
    <dgm:cxn modelId="{32B8D7F9-7B0C-48D4-8C36-AEADC4CEF525}" type="presParOf" srcId="{42C7722C-D778-4D06-8AAC-EABED3E587AA}" destId="{42A1A5A9-51AC-46FF-AA76-9B559824AA4F}" srcOrd="2" destOrd="0" presId="urn:microsoft.com/office/officeart/2017/3/layout/DropPinTimeline"/>
    <dgm:cxn modelId="{47345153-4D17-43D5-B728-5417B6A3CE22}" type="presParOf" srcId="{42A1A5A9-51AC-46FF-AA76-9B559824AA4F}" destId="{6403F9A2-8AF9-4B41-B4B3-1BFB71A89906}" srcOrd="0" destOrd="0" presId="urn:microsoft.com/office/officeart/2017/3/layout/DropPinTimeline"/>
    <dgm:cxn modelId="{791C15E5-A5EA-4BFE-863D-7105CCD00520}" type="presParOf" srcId="{42A1A5A9-51AC-46FF-AA76-9B559824AA4F}" destId="{8A136840-9CD0-4FDB-BFFD-9B54F387E63C}" srcOrd="1" destOrd="0" presId="urn:microsoft.com/office/officeart/2017/3/layout/DropPinTimeline"/>
    <dgm:cxn modelId="{9141FA7D-0720-4696-A315-08BF8336853E}" type="presParOf" srcId="{8A136840-9CD0-4FDB-BFFD-9B54F387E63C}" destId="{1BDECE43-E0A7-4228-B179-8F6377530F53}" srcOrd="0" destOrd="0" presId="urn:microsoft.com/office/officeart/2017/3/layout/DropPinTimeline"/>
    <dgm:cxn modelId="{61DC124B-5161-4DEB-BF7C-6A007B11F429}" type="presParOf" srcId="{8A136840-9CD0-4FDB-BFFD-9B54F387E63C}" destId="{4C036A26-574B-4AAF-81A4-CA6D17A1CEB3}" srcOrd="1" destOrd="0" presId="urn:microsoft.com/office/officeart/2017/3/layout/DropPinTimeline"/>
    <dgm:cxn modelId="{689175D8-3405-4D7C-8907-1DD6DA0AD0B4}" type="presParOf" srcId="{42A1A5A9-51AC-46FF-AA76-9B559824AA4F}" destId="{D82EE58E-F96B-48AB-883D-A5D6D2CD33E7}" srcOrd="2" destOrd="0" presId="urn:microsoft.com/office/officeart/2017/3/layout/DropPinTimeline"/>
    <dgm:cxn modelId="{331CC9F4-2444-4AB3-A8E6-DF81536F279C}" type="presParOf" srcId="{42A1A5A9-51AC-46FF-AA76-9B559824AA4F}" destId="{6F221318-48BE-447B-A7D2-1849CBD86EE0}" srcOrd="3" destOrd="0" presId="urn:microsoft.com/office/officeart/2017/3/layout/DropPinTimeline"/>
    <dgm:cxn modelId="{26A564BD-7E72-4A25-9431-C57C326C2663}" type="presParOf" srcId="{42A1A5A9-51AC-46FF-AA76-9B559824AA4F}" destId="{FD64E599-2E88-43E2-AD3C-0A310F8E3D0A}" srcOrd="4" destOrd="0" presId="urn:microsoft.com/office/officeart/2017/3/layout/DropPinTimeline"/>
    <dgm:cxn modelId="{60A3BD5B-1166-439F-A83A-2B0E597238F5}" type="presParOf" srcId="{42A1A5A9-51AC-46FF-AA76-9B559824AA4F}" destId="{120949CA-42AC-4EAE-A624-3C28B9622444}" srcOrd="5" destOrd="0" presId="urn:microsoft.com/office/officeart/2017/3/layout/DropPinTimeline"/>
    <dgm:cxn modelId="{A9E77400-C352-44B0-B53B-11B8800F0EB2}" type="presParOf" srcId="{42C7722C-D778-4D06-8AAC-EABED3E587AA}" destId="{D4B5A49F-601D-4717-95D2-550DCF74FC16}" srcOrd="3" destOrd="0" presId="urn:microsoft.com/office/officeart/2017/3/layout/DropPinTimeline"/>
    <dgm:cxn modelId="{3363B5BB-4E95-49B2-822F-1073B2AC57A4}" type="presParOf" srcId="{42C7722C-D778-4D06-8AAC-EABED3E587AA}" destId="{0A2463A5-1C6C-4E37-8756-D44AB14AA966}" srcOrd="4" destOrd="0" presId="urn:microsoft.com/office/officeart/2017/3/layout/DropPinTimeline"/>
    <dgm:cxn modelId="{D11EA7B7-4198-4CDF-9C27-794CE5B6E8D3}" type="presParOf" srcId="{0A2463A5-1C6C-4E37-8756-D44AB14AA966}" destId="{E9119F53-3909-4818-B14B-2174E9A6416F}" srcOrd="0" destOrd="0" presId="urn:microsoft.com/office/officeart/2017/3/layout/DropPinTimeline"/>
    <dgm:cxn modelId="{37F845CC-2BB5-4AD2-B016-CFD501C914A5}" type="presParOf" srcId="{0A2463A5-1C6C-4E37-8756-D44AB14AA966}" destId="{33EB0995-F02A-480F-A2C1-EAE43838095F}" srcOrd="1" destOrd="0" presId="urn:microsoft.com/office/officeart/2017/3/layout/DropPinTimeline"/>
    <dgm:cxn modelId="{F517A129-7454-4929-9118-0569F6C1CC95}" type="presParOf" srcId="{33EB0995-F02A-480F-A2C1-EAE43838095F}" destId="{09006458-E236-4123-BD78-F46E55A74330}" srcOrd="0" destOrd="0" presId="urn:microsoft.com/office/officeart/2017/3/layout/DropPinTimeline"/>
    <dgm:cxn modelId="{7F55AEBE-6143-4384-95A8-09A79901DEF5}" type="presParOf" srcId="{33EB0995-F02A-480F-A2C1-EAE43838095F}" destId="{4F4243EF-4166-4B36-BD79-9E76BA568EF2}" srcOrd="1" destOrd="0" presId="urn:microsoft.com/office/officeart/2017/3/layout/DropPinTimeline"/>
    <dgm:cxn modelId="{EB735FE9-1499-473D-A39B-B50B82DF54F9}" type="presParOf" srcId="{0A2463A5-1C6C-4E37-8756-D44AB14AA966}" destId="{B45FDA3A-BF0A-48F0-B263-8EDC85FF28DE}" srcOrd="2" destOrd="0" presId="urn:microsoft.com/office/officeart/2017/3/layout/DropPinTimeline"/>
    <dgm:cxn modelId="{DCE7CB3A-BA14-4936-A872-4C7AD39DD004}" type="presParOf" srcId="{0A2463A5-1C6C-4E37-8756-D44AB14AA966}" destId="{5AA5A3A1-2668-4E97-BC1C-DC2A0876D6AF}" srcOrd="3" destOrd="0" presId="urn:microsoft.com/office/officeart/2017/3/layout/DropPinTimeline"/>
    <dgm:cxn modelId="{BB0B2439-EF11-4D14-8DDF-B8D6D6AFA82D}" type="presParOf" srcId="{0A2463A5-1C6C-4E37-8756-D44AB14AA966}" destId="{5CB986B8-86A6-4FF3-AB08-20559797C5EF}" srcOrd="4" destOrd="0" presId="urn:microsoft.com/office/officeart/2017/3/layout/DropPinTimeline"/>
    <dgm:cxn modelId="{6E856582-0D5C-443D-831F-552803BFA05B}" type="presParOf" srcId="{0A2463A5-1C6C-4E37-8756-D44AB14AA966}" destId="{FA24FBA2-94EF-428D-8E05-3938140844EE}" srcOrd="5" destOrd="0" presId="urn:microsoft.com/office/officeart/2017/3/layout/DropPinTimeline"/>
    <dgm:cxn modelId="{861031F8-4E33-42FD-AFBC-1B234E4D0D3E}" type="presParOf" srcId="{42C7722C-D778-4D06-8AAC-EABED3E587AA}" destId="{0C6633D2-1CA1-4237-9291-F0D36901F938}" srcOrd="5" destOrd="0" presId="urn:microsoft.com/office/officeart/2017/3/layout/DropPinTimeline"/>
    <dgm:cxn modelId="{88C04817-27CC-4189-9274-4E045DB6FCCB}" type="presParOf" srcId="{42C7722C-D778-4D06-8AAC-EABED3E587AA}" destId="{A047394C-5E88-4CC7-9956-BAA78BC839E5}" srcOrd="6" destOrd="0" presId="urn:microsoft.com/office/officeart/2017/3/layout/DropPinTimeline"/>
    <dgm:cxn modelId="{43404BFB-D456-4A59-B568-D50B2CE51AE6}" type="presParOf" srcId="{A047394C-5E88-4CC7-9956-BAA78BC839E5}" destId="{59581467-F3E7-41E2-9119-06F99F9F7F6E}" srcOrd="0" destOrd="0" presId="urn:microsoft.com/office/officeart/2017/3/layout/DropPinTimeline"/>
    <dgm:cxn modelId="{06D9D8E7-2B63-4C14-AAFC-81D81CCB33C4}" type="presParOf" srcId="{A047394C-5E88-4CC7-9956-BAA78BC839E5}" destId="{2526990B-C20C-41D4-A45D-3468D2EBCD17}" srcOrd="1" destOrd="0" presId="urn:microsoft.com/office/officeart/2017/3/layout/DropPinTimeline"/>
    <dgm:cxn modelId="{4E4E78F4-AC01-4848-AF81-E28894F8543E}" type="presParOf" srcId="{2526990B-C20C-41D4-A45D-3468D2EBCD17}" destId="{57593990-0D3D-4A22-813C-486BFFE36BDA}" srcOrd="0" destOrd="0" presId="urn:microsoft.com/office/officeart/2017/3/layout/DropPinTimeline"/>
    <dgm:cxn modelId="{DE290BCD-DE41-4171-B159-517F3882030F}" type="presParOf" srcId="{2526990B-C20C-41D4-A45D-3468D2EBCD17}" destId="{69C4CEFA-A100-4B71-9919-01052397F6BA}" srcOrd="1" destOrd="0" presId="urn:microsoft.com/office/officeart/2017/3/layout/DropPinTimeline"/>
    <dgm:cxn modelId="{DD6E0307-62C0-4FDE-8E1F-8DDA489D757E}" type="presParOf" srcId="{A047394C-5E88-4CC7-9956-BAA78BC839E5}" destId="{C84C3B8A-0A4A-417F-9130-69FEB3130828}" srcOrd="2" destOrd="0" presId="urn:microsoft.com/office/officeart/2017/3/layout/DropPinTimeline"/>
    <dgm:cxn modelId="{8F46AB7C-37ED-4792-B830-062061BF132D}" type="presParOf" srcId="{A047394C-5E88-4CC7-9956-BAA78BC839E5}" destId="{5D87BB61-98FA-4FD8-BE5F-F6566298EC51}" srcOrd="3" destOrd="0" presId="urn:microsoft.com/office/officeart/2017/3/layout/DropPinTimeline"/>
    <dgm:cxn modelId="{6C948145-295E-48D4-8E17-0C79FF738F03}" type="presParOf" srcId="{A047394C-5E88-4CC7-9956-BAA78BC839E5}" destId="{2999627A-F398-4640-88A8-B22A87717434}" srcOrd="4" destOrd="0" presId="urn:microsoft.com/office/officeart/2017/3/layout/DropPinTimeline"/>
    <dgm:cxn modelId="{83BCA127-1B26-4469-B1FE-1E6AC70BC230}" type="presParOf" srcId="{A047394C-5E88-4CC7-9956-BAA78BC839E5}" destId="{C4EAB1D4-11DD-49CA-97EF-3C538B00A7DF}" srcOrd="5" destOrd="0" presId="urn:microsoft.com/office/officeart/2017/3/layout/DropPinTimeline"/>
    <dgm:cxn modelId="{4BAB8BB0-7553-4483-A524-897A88CD3557}" type="presParOf" srcId="{42C7722C-D778-4D06-8AAC-EABED3E587AA}" destId="{7742A2C6-CC1F-4A5F-80CB-3193A454D9CE}" srcOrd="7" destOrd="0" presId="urn:microsoft.com/office/officeart/2017/3/layout/DropPinTimeline"/>
    <dgm:cxn modelId="{0F04106A-1BF0-4BD1-9F29-5F8D993B15A2}" type="presParOf" srcId="{42C7722C-D778-4D06-8AAC-EABED3E587AA}" destId="{66158FBC-4711-4ACA-A17D-642D6A5EEB5A}" srcOrd="8" destOrd="0" presId="urn:microsoft.com/office/officeart/2017/3/layout/DropPinTimeline"/>
    <dgm:cxn modelId="{99732FB6-FCB3-43B3-B588-5E60131C6372}" type="presParOf" srcId="{66158FBC-4711-4ACA-A17D-642D6A5EEB5A}" destId="{DA0CD022-E2B0-4C5F-9C08-5977498F92E3}" srcOrd="0" destOrd="0" presId="urn:microsoft.com/office/officeart/2017/3/layout/DropPinTimeline"/>
    <dgm:cxn modelId="{7D367884-E46E-4357-A14B-73DBA44EA136}" type="presParOf" srcId="{66158FBC-4711-4ACA-A17D-642D6A5EEB5A}" destId="{1C9491A2-E23A-4E28-86FD-5D77712545E2}" srcOrd="1" destOrd="0" presId="urn:microsoft.com/office/officeart/2017/3/layout/DropPinTimeline"/>
    <dgm:cxn modelId="{856DB89A-D107-428B-89B1-ACA2331D2383}" type="presParOf" srcId="{1C9491A2-E23A-4E28-86FD-5D77712545E2}" destId="{A1796896-22BE-423A-9889-3D9C97F603A5}" srcOrd="0" destOrd="0" presId="urn:microsoft.com/office/officeart/2017/3/layout/DropPinTimeline"/>
    <dgm:cxn modelId="{87BBE906-922C-4EFC-AD9F-6DD09C40CC0F}" type="presParOf" srcId="{1C9491A2-E23A-4E28-86FD-5D77712545E2}" destId="{8EDE1725-8DBF-45E1-85E8-2DC28D66C062}" srcOrd="1" destOrd="0" presId="urn:microsoft.com/office/officeart/2017/3/layout/DropPinTimeline"/>
    <dgm:cxn modelId="{C7F7BC07-9DAC-4647-B771-5E9220BF6D1D}" type="presParOf" srcId="{66158FBC-4711-4ACA-A17D-642D6A5EEB5A}" destId="{98AFE85B-CE48-4464-BE2C-44C37DBD7AB4}" srcOrd="2" destOrd="0" presId="urn:microsoft.com/office/officeart/2017/3/layout/DropPinTimeline"/>
    <dgm:cxn modelId="{AB4C60F4-3C91-4900-98A5-479730EB53F2}" type="presParOf" srcId="{66158FBC-4711-4ACA-A17D-642D6A5EEB5A}" destId="{A4B515E9-A4A5-40D4-9CCB-21A7643920CF}" srcOrd="3" destOrd="0" presId="urn:microsoft.com/office/officeart/2017/3/layout/DropPinTimeline"/>
    <dgm:cxn modelId="{B03D3D5C-11CB-4F6B-B42D-066BDFFB6DF6}" type="presParOf" srcId="{66158FBC-4711-4ACA-A17D-642D6A5EEB5A}" destId="{7D741D70-100C-44F9-8CC5-7FDEE20AE00B}" srcOrd="4" destOrd="0" presId="urn:microsoft.com/office/officeart/2017/3/layout/DropPinTimeline"/>
    <dgm:cxn modelId="{79FAAB7E-AD6E-4C30-9F72-C030AE86B203}" type="presParOf" srcId="{66158FBC-4711-4ACA-A17D-642D6A5EEB5A}" destId="{1B1FEFA9-4410-48FD-B3B5-292A5BB0E722}" srcOrd="5" destOrd="0" presId="urn:microsoft.com/office/officeart/2017/3/layout/DropPinTimeline"/>
    <dgm:cxn modelId="{182E9A0B-D1B6-40D6-A70D-7C0F4EF2BBBF}" type="presParOf" srcId="{42C7722C-D778-4D06-8AAC-EABED3E587AA}" destId="{6DF7681C-639A-499A-8A56-48AE9D4389E9}" srcOrd="9" destOrd="0" presId="urn:microsoft.com/office/officeart/2017/3/layout/DropPinTimeline"/>
    <dgm:cxn modelId="{306208E0-7C2C-4EC2-B02E-FE1BE1291F89}" type="presParOf" srcId="{42C7722C-D778-4D06-8AAC-EABED3E587AA}" destId="{3A600459-1B47-416E-ABCA-43D94394B0BD}" srcOrd="10" destOrd="0" presId="urn:microsoft.com/office/officeart/2017/3/layout/DropPinTimeline"/>
    <dgm:cxn modelId="{C969272F-8BE9-479F-B54B-442CFAD80D0F}" type="presParOf" srcId="{3A600459-1B47-416E-ABCA-43D94394B0BD}" destId="{F4F558D1-3ADE-4235-91D8-DDA523D67B71}" srcOrd="0" destOrd="0" presId="urn:microsoft.com/office/officeart/2017/3/layout/DropPinTimeline"/>
    <dgm:cxn modelId="{E4D31441-0346-4C27-AB62-D8CB19ECA082}" type="presParOf" srcId="{3A600459-1B47-416E-ABCA-43D94394B0BD}" destId="{4211A844-7CC8-4EB3-81F4-55F5CE819B46}" srcOrd="1" destOrd="0" presId="urn:microsoft.com/office/officeart/2017/3/layout/DropPinTimeline"/>
    <dgm:cxn modelId="{940D65C3-1C9D-45D8-A65C-346873494DBC}" type="presParOf" srcId="{4211A844-7CC8-4EB3-81F4-55F5CE819B46}" destId="{7685634B-98FE-4D16-9431-F075C0375306}" srcOrd="0" destOrd="0" presId="urn:microsoft.com/office/officeart/2017/3/layout/DropPinTimeline"/>
    <dgm:cxn modelId="{C7A7FC2F-20A0-4E40-9554-3015FF6B222D}" type="presParOf" srcId="{4211A844-7CC8-4EB3-81F4-55F5CE819B46}" destId="{F5C6CAAD-2B1F-4D6C-8247-36EBD5D9A47F}" srcOrd="1" destOrd="0" presId="urn:microsoft.com/office/officeart/2017/3/layout/DropPinTimeline"/>
    <dgm:cxn modelId="{DB23DC6E-4504-4B3F-88EC-F8A1AC759848}" type="presParOf" srcId="{3A600459-1B47-416E-ABCA-43D94394B0BD}" destId="{539BDCCB-8333-4ED9-9556-EAB45E667B00}" srcOrd="2" destOrd="0" presId="urn:microsoft.com/office/officeart/2017/3/layout/DropPinTimeline"/>
    <dgm:cxn modelId="{36CBE83D-055B-498D-B0AA-285DA01ADC3F}" type="presParOf" srcId="{3A600459-1B47-416E-ABCA-43D94394B0BD}" destId="{EEE5AA7E-0A68-4495-8E26-5F3BE5B33226}" srcOrd="3" destOrd="0" presId="urn:microsoft.com/office/officeart/2017/3/layout/DropPinTimeline"/>
    <dgm:cxn modelId="{B230C5E2-1413-467A-90FE-77430279BC8B}" type="presParOf" srcId="{3A600459-1B47-416E-ABCA-43D94394B0BD}" destId="{4D47442E-434E-4FA3-9545-7BE2F13582B3}" srcOrd="4" destOrd="0" presId="urn:microsoft.com/office/officeart/2017/3/layout/DropPinTimeline"/>
    <dgm:cxn modelId="{4DF74CEA-51C8-44FB-AE4F-140BF6D74AE5}" type="presParOf" srcId="{3A600459-1B47-416E-ABCA-43D94394B0BD}" destId="{E3720900-84FA-4F1C-88EB-9E4CD5DD62A6}" srcOrd="5" destOrd="0" presId="urn:microsoft.com/office/officeart/2017/3/layout/DropPinTimeline"/>
    <dgm:cxn modelId="{6E3A1211-BD4F-4F3A-8D59-807029220A2D}" type="presParOf" srcId="{42C7722C-D778-4D06-8AAC-EABED3E587AA}" destId="{E2B83CFD-5DE9-4AC9-9226-18678E7256F4}" srcOrd="11" destOrd="0" presId="urn:microsoft.com/office/officeart/2017/3/layout/DropPinTimeline"/>
    <dgm:cxn modelId="{165F1E35-8A55-4CFD-9555-2DAD6867C2F6}" type="presParOf" srcId="{42C7722C-D778-4D06-8AAC-EABED3E587AA}" destId="{B395DC39-94CC-4010-A021-60F30F06F9F4}" srcOrd="12" destOrd="0" presId="urn:microsoft.com/office/officeart/2017/3/layout/DropPinTimeline"/>
    <dgm:cxn modelId="{95ED2B63-47A3-45A6-AF54-2F46AB8B61A7}" type="presParOf" srcId="{B395DC39-94CC-4010-A021-60F30F06F9F4}" destId="{18BE5796-0860-487D-831A-232EEB1DCD7F}" srcOrd="0" destOrd="0" presId="urn:microsoft.com/office/officeart/2017/3/layout/DropPinTimeline"/>
    <dgm:cxn modelId="{905BABE3-BDA3-4688-B3E7-559F5A17D74E}" type="presParOf" srcId="{B395DC39-94CC-4010-A021-60F30F06F9F4}" destId="{AC23621C-F5EA-4A52-AEB8-1DAE7E2418A6}" srcOrd="1" destOrd="0" presId="urn:microsoft.com/office/officeart/2017/3/layout/DropPinTimeline"/>
    <dgm:cxn modelId="{55013534-52EE-45DE-B831-E7B33D596374}" type="presParOf" srcId="{AC23621C-F5EA-4A52-AEB8-1DAE7E2418A6}" destId="{855126EF-9861-4521-9713-6FD3BA92A3B3}" srcOrd="0" destOrd="0" presId="urn:microsoft.com/office/officeart/2017/3/layout/DropPinTimeline"/>
    <dgm:cxn modelId="{BD251454-0FA2-4066-85E0-028656CB9E51}" type="presParOf" srcId="{AC23621C-F5EA-4A52-AEB8-1DAE7E2418A6}" destId="{0B54B324-77FA-43DB-8026-721037734EBF}" srcOrd="1" destOrd="0" presId="urn:microsoft.com/office/officeart/2017/3/layout/DropPinTimeline"/>
    <dgm:cxn modelId="{51FADFE5-E5B0-437A-828E-4F21BA7BCDC6}" type="presParOf" srcId="{B395DC39-94CC-4010-A021-60F30F06F9F4}" destId="{142A7759-A78B-47CB-9099-F6AD34597CA5}" srcOrd="2" destOrd="0" presId="urn:microsoft.com/office/officeart/2017/3/layout/DropPinTimeline"/>
    <dgm:cxn modelId="{58699046-08DA-4C15-8AAE-A25A94F1FEDB}" type="presParOf" srcId="{B395DC39-94CC-4010-A021-60F30F06F9F4}" destId="{6749E0AB-4B46-4F4A-AA72-8E7E37D9EB13}" srcOrd="3" destOrd="0" presId="urn:microsoft.com/office/officeart/2017/3/layout/DropPinTimeline"/>
    <dgm:cxn modelId="{80544B97-6838-4866-8804-58FCFC760E9B}" type="presParOf" srcId="{B395DC39-94CC-4010-A021-60F30F06F9F4}" destId="{0A13FC7B-E04F-48C3-BC23-E73215B21296}" srcOrd="4" destOrd="0" presId="urn:microsoft.com/office/officeart/2017/3/layout/DropPinTimeline"/>
    <dgm:cxn modelId="{2D135A30-21BE-4367-89FD-863E1AB1B2D6}" type="presParOf" srcId="{B395DC39-94CC-4010-A021-60F30F06F9F4}" destId="{94482EB0-DC44-4DAD-AF34-704D9655FB30}" srcOrd="5" destOrd="0" presId="urn:microsoft.com/office/officeart/2017/3/layout/DropPinTimeline"/>
    <dgm:cxn modelId="{CCCF5EB2-485C-42DA-80C2-64529EDA62FC}" type="presParOf" srcId="{42C7722C-D778-4D06-8AAC-EABED3E587AA}" destId="{41C1098B-B8BA-4A42-A8B8-05FA0A65F826}" srcOrd="13" destOrd="0" presId="urn:microsoft.com/office/officeart/2017/3/layout/DropPinTimeline"/>
    <dgm:cxn modelId="{7E75909C-451B-48BF-8239-BCD5FB3F7A00}" type="presParOf" srcId="{42C7722C-D778-4D06-8AAC-EABED3E587AA}" destId="{BCE6D59E-A629-4CC8-B9DA-FE95D9F0CD97}" srcOrd="14" destOrd="0" presId="urn:microsoft.com/office/officeart/2017/3/layout/DropPinTimeline"/>
    <dgm:cxn modelId="{E929AC88-ADF9-4FD9-94FB-7DF868D583B2}" type="presParOf" srcId="{BCE6D59E-A629-4CC8-B9DA-FE95D9F0CD97}" destId="{3F50AB42-5BE1-4CDB-922C-A42202C6BC7E}" srcOrd="0" destOrd="0" presId="urn:microsoft.com/office/officeart/2017/3/layout/DropPinTimeline"/>
    <dgm:cxn modelId="{0F85789F-6339-42B2-AD44-AE8DBEDC83C4}" type="presParOf" srcId="{BCE6D59E-A629-4CC8-B9DA-FE95D9F0CD97}" destId="{4BEAD6A2-A7F4-4661-B4E0-ACABB57A4B49}" srcOrd="1" destOrd="0" presId="urn:microsoft.com/office/officeart/2017/3/layout/DropPinTimeline"/>
    <dgm:cxn modelId="{CA1E27E0-4CA3-4F76-8A7A-EB201520B1B9}" type="presParOf" srcId="{4BEAD6A2-A7F4-4661-B4E0-ACABB57A4B49}" destId="{75352307-D5B3-4177-A9CC-F9FB9952CE89}" srcOrd="0" destOrd="0" presId="urn:microsoft.com/office/officeart/2017/3/layout/DropPinTimeline"/>
    <dgm:cxn modelId="{902F3C4F-FA34-476A-A8F1-FA5446033A3C}" type="presParOf" srcId="{4BEAD6A2-A7F4-4661-B4E0-ACABB57A4B49}" destId="{D699D265-074A-4B09-A3D3-49795ECEE349}" srcOrd="1" destOrd="0" presId="urn:microsoft.com/office/officeart/2017/3/layout/DropPinTimeline"/>
    <dgm:cxn modelId="{1BFD6A43-5147-4CA7-AF6B-18AB6E315034}" type="presParOf" srcId="{BCE6D59E-A629-4CC8-B9DA-FE95D9F0CD97}" destId="{E8BED6B7-F3FB-4395-BC37-AE0B54F0392E}" srcOrd="2" destOrd="0" presId="urn:microsoft.com/office/officeart/2017/3/layout/DropPinTimeline"/>
    <dgm:cxn modelId="{C701A76A-D5A2-4B37-A10F-853EDD7F5071}" type="presParOf" srcId="{BCE6D59E-A629-4CC8-B9DA-FE95D9F0CD97}" destId="{094F82B1-9AD5-425C-903C-BB56F1862A07}" srcOrd="3" destOrd="0" presId="urn:microsoft.com/office/officeart/2017/3/layout/DropPinTimeline"/>
    <dgm:cxn modelId="{1887C366-D319-4E5A-BF33-862A9C232B17}" type="presParOf" srcId="{BCE6D59E-A629-4CC8-B9DA-FE95D9F0CD97}" destId="{82B5ADF5-D7B3-481B-BB8F-5E918D55E515}" srcOrd="4" destOrd="0" presId="urn:microsoft.com/office/officeart/2017/3/layout/DropPinTimeline"/>
    <dgm:cxn modelId="{9CDB9352-2BA9-4D39-B5B3-C1E450ECB8F2}" type="presParOf" srcId="{BCE6D59E-A629-4CC8-B9DA-FE95D9F0CD97}" destId="{769FA8C9-8AB0-4BD8-A9CF-A9E38833B3CB}"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BB2A59-15FB-4D2F-AA7B-0B7C697EB3D5}" type="doc">
      <dgm:prSet loTypeId="urn:microsoft.com/office/officeart/2018/5/layout/IconCircleLabelList" loCatId="icon" qsTypeId="urn:microsoft.com/office/officeart/2005/8/quickstyle/simple1" qsCatId="simple" csTypeId="urn:microsoft.com/office/officeart/2005/8/colors/colorful1" csCatId="colorful" phldr="1"/>
      <dgm:spPr/>
      <dgm:t>
        <a:bodyPr/>
        <a:lstStyle/>
        <a:p>
          <a:endParaRPr lang="en-US"/>
        </a:p>
      </dgm:t>
    </dgm:pt>
    <dgm:pt modelId="{7FBEA0E9-6EC2-49B3-9D5C-5479EB752256}">
      <dgm:prSet custT="1"/>
      <dgm:spPr/>
      <dgm:t>
        <a:bodyPr/>
        <a:lstStyle/>
        <a:p>
          <a:pPr>
            <a:lnSpc>
              <a:spcPct val="100000"/>
            </a:lnSpc>
            <a:defRPr cap="all"/>
          </a:pPr>
          <a:r>
            <a:rPr lang="en-GB" sz="1200" cap="none" dirty="0">
              <a:latin typeface="Arial" panose="020B0604020202020204" pitchFamily="34" charset="0"/>
              <a:ea typeface="Roboto Light" panose="02000000000000000000" pitchFamily="2" charset="0"/>
              <a:cs typeface="Arial" panose="020B0604020202020204" pitchFamily="34" charset="0"/>
            </a:rPr>
            <a:t>Start your application from</a:t>
          </a:r>
        </a:p>
        <a:p>
          <a:pPr>
            <a:lnSpc>
              <a:spcPct val="100000"/>
            </a:lnSpc>
            <a:defRPr cap="all"/>
          </a:pPr>
          <a:r>
            <a:rPr lang="en-GB" sz="1200" cap="none" dirty="0">
              <a:latin typeface="Arial" panose="020B0604020202020204" pitchFamily="34" charset="0"/>
              <a:ea typeface="Roboto Light" panose="02000000000000000000" pitchFamily="2" charset="0"/>
              <a:cs typeface="Arial" panose="020B0604020202020204" pitchFamily="34" charset="0"/>
            </a:rPr>
            <a:t> </a:t>
          </a:r>
          <a:r>
            <a:rPr lang="en-GB" sz="1200" b="1" cap="none" dirty="0">
              <a:latin typeface="Arial" panose="020B0604020202020204" pitchFamily="34" charset="0"/>
              <a:ea typeface="Roboto Light" panose="02000000000000000000" pitchFamily="2" charset="0"/>
              <a:cs typeface="Arial" panose="020B0604020202020204" pitchFamily="34" charset="0"/>
            </a:rPr>
            <a:t>14 May 2024</a:t>
          </a:r>
          <a:endParaRPr lang="en-US" sz="1200" cap="none" dirty="0">
            <a:latin typeface="Arial" panose="020B0604020202020204" pitchFamily="34" charset="0"/>
            <a:ea typeface="Roboto Light" panose="02000000000000000000" pitchFamily="2" charset="0"/>
            <a:cs typeface="Arial" panose="020B0604020202020204" pitchFamily="34" charset="0"/>
          </a:endParaRPr>
        </a:p>
      </dgm:t>
    </dgm:pt>
    <dgm:pt modelId="{92D37E56-AB63-429F-BF2C-65E9B22CCC78}" type="parTrans" cxnId="{CAD46A79-89C6-42A6-B64E-36B07E0C07F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5B5DE20-3F05-4B73-A148-DC148F1A89D7}" type="sibTrans" cxnId="{CAD46A79-89C6-42A6-B64E-36B07E0C07F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1CB288B-CCD8-4E98-AB5D-FF3B62B7FF68}">
      <dgm:prSet custT="1"/>
      <dgm:spPr/>
      <dgm:t>
        <a:bodyPr/>
        <a:lstStyle/>
        <a:p>
          <a:pPr>
            <a:lnSpc>
              <a:spcPct val="100000"/>
            </a:lnSpc>
            <a:defRPr cap="all"/>
          </a:pPr>
          <a:r>
            <a:rPr lang="en-GB" sz="1200" cap="none" dirty="0">
              <a:latin typeface="Arial" panose="020B0604020202020204" pitchFamily="34" charset="0"/>
              <a:ea typeface="Roboto Light" panose="02000000000000000000" pitchFamily="2" charset="0"/>
              <a:cs typeface="Arial" panose="020B0604020202020204" pitchFamily="34" charset="0"/>
            </a:rPr>
            <a:t>Universities and colleges </a:t>
          </a:r>
          <a:r>
            <a:rPr lang="en-GB" sz="1200" b="1" cap="none" dirty="0">
              <a:latin typeface="Arial" panose="020B0604020202020204" pitchFamily="34" charset="0"/>
              <a:ea typeface="Roboto Light" panose="02000000000000000000" pitchFamily="2" charset="0"/>
              <a:cs typeface="Arial" panose="020B0604020202020204" pitchFamily="34" charset="0"/>
            </a:rPr>
            <a:t>can’t see </a:t>
          </a:r>
          <a:r>
            <a:rPr lang="en-GB" sz="1200" cap="none" dirty="0">
              <a:latin typeface="Arial" panose="020B0604020202020204" pitchFamily="34" charset="0"/>
              <a:ea typeface="Roboto Light" panose="02000000000000000000" pitchFamily="2" charset="0"/>
              <a:cs typeface="Arial" panose="020B0604020202020204" pitchFamily="34" charset="0"/>
            </a:rPr>
            <a:t>your other choices when you apply.</a:t>
          </a:r>
          <a:endParaRPr lang="en-US" sz="1200" cap="none" dirty="0">
            <a:latin typeface="Arial" panose="020B0604020202020204" pitchFamily="34" charset="0"/>
            <a:ea typeface="Roboto Light" panose="02000000000000000000" pitchFamily="2" charset="0"/>
            <a:cs typeface="Arial" panose="020B0604020202020204" pitchFamily="34" charset="0"/>
          </a:endParaRPr>
        </a:p>
      </dgm:t>
    </dgm:pt>
    <dgm:pt modelId="{65E95559-3865-426B-B489-A00057BF6D3A}" type="parTrans" cxnId="{DA686835-8E54-47C3-8B89-F0FDDC64B113}">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052F75A-BDBF-488C-A4CE-B9DB1509DB19}" type="sibTrans" cxnId="{DA686835-8E54-47C3-8B89-F0FDDC64B113}">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C5B31B8-0775-4B34-AE43-04C6EAD3DE81}">
      <dgm:prSet custT="1"/>
      <dgm:spPr/>
      <dgm:t>
        <a:bodyPr/>
        <a:lstStyle/>
        <a:p>
          <a:pPr>
            <a:lnSpc>
              <a:spcPct val="100000"/>
            </a:lnSpc>
            <a:defRPr cap="all"/>
          </a:pPr>
          <a:r>
            <a:rPr lang="en-GB" sz="1200" cap="none" dirty="0">
              <a:latin typeface="Arial" panose="020B0604020202020204" pitchFamily="34" charset="0"/>
              <a:ea typeface="Roboto Light" panose="02000000000000000000" pitchFamily="2" charset="0"/>
              <a:cs typeface="Arial" panose="020B0604020202020204" pitchFamily="34" charset="0"/>
            </a:rPr>
            <a:t>Apply by the </a:t>
          </a:r>
          <a:r>
            <a:rPr lang="en-GB" sz="1200" b="1" cap="none" dirty="0">
              <a:latin typeface="Arial" panose="020B0604020202020204" pitchFamily="34" charset="0"/>
              <a:ea typeface="Roboto Light" panose="02000000000000000000" pitchFamily="2" charset="0"/>
              <a:cs typeface="Arial" panose="020B0604020202020204" pitchFamily="34" charset="0"/>
            </a:rPr>
            <a:t>equal consideration date</a:t>
          </a:r>
          <a:r>
            <a:rPr lang="en-GB" sz="1200" cap="none" dirty="0">
              <a:latin typeface="Arial" panose="020B0604020202020204" pitchFamily="34" charset="0"/>
              <a:ea typeface="Roboto Light" panose="02000000000000000000" pitchFamily="2" charset="0"/>
              <a:cs typeface="Arial" panose="020B0604020202020204" pitchFamily="34" charset="0"/>
            </a:rPr>
            <a:t>.</a:t>
          </a:r>
          <a:endParaRPr lang="en-US" sz="1200" cap="none" dirty="0">
            <a:latin typeface="Arial" panose="020B0604020202020204" pitchFamily="34" charset="0"/>
            <a:ea typeface="Roboto Light" panose="02000000000000000000" pitchFamily="2" charset="0"/>
            <a:cs typeface="Arial" panose="020B0604020202020204" pitchFamily="34" charset="0"/>
          </a:endParaRPr>
        </a:p>
      </dgm:t>
    </dgm:pt>
    <dgm:pt modelId="{C30CA416-D31C-4219-B3DA-47E9FBB42917}" type="parTrans" cxnId="{4FC8D0D0-690F-4819-BC7E-10E958AA62E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1DBEB920-4A1E-4956-8889-F5EAA2C19DA4}" type="sibTrans" cxnId="{4FC8D0D0-690F-4819-BC7E-10E958AA62E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38965546-9269-4E4E-9EA4-82352B57533D}">
      <dgm:prSet custT="1"/>
      <dgm:spPr/>
      <dgm:t>
        <a:bodyPr/>
        <a:lstStyle/>
        <a:p>
          <a:pPr>
            <a:lnSpc>
              <a:spcPct val="100000"/>
            </a:lnSpc>
            <a:defRPr cap="all"/>
          </a:pPr>
          <a:r>
            <a:rPr lang="en-GB" sz="1200" b="1" cap="none" dirty="0">
              <a:latin typeface="Arial" panose="020B0604020202020204" pitchFamily="34" charset="0"/>
              <a:ea typeface="Roboto Light" panose="02000000000000000000" pitchFamily="2" charset="0"/>
              <a:cs typeface="Arial" panose="020B0604020202020204" pitchFamily="34" charset="0"/>
            </a:rPr>
            <a:t>Five choices</a:t>
          </a:r>
          <a:r>
            <a:rPr lang="en-GB" sz="1200" cap="none" dirty="0">
              <a:latin typeface="Arial" panose="020B0604020202020204" pitchFamily="34" charset="0"/>
              <a:ea typeface="Roboto Light" panose="02000000000000000000" pitchFamily="2" charset="0"/>
              <a:cs typeface="Arial" panose="020B0604020202020204" pitchFamily="34" charset="0"/>
            </a:rPr>
            <a:t>, unless applying to study medicine, veterinary, medicine/science, dentistry – then it’s </a:t>
          </a:r>
          <a:r>
            <a:rPr lang="en-GB" sz="1200" b="1" cap="none" dirty="0">
              <a:latin typeface="Arial" panose="020B0604020202020204" pitchFamily="34" charset="0"/>
              <a:ea typeface="Roboto Light" panose="02000000000000000000" pitchFamily="2" charset="0"/>
              <a:cs typeface="Arial" panose="020B0604020202020204" pitchFamily="34" charset="0"/>
            </a:rPr>
            <a:t>four choices</a:t>
          </a:r>
          <a:r>
            <a:rPr lang="en-GB" sz="1200" cap="none" dirty="0">
              <a:latin typeface="Arial" panose="020B0604020202020204" pitchFamily="34" charset="0"/>
              <a:ea typeface="Roboto Light" panose="02000000000000000000" pitchFamily="2" charset="0"/>
              <a:cs typeface="Arial" panose="020B0604020202020204" pitchFamily="34" charset="0"/>
            </a:rPr>
            <a:t>.</a:t>
          </a:r>
          <a:endParaRPr lang="en-US" sz="1200" cap="none" dirty="0">
            <a:latin typeface="Arial" panose="020B0604020202020204" pitchFamily="34" charset="0"/>
            <a:ea typeface="Roboto Light" panose="02000000000000000000" pitchFamily="2" charset="0"/>
            <a:cs typeface="Arial" panose="020B0604020202020204" pitchFamily="34" charset="0"/>
          </a:endParaRPr>
        </a:p>
      </dgm:t>
    </dgm:pt>
    <dgm:pt modelId="{247A938A-61F9-4621-BED3-190123930EB1}" type="parTrans" cxnId="{32562D5B-8ADE-4A96-9515-789DA7CCAD5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28C66DE-84F7-4494-9E2A-B2513A864C16}" type="sibTrans" cxnId="{32562D5B-8ADE-4A96-9515-789DA7CCAD5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6B027420-D720-4E3D-8FAF-1F58B0134AC8}">
      <dgm:prSet custT="1"/>
      <dgm:spPr/>
      <dgm:t>
        <a:bodyPr/>
        <a:lstStyle/>
        <a:p>
          <a:pPr>
            <a:lnSpc>
              <a:spcPct val="100000"/>
            </a:lnSpc>
            <a:defRPr cap="all"/>
          </a:pPr>
          <a:r>
            <a:rPr lang="en-GB" sz="1200" cap="none" dirty="0">
              <a:latin typeface="Arial" panose="020B0604020202020204" pitchFamily="34" charset="0"/>
              <a:ea typeface="Roboto Light" panose="02000000000000000000" pitchFamily="2" charset="0"/>
              <a:cs typeface="Arial" panose="020B0604020202020204" pitchFamily="34" charset="0"/>
            </a:rPr>
            <a:t>You </a:t>
          </a:r>
          <a:r>
            <a:rPr lang="en-GB" sz="1200" b="1" cap="none" dirty="0">
              <a:latin typeface="Arial" panose="020B0604020202020204" pitchFamily="34" charset="0"/>
              <a:ea typeface="Roboto Light" panose="02000000000000000000" pitchFamily="2" charset="0"/>
              <a:cs typeface="Arial" panose="020B0604020202020204" pitchFamily="34" charset="0"/>
            </a:rPr>
            <a:t>can’t apply to both </a:t>
          </a:r>
          <a:r>
            <a:rPr lang="en-GB" sz="1200" b="0" cap="none" dirty="0">
              <a:latin typeface="Arial" panose="020B0604020202020204" pitchFamily="34" charset="0"/>
              <a:ea typeface="Roboto Light" panose="02000000000000000000" pitchFamily="2" charset="0"/>
              <a:cs typeface="Arial" panose="020B0604020202020204" pitchFamily="34" charset="0"/>
            </a:rPr>
            <a:t>O</a:t>
          </a:r>
          <a:r>
            <a:rPr lang="en-GB" sz="1200" cap="none" dirty="0">
              <a:latin typeface="Arial" panose="020B0604020202020204" pitchFamily="34" charset="0"/>
              <a:ea typeface="Roboto Light" panose="02000000000000000000" pitchFamily="2" charset="0"/>
              <a:cs typeface="Arial" panose="020B0604020202020204" pitchFamily="34" charset="0"/>
            </a:rPr>
            <a:t>xford and Cambridge.</a:t>
          </a:r>
          <a:endParaRPr lang="en-US" sz="1200" cap="none" dirty="0">
            <a:latin typeface="Arial" panose="020B0604020202020204" pitchFamily="34" charset="0"/>
            <a:ea typeface="Roboto Light" panose="02000000000000000000" pitchFamily="2" charset="0"/>
            <a:cs typeface="Arial" panose="020B0604020202020204" pitchFamily="34" charset="0"/>
          </a:endParaRPr>
        </a:p>
      </dgm:t>
    </dgm:pt>
    <dgm:pt modelId="{5FAD3511-70E8-426A-85AA-910277DA686A}" type="parTrans" cxnId="{BAAFCFCE-F09B-4C03-A2F1-0D84D78128A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34D0DFBF-FEF2-4AE6-AB68-9A18F574C697}" type="sibTrans" cxnId="{BAAFCFCE-F09B-4C03-A2F1-0D84D78128A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133E8A3-8D96-4E13-94FD-6F8144E47A38}">
      <dgm:prSet custT="1"/>
      <dgm:spPr/>
      <dgm:t>
        <a:bodyPr/>
        <a:lstStyle/>
        <a:p>
          <a:pPr>
            <a:lnSpc>
              <a:spcPct val="100000"/>
            </a:lnSpc>
            <a:defRPr cap="all"/>
          </a:pPr>
          <a:r>
            <a:rPr lang="en-GB" sz="1200" cap="none" dirty="0">
              <a:latin typeface="Arial" panose="020B0604020202020204" pitchFamily="34" charset="0"/>
              <a:ea typeface="Roboto Light" panose="02000000000000000000" pitchFamily="2" charset="0"/>
              <a:cs typeface="Arial" panose="020B0604020202020204" pitchFamily="34" charset="0"/>
            </a:rPr>
            <a:t>Applying </a:t>
          </a:r>
          <a:r>
            <a:rPr lang="en-GB" sz="1200" b="0" cap="none" dirty="0">
              <a:latin typeface="Arial" panose="020B0604020202020204" pitchFamily="34" charset="0"/>
              <a:ea typeface="Roboto Light" panose="02000000000000000000" pitchFamily="2" charset="0"/>
              <a:cs typeface="Arial" panose="020B0604020202020204" pitchFamily="34" charset="0"/>
            </a:rPr>
            <a:t>costs</a:t>
          </a:r>
          <a:r>
            <a:rPr lang="en-GB" sz="1200" cap="none" dirty="0">
              <a:latin typeface="Arial" panose="020B0604020202020204" pitchFamily="34" charset="0"/>
              <a:ea typeface="Roboto Light" panose="02000000000000000000" pitchFamily="2" charset="0"/>
              <a:cs typeface="Arial" panose="020B0604020202020204" pitchFamily="34" charset="0"/>
            </a:rPr>
            <a:t> </a:t>
          </a:r>
          <a:r>
            <a:rPr lang="en-GB" sz="1200" b="1" cap="none" dirty="0">
              <a:latin typeface="Arial" panose="020B0604020202020204" pitchFamily="34" charset="0"/>
              <a:ea typeface="Roboto Light" panose="02000000000000000000" pitchFamily="2" charset="0"/>
              <a:cs typeface="Arial" panose="020B0604020202020204" pitchFamily="34" charset="0"/>
            </a:rPr>
            <a:t>£28.50</a:t>
          </a:r>
          <a:r>
            <a:rPr lang="en-GB" sz="1200" cap="none" dirty="0">
              <a:latin typeface="Arial" panose="020B0604020202020204" pitchFamily="34" charset="0"/>
              <a:ea typeface="Roboto Light" panose="02000000000000000000" pitchFamily="2" charset="0"/>
              <a:cs typeface="Arial" panose="020B0604020202020204" pitchFamily="34" charset="0"/>
            </a:rPr>
            <a:t>. </a:t>
          </a:r>
          <a:endParaRPr lang="en-US" sz="1200" cap="none" dirty="0">
            <a:latin typeface="Arial" panose="020B0604020202020204" pitchFamily="34" charset="0"/>
            <a:ea typeface="Roboto Light" panose="02000000000000000000" pitchFamily="2" charset="0"/>
            <a:cs typeface="Arial" panose="020B0604020202020204" pitchFamily="34" charset="0"/>
          </a:endParaRPr>
        </a:p>
      </dgm:t>
    </dgm:pt>
    <dgm:pt modelId="{74E54EEA-C1A1-445C-ABE8-94C19F08CC67}" type="parTrans" cxnId="{7B422712-C5E6-4777-A293-73A80576B92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BB30CAEA-5D24-433B-BE32-A6152CA9D0CF}" type="sibTrans" cxnId="{7B422712-C5E6-4777-A293-73A80576B92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018423FE-D901-48AD-B8B1-22556AA2B2C9}" type="pres">
      <dgm:prSet presAssocID="{2EBB2A59-15FB-4D2F-AA7B-0B7C697EB3D5}" presName="root" presStyleCnt="0">
        <dgm:presLayoutVars>
          <dgm:dir/>
          <dgm:resizeHandles val="exact"/>
        </dgm:presLayoutVars>
      </dgm:prSet>
      <dgm:spPr/>
    </dgm:pt>
    <dgm:pt modelId="{1884E64A-5A0A-4430-BCCD-05C681639E10}" type="pres">
      <dgm:prSet presAssocID="{7FBEA0E9-6EC2-49B3-9D5C-5479EB752256}" presName="compNode" presStyleCnt="0"/>
      <dgm:spPr/>
    </dgm:pt>
    <dgm:pt modelId="{83ED06A9-7338-462B-B047-9FCAD7444B86}" type="pres">
      <dgm:prSet presAssocID="{7FBEA0E9-6EC2-49B3-9D5C-5479EB752256}" presName="iconBgRect" presStyleLbl="bgShp" presStyleIdx="0" presStyleCnt="6"/>
      <dgm:spPr/>
    </dgm:pt>
    <dgm:pt modelId="{7686AF98-CEB4-4B40-9A10-672DBF01BA87}" type="pres">
      <dgm:prSet presAssocID="{7FBEA0E9-6EC2-49B3-9D5C-5479EB752256}"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F06C3E97-A032-419F-9C12-020B7C39A12C}" type="pres">
      <dgm:prSet presAssocID="{7FBEA0E9-6EC2-49B3-9D5C-5479EB752256}" presName="spaceRect" presStyleCnt="0"/>
      <dgm:spPr/>
    </dgm:pt>
    <dgm:pt modelId="{9557D0D7-66D6-41ED-92D3-998E281C192B}" type="pres">
      <dgm:prSet presAssocID="{7FBEA0E9-6EC2-49B3-9D5C-5479EB752256}" presName="textRect" presStyleLbl="revTx" presStyleIdx="0" presStyleCnt="6">
        <dgm:presLayoutVars>
          <dgm:chMax val="1"/>
          <dgm:chPref val="1"/>
        </dgm:presLayoutVars>
      </dgm:prSet>
      <dgm:spPr/>
    </dgm:pt>
    <dgm:pt modelId="{FACA37F7-14EA-4D06-82DB-3DFA4F5572D5}" type="pres">
      <dgm:prSet presAssocID="{F5B5DE20-3F05-4B73-A148-DC148F1A89D7}" presName="sibTrans" presStyleCnt="0"/>
      <dgm:spPr/>
    </dgm:pt>
    <dgm:pt modelId="{30D50D63-9584-46DB-9A59-AB6665D7247A}" type="pres">
      <dgm:prSet presAssocID="{C1CB288B-CCD8-4E98-AB5D-FF3B62B7FF68}" presName="compNode" presStyleCnt="0"/>
      <dgm:spPr/>
    </dgm:pt>
    <dgm:pt modelId="{BCA4B69A-2DF3-4AC8-BB19-2B3390F9B89A}" type="pres">
      <dgm:prSet presAssocID="{C1CB288B-CCD8-4E98-AB5D-FF3B62B7FF68}" presName="iconBgRect" presStyleLbl="bgShp" presStyleIdx="1" presStyleCnt="6"/>
      <dgm:spPr/>
    </dgm:pt>
    <dgm:pt modelId="{D178CBB5-CD31-4EE2-8AB7-18F160BC3A19}" type="pres">
      <dgm:prSet presAssocID="{C1CB288B-CCD8-4E98-AB5D-FF3B62B7FF68}"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336C2856-8290-411D-8205-F72237ECA81E}" type="pres">
      <dgm:prSet presAssocID="{C1CB288B-CCD8-4E98-AB5D-FF3B62B7FF68}" presName="spaceRect" presStyleCnt="0"/>
      <dgm:spPr/>
    </dgm:pt>
    <dgm:pt modelId="{A9FFF142-CF47-4163-8467-A5A22CDAF05E}" type="pres">
      <dgm:prSet presAssocID="{C1CB288B-CCD8-4E98-AB5D-FF3B62B7FF68}" presName="textRect" presStyleLbl="revTx" presStyleIdx="1" presStyleCnt="6">
        <dgm:presLayoutVars>
          <dgm:chMax val="1"/>
          <dgm:chPref val="1"/>
        </dgm:presLayoutVars>
      </dgm:prSet>
      <dgm:spPr/>
    </dgm:pt>
    <dgm:pt modelId="{4B1C38F5-9199-4536-9B7D-71A3F3A8F786}" type="pres">
      <dgm:prSet presAssocID="{F052F75A-BDBF-488C-A4CE-B9DB1509DB19}" presName="sibTrans" presStyleCnt="0"/>
      <dgm:spPr/>
    </dgm:pt>
    <dgm:pt modelId="{E96309C6-D9C2-4A59-B466-B745E5C04B5B}" type="pres">
      <dgm:prSet presAssocID="{CC5B31B8-0775-4B34-AE43-04C6EAD3DE81}" presName="compNode" presStyleCnt="0"/>
      <dgm:spPr/>
    </dgm:pt>
    <dgm:pt modelId="{61A2CFD1-CA00-4AA4-86E7-9626B9315F3B}" type="pres">
      <dgm:prSet presAssocID="{CC5B31B8-0775-4B34-AE43-04C6EAD3DE81}" presName="iconBgRect" presStyleLbl="bgShp" presStyleIdx="2" presStyleCnt="6"/>
      <dgm:spPr/>
    </dgm:pt>
    <dgm:pt modelId="{517A96EE-E92B-4D9A-A9EE-001D0A075164}" type="pres">
      <dgm:prSet presAssocID="{CC5B31B8-0775-4B34-AE43-04C6EAD3DE81}"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C8CFBF1-05B4-43C3-88DC-2D94712E9FEF}" type="pres">
      <dgm:prSet presAssocID="{CC5B31B8-0775-4B34-AE43-04C6EAD3DE81}" presName="spaceRect" presStyleCnt="0"/>
      <dgm:spPr/>
    </dgm:pt>
    <dgm:pt modelId="{1ECF0CCE-5ACC-4D81-9209-2856B0C04CB4}" type="pres">
      <dgm:prSet presAssocID="{CC5B31B8-0775-4B34-AE43-04C6EAD3DE81}" presName="textRect" presStyleLbl="revTx" presStyleIdx="2" presStyleCnt="6">
        <dgm:presLayoutVars>
          <dgm:chMax val="1"/>
          <dgm:chPref val="1"/>
        </dgm:presLayoutVars>
      </dgm:prSet>
      <dgm:spPr/>
    </dgm:pt>
    <dgm:pt modelId="{58BE7CC5-87D3-4B98-AA21-8960737ADE61}" type="pres">
      <dgm:prSet presAssocID="{1DBEB920-4A1E-4956-8889-F5EAA2C19DA4}" presName="sibTrans" presStyleCnt="0"/>
      <dgm:spPr/>
    </dgm:pt>
    <dgm:pt modelId="{1E972838-F800-47B0-A6CC-4B500DBB432A}" type="pres">
      <dgm:prSet presAssocID="{38965546-9269-4E4E-9EA4-82352B57533D}" presName="compNode" presStyleCnt="0"/>
      <dgm:spPr/>
    </dgm:pt>
    <dgm:pt modelId="{E5B3BBBA-5C56-4A57-A9F9-FCF1F1EEFDA3}" type="pres">
      <dgm:prSet presAssocID="{38965546-9269-4E4E-9EA4-82352B57533D}" presName="iconBgRect" presStyleLbl="bgShp" presStyleIdx="3" presStyleCnt="6"/>
      <dgm:spPr/>
    </dgm:pt>
    <dgm:pt modelId="{58CF4059-C846-40B1-99E7-C59AE40CA7A9}" type="pres">
      <dgm:prSet presAssocID="{38965546-9269-4E4E-9EA4-82352B57533D}"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ignpost outline"/>
        </a:ext>
      </dgm:extLst>
    </dgm:pt>
    <dgm:pt modelId="{A4962DC8-1DDE-421C-9403-ED3454E7964F}" type="pres">
      <dgm:prSet presAssocID="{38965546-9269-4E4E-9EA4-82352B57533D}" presName="spaceRect" presStyleCnt="0"/>
      <dgm:spPr/>
    </dgm:pt>
    <dgm:pt modelId="{C904E952-EA2B-4088-AEF3-94654AB73254}" type="pres">
      <dgm:prSet presAssocID="{38965546-9269-4E4E-9EA4-82352B57533D}" presName="textRect" presStyleLbl="revTx" presStyleIdx="3" presStyleCnt="6">
        <dgm:presLayoutVars>
          <dgm:chMax val="1"/>
          <dgm:chPref val="1"/>
        </dgm:presLayoutVars>
      </dgm:prSet>
      <dgm:spPr/>
    </dgm:pt>
    <dgm:pt modelId="{2A02A61E-BBDC-46C3-9204-21CAD277CAA2}" type="pres">
      <dgm:prSet presAssocID="{C28C66DE-84F7-4494-9E2A-B2513A864C16}" presName="sibTrans" presStyleCnt="0"/>
      <dgm:spPr/>
    </dgm:pt>
    <dgm:pt modelId="{0B0CC917-D15F-431D-A378-9097A9215840}" type="pres">
      <dgm:prSet presAssocID="{6B027420-D720-4E3D-8FAF-1F58B0134AC8}" presName="compNode" presStyleCnt="0"/>
      <dgm:spPr/>
    </dgm:pt>
    <dgm:pt modelId="{47D38A9A-169A-4D47-9FFD-1980C155B5E1}" type="pres">
      <dgm:prSet presAssocID="{6B027420-D720-4E3D-8FAF-1F58B0134AC8}" presName="iconBgRect" presStyleLbl="bgShp" presStyleIdx="4" presStyleCnt="6"/>
      <dgm:spPr/>
    </dgm:pt>
    <dgm:pt modelId="{248B9B5F-7C28-4DA0-9A92-137D3F89AD8A}" type="pres">
      <dgm:prSet presAssocID="{6B027420-D720-4E3D-8FAF-1F58B0134AC8}"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1B160912-053A-44FD-A6FA-6AA7A6237492}" type="pres">
      <dgm:prSet presAssocID="{6B027420-D720-4E3D-8FAF-1F58B0134AC8}" presName="spaceRect" presStyleCnt="0"/>
      <dgm:spPr/>
    </dgm:pt>
    <dgm:pt modelId="{D5A730BD-79FD-4266-A7B6-A279342EF5F7}" type="pres">
      <dgm:prSet presAssocID="{6B027420-D720-4E3D-8FAF-1F58B0134AC8}" presName="textRect" presStyleLbl="revTx" presStyleIdx="4" presStyleCnt="6">
        <dgm:presLayoutVars>
          <dgm:chMax val="1"/>
          <dgm:chPref val="1"/>
        </dgm:presLayoutVars>
      </dgm:prSet>
      <dgm:spPr/>
    </dgm:pt>
    <dgm:pt modelId="{FEE5D1ED-A005-4044-B121-92BBF72D74DD}" type="pres">
      <dgm:prSet presAssocID="{34D0DFBF-FEF2-4AE6-AB68-9A18F574C697}" presName="sibTrans" presStyleCnt="0"/>
      <dgm:spPr/>
    </dgm:pt>
    <dgm:pt modelId="{62B98F9B-73F2-49BF-B64F-5C7FE05471AE}" type="pres">
      <dgm:prSet presAssocID="{F133E8A3-8D96-4E13-94FD-6F8144E47A38}" presName="compNode" presStyleCnt="0"/>
      <dgm:spPr/>
    </dgm:pt>
    <dgm:pt modelId="{0979B6CB-E9E0-4EA4-A8DA-ADB5ABDBAA80}" type="pres">
      <dgm:prSet presAssocID="{F133E8A3-8D96-4E13-94FD-6F8144E47A38}" presName="iconBgRect" presStyleLbl="bgShp" presStyleIdx="5" presStyleCnt="6"/>
      <dgm:spPr>
        <a:ln>
          <a:noFill/>
        </a:ln>
      </dgm:spPr>
    </dgm:pt>
    <dgm:pt modelId="{B842EB50-7ED6-4268-AFB3-380348FFE572}" type="pres">
      <dgm:prSet presAssocID="{F133E8A3-8D96-4E13-94FD-6F8144E47A38}"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ey"/>
        </a:ext>
      </dgm:extLst>
    </dgm:pt>
    <dgm:pt modelId="{CF91369D-252D-4ECB-AFF6-00C4ACD75466}" type="pres">
      <dgm:prSet presAssocID="{F133E8A3-8D96-4E13-94FD-6F8144E47A38}" presName="spaceRect" presStyleCnt="0"/>
      <dgm:spPr/>
    </dgm:pt>
    <dgm:pt modelId="{9734F775-76E3-4D13-9667-D1480096CD50}" type="pres">
      <dgm:prSet presAssocID="{F133E8A3-8D96-4E13-94FD-6F8144E47A38}" presName="textRect" presStyleLbl="revTx" presStyleIdx="5" presStyleCnt="6">
        <dgm:presLayoutVars>
          <dgm:chMax val="1"/>
          <dgm:chPref val="1"/>
        </dgm:presLayoutVars>
      </dgm:prSet>
      <dgm:spPr/>
    </dgm:pt>
  </dgm:ptLst>
  <dgm:cxnLst>
    <dgm:cxn modelId="{8E046401-D117-42B5-8593-0A964F13751D}" type="presOf" srcId="{F133E8A3-8D96-4E13-94FD-6F8144E47A38}" destId="{9734F775-76E3-4D13-9667-D1480096CD50}" srcOrd="0" destOrd="0" presId="urn:microsoft.com/office/officeart/2018/5/layout/IconCircleLabelList"/>
    <dgm:cxn modelId="{7B422712-C5E6-4777-A293-73A80576B920}" srcId="{2EBB2A59-15FB-4D2F-AA7B-0B7C697EB3D5}" destId="{F133E8A3-8D96-4E13-94FD-6F8144E47A38}" srcOrd="5" destOrd="0" parTransId="{74E54EEA-C1A1-445C-ABE8-94C19F08CC67}" sibTransId="{BB30CAEA-5D24-433B-BE32-A6152CA9D0CF}"/>
    <dgm:cxn modelId="{DA686835-8E54-47C3-8B89-F0FDDC64B113}" srcId="{2EBB2A59-15FB-4D2F-AA7B-0B7C697EB3D5}" destId="{C1CB288B-CCD8-4E98-AB5D-FF3B62B7FF68}" srcOrd="1" destOrd="0" parTransId="{65E95559-3865-426B-B489-A00057BF6D3A}" sibTransId="{F052F75A-BDBF-488C-A4CE-B9DB1509DB19}"/>
    <dgm:cxn modelId="{32562D5B-8ADE-4A96-9515-789DA7CCAD5A}" srcId="{2EBB2A59-15FB-4D2F-AA7B-0B7C697EB3D5}" destId="{38965546-9269-4E4E-9EA4-82352B57533D}" srcOrd="3" destOrd="0" parTransId="{247A938A-61F9-4621-BED3-190123930EB1}" sibTransId="{C28C66DE-84F7-4494-9E2A-B2513A864C16}"/>
    <dgm:cxn modelId="{C9E68544-10EC-4905-95DF-339F12720BF4}" type="presOf" srcId="{7FBEA0E9-6EC2-49B3-9D5C-5479EB752256}" destId="{9557D0D7-66D6-41ED-92D3-998E281C192B}" srcOrd="0" destOrd="0" presId="urn:microsoft.com/office/officeart/2018/5/layout/IconCircleLabelList"/>
    <dgm:cxn modelId="{40DAFC56-917B-4104-9C77-5CA8C3B32891}" type="presOf" srcId="{6B027420-D720-4E3D-8FAF-1F58B0134AC8}" destId="{D5A730BD-79FD-4266-A7B6-A279342EF5F7}" srcOrd="0" destOrd="0" presId="urn:microsoft.com/office/officeart/2018/5/layout/IconCircleLabelList"/>
    <dgm:cxn modelId="{6387AE57-1159-4358-A08D-7721FCE0E8DB}" type="presOf" srcId="{38965546-9269-4E4E-9EA4-82352B57533D}" destId="{C904E952-EA2B-4088-AEF3-94654AB73254}" srcOrd="0" destOrd="0" presId="urn:microsoft.com/office/officeart/2018/5/layout/IconCircleLabelList"/>
    <dgm:cxn modelId="{CAD46A79-89C6-42A6-B64E-36B07E0C07F9}" srcId="{2EBB2A59-15FB-4D2F-AA7B-0B7C697EB3D5}" destId="{7FBEA0E9-6EC2-49B3-9D5C-5479EB752256}" srcOrd="0" destOrd="0" parTransId="{92D37E56-AB63-429F-BF2C-65E9B22CCC78}" sibTransId="{F5B5DE20-3F05-4B73-A148-DC148F1A89D7}"/>
    <dgm:cxn modelId="{74DC97A5-24DD-4C6F-BD31-FB896D22ACA7}" type="presOf" srcId="{2EBB2A59-15FB-4D2F-AA7B-0B7C697EB3D5}" destId="{018423FE-D901-48AD-B8B1-22556AA2B2C9}" srcOrd="0" destOrd="0" presId="urn:microsoft.com/office/officeart/2018/5/layout/IconCircleLabelList"/>
    <dgm:cxn modelId="{BAAFCFCE-F09B-4C03-A2F1-0D84D78128AA}" srcId="{2EBB2A59-15FB-4D2F-AA7B-0B7C697EB3D5}" destId="{6B027420-D720-4E3D-8FAF-1F58B0134AC8}" srcOrd="4" destOrd="0" parTransId="{5FAD3511-70E8-426A-85AA-910277DA686A}" sibTransId="{34D0DFBF-FEF2-4AE6-AB68-9A18F574C697}"/>
    <dgm:cxn modelId="{4FC8D0D0-690F-4819-BC7E-10E958AA62E9}" srcId="{2EBB2A59-15FB-4D2F-AA7B-0B7C697EB3D5}" destId="{CC5B31B8-0775-4B34-AE43-04C6EAD3DE81}" srcOrd="2" destOrd="0" parTransId="{C30CA416-D31C-4219-B3DA-47E9FBB42917}" sibTransId="{1DBEB920-4A1E-4956-8889-F5EAA2C19DA4}"/>
    <dgm:cxn modelId="{50940AE3-43A7-47ED-9E7D-D890D52BFDFA}" type="presOf" srcId="{C1CB288B-CCD8-4E98-AB5D-FF3B62B7FF68}" destId="{A9FFF142-CF47-4163-8467-A5A22CDAF05E}" srcOrd="0" destOrd="0" presId="urn:microsoft.com/office/officeart/2018/5/layout/IconCircleLabelList"/>
    <dgm:cxn modelId="{6637EBF4-4EAD-4718-BEB8-C7071F514F47}" type="presOf" srcId="{CC5B31B8-0775-4B34-AE43-04C6EAD3DE81}" destId="{1ECF0CCE-5ACC-4D81-9209-2856B0C04CB4}" srcOrd="0" destOrd="0" presId="urn:microsoft.com/office/officeart/2018/5/layout/IconCircleLabelList"/>
    <dgm:cxn modelId="{E9430DBA-442C-4C59-9F89-DBF1AD002242}" type="presParOf" srcId="{018423FE-D901-48AD-B8B1-22556AA2B2C9}" destId="{1884E64A-5A0A-4430-BCCD-05C681639E10}" srcOrd="0" destOrd="0" presId="urn:microsoft.com/office/officeart/2018/5/layout/IconCircleLabelList"/>
    <dgm:cxn modelId="{4653FF64-0376-4028-BF9B-F7A15CBC99A8}" type="presParOf" srcId="{1884E64A-5A0A-4430-BCCD-05C681639E10}" destId="{83ED06A9-7338-462B-B047-9FCAD7444B86}" srcOrd="0" destOrd="0" presId="urn:microsoft.com/office/officeart/2018/5/layout/IconCircleLabelList"/>
    <dgm:cxn modelId="{8C403219-7DE5-48E4-B112-83D514EFE1B3}" type="presParOf" srcId="{1884E64A-5A0A-4430-BCCD-05C681639E10}" destId="{7686AF98-CEB4-4B40-9A10-672DBF01BA87}" srcOrd="1" destOrd="0" presId="urn:microsoft.com/office/officeart/2018/5/layout/IconCircleLabelList"/>
    <dgm:cxn modelId="{C23DAC5A-A1AA-47A6-8A1B-063138B56789}" type="presParOf" srcId="{1884E64A-5A0A-4430-BCCD-05C681639E10}" destId="{F06C3E97-A032-419F-9C12-020B7C39A12C}" srcOrd="2" destOrd="0" presId="urn:microsoft.com/office/officeart/2018/5/layout/IconCircleLabelList"/>
    <dgm:cxn modelId="{B52ECC2D-0EEC-4449-A311-BAB851C3D5B1}" type="presParOf" srcId="{1884E64A-5A0A-4430-BCCD-05C681639E10}" destId="{9557D0D7-66D6-41ED-92D3-998E281C192B}" srcOrd="3" destOrd="0" presId="urn:microsoft.com/office/officeart/2018/5/layout/IconCircleLabelList"/>
    <dgm:cxn modelId="{0293AFD7-DDD8-480B-BE9B-D2F8220C4C03}" type="presParOf" srcId="{018423FE-D901-48AD-B8B1-22556AA2B2C9}" destId="{FACA37F7-14EA-4D06-82DB-3DFA4F5572D5}" srcOrd="1" destOrd="0" presId="urn:microsoft.com/office/officeart/2018/5/layout/IconCircleLabelList"/>
    <dgm:cxn modelId="{14D14F0F-11E7-4F2B-8C4E-490CF0A51B3E}" type="presParOf" srcId="{018423FE-D901-48AD-B8B1-22556AA2B2C9}" destId="{30D50D63-9584-46DB-9A59-AB6665D7247A}" srcOrd="2" destOrd="0" presId="urn:microsoft.com/office/officeart/2018/5/layout/IconCircleLabelList"/>
    <dgm:cxn modelId="{C0DE4F70-BDAE-4717-9B74-5125CC15FCCE}" type="presParOf" srcId="{30D50D63-9584-46DB-9A59-AB6665D7247A}" destId="{BCA4B69A-2DF3-4AC8-BB19-2B3390F9B89A}" srcOrd="0" destOrd="0" presId="urn:microsoft.com/office/officeart/2018/5/layout/IconCircleLabelList"/>
    <dgm:cxn modelId="{F2037F06-C468-41A8-BFCB-12F87F80C975}" type="presParOf" srcId="{30D50D63-9584-46DB-9A59-AB6665D7247A}" destId="{D178CBB5-CD31-4EE2-8AB7-18F160BC3A19}" srcOrd="1" destOrd="0" presId="urn:microsoft.com/office/officeart/2018/5/layout/IconCircleLabelList"/>
    <dgm:cxn modelId="{89779908-201B-4022-A96A-50214F827A18}" type="presParOf" srcId="{30D50D63-9584-46DB-9A59-AB6665D7247A}" destId="{336C2856-8290-411D-8205-F72237ECA81E}" srcOrd="2" destOrd="0" presId="urn:microsoft.com/office/officeart/2018/5/layout/IconCircleLabelList"/>
    <dgm:cxn modelId="{5CE57403-FDC4-4F6F-8EDF-70CCF16B011F}" type="presParOf" srcId="{30D50D63-9584-46DB-9A59-AB6665D7247A}" destId="{A9FFF142-CF47-4163-8467-A5A22CDAF05E}" srcOrd="3" destOrd="0" presId="urn:microsoft.com/office/officeart/2018/5/layout/IconCircleLabelList"/>
    <dgm:cxn modelId="{D41B9693-F231-4736-8184-A803FFC64228}" type="presParOf" srcId="{018423FE-D901-48AD-B8B1-22556AA2B2C9}" destId="{4B1C38F5-9199-4536-9B7D-71A3F3A8F786}" srcOrd="3" destOrd="0" presId="urn:microsoft.com/office/officeart/2018/5/layout/IconCircleLabelList"/>
    <dgm:cxn modelId="{86BFF266-AADF-462A-82C9-2586EB6B7099}" type="presParOf" srcId="{018423FE-D901-48AD-B8B1-22556AA2B2C9}" destId="{E96309C6-D9C2-4A59-B466-B745E5C04B5B}" srcOrd="4" destOrd="0" presId="urn:microsoft.com/office/officeart/2018/5/layout/IconCircleLabelList"/>
    <dgm:cxn modelId="{64747394-E1B8-4D0C-A19D-B4102DC8263A}" type="presParOf" srcId="{E96309C6-D9C2-4A59-B466-B745E5C04B5B}" destId="{61A2CFD1-CA00-4AA4-86E7-9626B9315F3B}" srcOrd="0" destOrd="0" presId="urn:microsoft.com/office/officeart/2018/5/layout/IconCircleLabelList"/>
    <dgm:cxn modelId="{4819F0F7-C020-4481-9BA0-C38C4DBA5643}" type="presParOf" srcId="{E96309C6-D9C2-4A59-B466-B745E5C04B5B}" destId="{517A96EE-E92B-4D9A-A9EE-001D0A075164}" srcOrd="1" destOrd="0" presId="urn:microsoft.com/office/officeart/2018/5/layout/IconCircleLabelList"/>
    <dgm:cxn modelId="{4472B9C6-3315-49AA-99B4-ACD8A1CBF470}" type="presParOf" srcId="{E96309C6-D9C2-4A59-B466-B745E5C04B5B}" destId="{2C8CFBF1-05B4-43C3-88DC-2D94712E9FEF}" srcOrd="2" destOrd="0" presId="urn:microsoft.com/office/officeart/2018/5/layout/IconCircleLabelList"/>
    <dgm:cxn modelId="{4A14D9C9-0192-40B1-A443-5560D6F1F405}" type="presParOf" srcId="{E96309C6-D9C2-4A59-B466-B745E5C04B5B}" destId="{1ECF0CCE-5ACC-4D81-9209-2856B0C04CB4}" srcOrd="3" destOrd="0" presId="urn:microsoft.com/office/officeart/2018/5/layout/IconCircleLabelList"/>
    <dgm:cxn modelId="{F9203ACC-67A9-48D6-BD8D-A2DF2DE2B2FF}" type="presParOf" srcId="{018423FE-D901-48AD-B8B1-22556AA2B2C9}" destId="{58BE7CC5-87D3-4B98-AA21-8960737ADE61}" srcOrd="5" destOrd="0" presId="urn:microsoft.com/office/officeart/2018/5/layout/IconCircleLabelList"/>
    <dgm:cxn modelId="{C554E326-9347-4574-8252-FD792C7088F4}" type="presParOf" srcId="{018423FE-D901-48AD-B8B1-22556AA2B2C9}" destId="{1E972838-F800-47B0-A6CC-4B500DBB432A}" srcOrd="6" destOrd="0" presId="urn:microsoft.com/office/officeart/2018/5/layout/IconCircleLabelList"/>
    <dgm:cxn modelId="{42C4FFF2-CDC4-4D9E-B12C-5F50998350D4}" type="presParOf" srcId="{1E972838-F800-47B0-A6CC-4B500DBB432A}" destId="{E5B3BBBA-5C56-4A57-A9F9-FCF1F1EEFDA3}" srcOrd="0" destOrd="0" presId="urn:microsoft.com/office/officeart/2018/5/layout/IconCircleLabelList"/>
    <dgm:cxn modelId="{61F942D7-256C-4E93-AF2E-CC5E12DC7618}" type="presParOf" srcId="{1E972838-F800-47B0-A6CC-4B500DBB432A}" destId="{58CF4059-C846-40B1-99E7-C59AE40CA7A9}" srcOrd="1" destOrd="0" presId="urn:microsoft.com/office/officeart/2018/5/layout/IconCircleLabelList"/>
    <dgm:cxn modelId="{59DA7C9B-7E9D-4AE7-AB4B-CA421527D4EF}" type="presParOf" srcId="{1E972838-F800-47B0-A6CC-4B500DBB432A}" destId="{A4962DC8-1DDE-421C-9403-ED3454E7964F}" srcOrd="2" destOrd="0" presId="urn:microsoft.com/office/officeart/2018/5/layout/IconCircleLabelList"/>
    <dgm:cxn modelId="{D34E6E28-E479-455D-BB38-8590F71E9253}" type="presParOf" srcId="{1E972838-F800-47B0-A6CC-4B500DBB432A}" destId="{C904E952-EA2B-4088-AEF3-94654AB73254}" srcOrd="3" destOrd="0" presId="urn:microsoft.com/office/officeart/2018/5/layout/IconCircleLabelList"/>
    <dgm:cxn modelId="{337F8CD4-E0AF-4F44-B589-7DCA78D2BAE4}" type="presParOf" srcId="{018423FE-D901-48AD-B8B1-22556AA2B2C9}" destId="{2A02A61E-BBDC-46C3-9204-21CAD277CAA2}" srcOrd="7" destOrd="0" presId="urn:microsoft.com/office/officeart/2018/5/layout/IconCircleLabelList"/>
    <dgm:cxn modelId="{76AC65E0-B246-4F94-915D-6485BDEF77F0}" type="presParOf" srcId="{018423FE-D901-48AD-B8B1-22556AA2B2C9}" destId="{0B0CC917-D15F-431D-A378-9097A9215840}" srcOrd="8" destOrd="0" presId="urn:microsoft.com/office/officeart/2018/5/layout/IconCircleLabelList"/>
    <dgm:cxn modelId="{1858131B-7627-41EA-9F6E-4D090E347661}" type="presParOf" srcId="{0B0CC917-D15F-431D-A378-9097A9215840}" destId="{47D38A9A-169A-4D47-9FFD-1980C155B5E1}" srcOrd="0" destOrd="0" presId="urn:microsoft.com/office/officeart/2018/5/layout/IconCircleLabelList"/>
    <dgm:cxn modelId="{4BF24947-5B29-498E-9A5D-976554DE3A84}" type="presParOf" srcId="{0B0CC917-D15F-431D-A378-9097A9215840}" destId="{248B9B5F-7C28-4DA0-9A92-137D3F89AD8A}" srcOrd="1" destOrd="0" presId="urn:microsoft.com/office/officeart/2018/5/layout/IconCircleLabelList"/>
    <dgm:cxn modelId="{20220ED5-1514-4643-956E-901DE9887771}" type="presParOf" srcId="{0B0CC917-D15F-431D-A378-9097A9215840}" destId="{1B160912-053A-44FD-A6FA-6AA7A6237492}" srcOrd="2" destOrd="0" presId="urn:microsoft.com/office/officeart/2018/5/layout/IconCircleLabelList"/>
    <dgm:cxn modelId="{9BE5EC1E-07A4-4A6F-AB0F-805228047977}" type="presParOf" srcId="{0B0CC917-D15F-431D-A378-9097A9215840}" destId="{D5A730BD-79FD-4266-A7B6-A279342EF5F7}" srcOrd="3" destOrd="0" presId="urn:microsoft.com/office/officeart/2018/5/layout/IconCircleLabelList"/>
    <dgm:cxn modelId="{F6A9B1C9-0576-4648-8449-304FBAEFD32B}" type="presParOf" srcId="{018423FE-D901-48AD-B8B1-22556AA2B2C9}" destId="{FEE5D1ED-A005-4044-B121-92BBF72D74DD}" srcOrd="9" destOrd="0" presId="urn:microsoft.com/office/officeart/2018/5/layout/IconCircleLabelList"/>
    <dgm:cxn modelId="{6FE4F9D9-8E15-4F1B-BE9E-741BCFC67823}" type="presParOf" srcId="{018423FE-D901-48AD-B8B1-22556AA2B2C9}" destId="{62B98F9B-73F2-49BF-B64F-5C7FE05471AE}" srcOrd="10" destOrd="0" presId="urn:microsoft.com/office/officeart/2018/5/layout/IconCircleLabelList"/>
    <dgm:cxn modelId="{B0BACDC0-2E71-4FE6-8228-1E5B9209E233}" type="presParOf" srcId="{62B98F9B-73F2-49BF-B64F-5C7FE05471AE}" destId="{0979B6CB-E9E0-4EA4-A8DA-ADB5ABDBAA80}" srcOrd="0" destOrd="0" presId="urn:microsoft.com/office/officeart/2018/5/layout/IconCircleLabelList"/>
    <dgm:cxn modelId="{99C6E083-99A2-4544-B0A2-68D752EE6B65}" type="presParOf" srcId="{62B98F9B-73F2-49BF-B64F-5C7FE05471AE}" destId="{B842EB50-7ED6-4268-AFB3-380348FFE572}" srcOrd="1" destOrd="0" presId="urn:microsoft.com/office/officeart/2018/5/layout/IconCircleLabelList"/>
    <dgm:cxn modelId="{C772CE7B-1703-4C72-8F0E-B40069D7295E}" type="presParOf" srcId="{62B98F9B-73F2-49BF-B64F-5C7FE05471AE}" destId="{CF91369D-252D-4ECB-AFF6-00C4ACD75466}" srcOrd="2" destOrd="0" presId="urn:microsoft.com/office/officeart/2018/5/layout/IconCircleLabelList"/>
    <dgm:cxn modelId="{8CEE7C0E-037D-466C-A109-E653BA32725C}" type="presParOf" srcId="{62B98F9B-73F2-49BF-B64F-5C7FE05471AE}" destId="{9734F775-76E3-4D13-9667-D1480096CD50}"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D06FDB-E03C-4BFC-820F-313FB9B6A648}" type="doc">
      <dgm:prSet loTypeId="urn:microsoft.com/office/officeart/2018/2/layout/IconLabelList" loCatId="icon" qsTypeId="urn:microsoft.com/office/officeart/2005/8/quickstyle/simple1" qsCatId="simple" csTypeId="urn:microsoft.com/office/officeart/2005/8/colors/colorful1" csCatId="colorful" phldr="1"/>
      <dgm:spPr/>
      <dgm:t>
        <a:bodyPr/>
        <a:lstStyle/>
        <a:p>
          <a:endParaRPr lang="en-GB"/>
        </a:p>
      </dgm:t>
    </dgm:pt>
    <dgm:pt modelId="{FE63BD6F-EC1E-4A8B-8A64-8F91B20D7D41}">
      <dgm:prSet phldrT="[Text]" custT="1"/>
      <dgm:spPr>
        <a:solidFill>
          <a:srgbClr val="3BC0C7"/>
        </a:solidFill>
      </dgm:spPr>
      <dgm:t>
        <a:bodyPr/>
        <a:lstStyle/>
        <a:p>
          <a:pPr algn="ctr">
            <a:lnSpc>
              <a:spcPct val="100000"/>
            </a:lnSpc>
          </a:pPr>
          <a:endParaRPr lang="en-GB" sz="1200" b="0" i="0" dirty="0">
            <a:solidFill>
              <a:schemeClr val="bg1"/>
            </a:solidFill>
            <a:latin typeface="Arial" panose="020B0604020202020204" pitchFamily="34" charset="0"/>
            <a:ea typeface="Roboto Light" panose="02000000000000000000" pitchFamily="2" charset="0"/>
            <a:cs typeface="Arial" panose="020B0604020202020204" pitchFamily="34" charset="0"/>
          </a:endParaRPr>
        </a:p>
        <a:p>
          <a:pPr algn="ctr">
            <a:lnSpc>
              <a:spcPct val="100000"/>
            </a:lnSpc>
          </a:pPr>
          <a:r>
            <a:rPr lang="en-GB" sz="1200" b="0" i="0" dirty="0">
              <a:solidFill>
                <a:schemeClr val="bg1"/>
              </a:solidFill>
              <a:latin typeface="Arial" panose="020B0604020202020204" pitchFamily="34" charset="0"/>
              <a:ea typeface="Roboto Light" panose="02000000000000000000" pitchFamily="2" charset="0"/>
              <a:cs typeface="Arial" panose="020B0604020202020204" pitchFamily="34" charset="0"/>
            </a:rPr>
            <a:t>Student registers for a UCAS Hub account to carry out research and start application.</a:t>
          </a:r>
        </a:p>
      </dgm:t>
    </dgm:pt>
    <dgm:pt modelId="{79D8F18F-2EA5-4380-9610-B9C293D0EE2A}" type="parTrans" cxnId="{FDF16A1E-86CC-4F3A-BE2F-387E148E834D}">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D827037D-8B47-4B99-A064-846D7ABF5018}" type="sibTrans" cxnId="{FDF16A1E-86CC-4F3A-BE2F-387E148E834D}">
      <dgm:prSet custT="1"/>
      <dgm:spPr>
        <a:solidFill>
          <a:srgbClr val="3BC0C7"/>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9558E1EA-6022-4747-860F-3EABA4F0367E}">
      <dgm:prSet phldrT="[Text]" custT="1"/>
      <dgm:spPr>
        <a:solidFill>
          <a:srgbClr val="5DB88D"/>
        </a:solidFill>
      </dgm:spPr>
      <dgm:t>
        <a:bodyPr/>
        <a:lstStyle/>
        <a:p>
          <a:pPr algn="ctr">
            <a:lnSpc>
              <a:spcPct val="100000"/>
            </a:lnSpc>
          </a:pPr>
          <a:endParaRPr lang="en-GB" sz="1200" b="0" dirty="0">
            <a:solidFill>
              <a:schemeClr val="bg1"/>
            </a:solidFill>
            <a:latin typeface="Arial" panose="020B0604020202020204" pitchFamily="34" charset="0"/>
            <a:ea typeface="Roboto Light" panose="02000000000000000000" pitchFamily="2" charset="0"/>
            <a:cs typeface="Arial" panose="020B0604020202020204" pitchFamily="34" charset="0"/>
          </a:endParaRPr>
        </a:p>
        <a:p>
          <a:pPr algn="ctr">
            <a:lnSpc>
              <a:spcPct val="100000"/>
            </a:lnSpc>
          </a:pPr>
          <a:r>
            <a:rPr lang="en-GB" sz="1200" b="0" dirty="0">
              <a:solidFill>
                <a:schemeClr val="bg1"/>
              </a:solidFill>
              <a:latin typeface="Arial" panose="020B0604020202020204" pitchFamily="34" charset="0"/>
              <a:ea typeface="Roboto Light" panose="02000000000000000000" pitchFamily="2" charset="0"/>
              <a:cs typeface="Arial" panose="020B0604020202020204" pitchFamily="34" charset="0"/>
            </a:rPr>
            <a:t>Student completes all sections of the application and sends it to their school/college.</a:t>
          </a:r>
        </a:p>
      </dgm:t>
    </dgm:pt>
    <dgm:pt modelId="{4BC7DB5E-4EA7-4299-B93D-0D9D5AA38137}" type="parTrans" cxnId="{23C58160-D597-4507-AB5C-527BD0476651}">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905529DF-8694-4DB2-94A4-4BDFD2E9BF1E}" type="sibTrans" cxnId="{23C58160-D597-4507-AB5C-527BD0476651}">
      <dgm:prSet custT="1"/>
      <dgm:spPr>
        <a:solidFill>
          <a:srgbClr val="5DB88D"/>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63E866FD-303C-48B8-B38A-A2899440B902}">
      <dgm:prSet phldrT="[Text]" custT="1"/>
      <dgm:spPr>
        <a:solidFill>
          <a:srgbClr val="FF6451"/>
        </a:solidFill>
      </dgm:spPr>
      <dgm:t>
        <a:bodyPr/>
        <a:lstStyle/>
        <a:p>
          <a:pPr algn="ctr">
            <a:lnSpc>
              <a:spcPct val="100000"/>
            </a:lnSpc>
          </a:pPr>
          <a:endParaRPr lang="en-GB" sz="1200" b="0" dirty="0">
            <a:solidFill>
              <a:schemeClr val="bg1"/>
            </a:solidFill>
            <a:latin typeface="Arial" panose="020B0604020202020204" pitchFamily="34" charset="0"/>
            <a:ea typeface="Roboto Light" panose="02000000000000000000" pitchFamily="2" charset="0"/>
            <a:cs typeface="Arial" panose="020B0604020202020204" pitchFamily="34" charset="0"/>
          </a:endParaRPr>
        </a:p>
        <a:p>
          <a:pPr algn="ctr">
            <a:lnSpc>
              <a:spcPct val="100000"/>
            </a:lnSpc>
          </a:pPr>
          <a:r>
            <a:rPr lang="en-GB" sz="1200" b="0" dirty="0">
              <a:solidFill>
                <a:schemeClr val="bg1"/>
              </a:solidFill>
              <a:latin typeface="Arial" panose="020B0604020202020204" pitchFamily="34" charset="0"/>
              <a:ea typeface="Roboto Light" panose="02000000000000000000" pitchFamily="2" charset="0"/>
              <a:cs typeface="Arial" panose="020B0604020202020204" pitchFamily="34" charset="0"/>
            </a:rPr>
            <a:t>Teacher or adviser reviews the application and adds reference and predicted grades.</a:t>
          </a:r>
        </a:p>
      </dgm:t>
    </dgm:pt>
    <dgm:pt modelId="{428EAE27-8738-4F11-8903-72DAADB1BC9A}" type="parTrans" cxnId="{534E24E9-E760-4105-BE8C-06A00AD02DD0}">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E55D860C-F990-4EDA-A957-96798EF56041}" type="sibTrans" cxnId="{534E24E9-E760-4105-BE8C-06A00AD02DD0}">
      <dgm:prSet custT="1"/>
      <dgm:spPr>
        <a:solidFill>
          <a:srgbClr val="FF6451"/>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A12F774C-F2D8-4612-ABD2-20CE2E43A19C}">
      <dgm:prSet phldrT="[Text]" custT="1"/>
      <dgm:spPr>
        <a:solidFill>
          <a:srgbClr val="836CD8"/>
        </a:solidFill>
      </dgm:spPr>
      <dgm:t>
        <a:bodyPr/>
        <a:lstStyle/>
        <a:p>
          <a:pPr algn="ctr">
            <a:lnSpc>
              <a:spcPct val="100000"/>
            </a:lnSpc>
          </a:pPr>
          <a:endParaRPr lang="en-GB" sz="1200" b="0" dirty="0">
            <a:solidFill>
              <a:schemeClr val="bg1"/>
            </a:solidFill>
            <a:latin typeface="Arial" panose="020B0604020202020204" pitchFamily="34" charset="0"/>
            <a:ea typeface="Roboto Light" panose="02000000000000000000" pitchFamily="2" charset="0"/>
            <a:cs typeface="Arial" panose="020B0604020202020204" pitchFamily="34" charset="0"/>
          </a:endParaRPr>
        </a:p>
        <a:p>
          <a:pPr algn="ctr">
            <a:lnSpc>
              <a:spcPct val="100000"/>
            </a:lnSpc>
          </a:pPr>
          <a:r>
            <a:rPr lang="en-GB" sz="1200" b="0" dirty="0">
              <a:solidFill>
                <a:schemeClr val="bg1"/>
              </a:solidFill>
              <a:latin typeface="Arial" panose="020B0604020202020204" pitchFamily="34" charset="0"/>
              <a:ea typeface="Roboto Light" panose="02000000000000000000" pitchFamily="2" charset="0"/>
              <a:cs typeface="Arial" panose="020B0604020202020204" pitchFamily="34" charset="0"/>
            </a:rPr>
            <a:t>Applications are sent to UCAS by the school or college on behalf of the student.</a:t>
          </a:r>
        </a:p>
      </dgm:t>
    </dgm:pt>
    <dgm:pt modelId="{7870ADA5-EF18-477F-8514-6594AA94A912}" type="parTrans" cxnId="{EC8E6A64-0044-40F4-AB28-4F3EBFF2D7D5}">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43043174-CB2A-40C5-9A61-B1D509DE967D}" type="sibTrans" cxnId="{EC8E6A64-0044-40F4-AB28-4F3EBFF2D7D5}">
      <dgm:prSet custT="1"/>
      <dgm:spPr>
        <a:solidFill>
          <a:srgbClr val="836CD8"/>
        </a:solidFill>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4A604050-85C5-40A1-AB50-06CBF2CB6A3D}">
      <dgm:prSet custT="1"/>
      <dgm:spPr>
        <a:solidFill>
          <a:srgbClr val="FBC651"/>
        </a:solidFill>
      </dgm:spPr>
      <dgm:t>
        <a:bodyPr/>
        <a:lstStyle/>
        <a:p>
          <a:pPr algn="ctr">
            <a:lnSpc>
              <a:spcPct val="100000"/>
            </a:lnSpc>
          </a:pPr>
          <a:endParaRPr lang="en-GB" sz="1200" b="0" i="0" dirty="0">
            <a:solidFill>
              <a:schemeClr val="bg1"/>
            </a:solidFill>
            <a:latin typeface="Arial" panose="020B0604020202020204" pitchFamily="34" charset="0"/>
            <a:ea typeface="Roboto Light" panose="02000000000000000000" pitchFamily="2" charset="0"/>
            <a:cs typeface="Arial" panose="020B0604020202020204" pitchFamily="34" charset="0"/>
          </a:endParaRPr>
        </a:p>
        <a:p>
          <a:pPr algn="ctr">
            <a:lnSpc>
              <a:spcPct val="100000"/>
            </a:lnSpc>
          </a:pPr>
          <a:r>
            <a:rPr lang="en-GB" sz="1200" b="0" i="0" dirty="0">
              <a:solidFill>
                <a:schemeClr val="bg1"/>
              </a:solidFill>
              <a:latin typeface="Arial" panose="020B0604020202020204" pitchFamily="34" charset="0"/>
              <a:ea typeface="Roboto Light" panose="02000000000000000000" pitchFamily="2" charset="0"/>
              <a:cs typeface="Arial" panose="020B0604020202020204" pitchFamily="34" charset="0"/>
            </a:rPr>
            <a:t>Universities and colleges make their decisions on the application. </a:t>
          </a:r>
        </a:p>
      </dgm:t>
    </dgm:pt>
    <dgm:pt modelId="{54EE1A86-6605-4B0A-9169-40034123B14F}" type="parTrans" cxnId="{0AAA6E63-3667-458F-97C1-3456A417773F}">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AFF44A63-9F13-4E65-9EB8-4EBFDFEA564E}" type="sibTrans" cxnId="{0AAA6E63-3667-458F-97C1-3456A417773F}">
      <dgm:prSet/>
      <dgm:spPr/>
      <dgm:t>
        <a:bodyPr/>
        <a:lstStyle/>
        <a:p>
          <a:pPr algn="ctr"/>
          <a:endParaRPr lang="en-GB" sz="1200" b="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dgm:t>
    </dgm:pt>
    <dgm:pt modelId="{98772C81-A4A9-491B-9A1B-112ED2CE9D14}" type="pres">
      <dgm:prSet presAssocID="{FED06FDB-E03C-4BFC-820F-313FB9B6A648}" presName="root" presStyleCnt="0">
        <dgm:presLayoutVars>
          <dgm:dir/>
          <dgm:resizeHandles val="exact"/>
        </dgm:presLayoutVars>
      </dgm:prSet>
      <dgm:spPr/>
    </dgm:pt>
    <dgm:pt modelId="{8E0CFD64-2F12-47F9-9699-30EDEDE5A2D0}" type="pres">
      <dgm:prSet presAssocID="{FE63BD6F-EC1E-4A8B-8A64-8F91B20D7D41}" presName="compNode" presStyleCnt="0"/>
      <dgm:spPr/>
    </dgm:pt>
    <dgm:pt modelId="{27FB4376-F925-4519-AF64-6B9EE42C87AD}" type="pres">
      <dgm:prSet presAssocID="{FE63BD6F-EC1E-4A8B-8A64-8F91B20D7D41}" presName="iconRect" presStyleLbl="node1" presStyleIdx="0" presStyleCnt="5" custLinFactNeighborX="25456" custLinFactNeighborY="-1154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
        </a:ext>
      </dgm:extLst>
    </dgm:pt>
    <dgm:pt modelId="{B3CB5078-0F13-4FD9-AA7D-72FF56728BCE}" type="pres">
      <dgm:prSet presAssocID="{FE63BD6F-EC1E-4A8B-8A64-8F91B20D7D41}" presName="spaceRect" presStyleCnt="0"/>
      <dgm:spPr/>
    </dgm:pt>
    <dgm:pt modelId="{20AA98A9-52E5-4434-A4ED-8BC5491061CB}" type="pres">
      <dgm:prSet presAssocID="{FE63BD6F-EC1E-4A8B-8A64-8F91B20D7D41}" presName="textRect" presStyleLbl="revTx" presStyleIdx="0" presStyleCnt="5" custScaleY="138412" custLinFactNeighborX="13685">
        <dgm:presLayoutVars>
          <dgm:chMax val="1"/>
          <dgm:chPref val="1"/>
        </dgm:presLayoutVars>
      </dgm:prSet>
      <dgm:spPr/>
    </dgm:pt>
    <dgm:pt modelId="{C155F3FF-1D32-4208-9CE7-4B62C428A52F}" type="pres">
      <dgm:prSet presAssocID="{D827037D-8B47-4B99-A064-846D7ABF5018}" presName="sibTrans" presStyleCnt="0"/>
      <dgm:spPr/>
    </dgm:pt>
    <dgm:pt modelId="{E491214A-E5F0-4441-A375-74A0C6DE1CAA}" type="pres">
      <dgm:prSet presAssocID="{9558E1EA-6022-4747-860F-3EABA4F0367E}" presName="compNode" presStyleCnt="0"/>
      <dgm:spPr/>
    </dgm:pt>
    <dgm:pt modelId="{E9A2C174-6753-414D-8E90-1FBFE35C0187}" type="pres">
      <dgm:prSet presAssocID="{9558E1EA-6022-4747-860F-3EABA4F0367E}" presName="iconRect" presStyleLbl="node1" presStyleIdx="1" presStyleCnt="5" custLinFactNeighborX="12521" custLinFactNeighborY="-1160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05BB755C-31FC-4BB8-B39E-E1DA58143DD9}" type="pres">
      <dgm:prSet presAssocID="{9558E1EA-6022-4747-860F-3EABA4F0367E}" presName="spaceRect" presStyleCnt="0"/>
      <dgm:spPr/>
    </dgm:pt>
    <dgm:pt modelId="{969EEF68-DE1B-49ED-9BE3-F0CC6EEA7151}" type="pres">
      <dgm:prSet presAssocID="{9558E1EA-6022-4747-860F-3EABA4F0367E}" presName="textRect" presStyleLbl="revTx" presStyleIdx="1" presStyleCnt="5" custScaleY="139293" custLinFactNeighborX="8901">
        <dgm:presLayoutVars>
          <dgm:chMax val="1"/>
          <dgm:chPref val="1"/>
        </dgm:presLayoutVars>
      </dgm:prSet>
      <dgm:spPr/>
    </dgm:pt>
    <dgm:pt modelId="{58B57CDC-0A9F-405F-A0DE-C08BE4DDDBDA}" type="pres">
      <dgm:prSet presAssocID="{905529DF-8694-4DB2-94A4-4BDFD2E9BF1E}" presName="sibTrans" presStyleCnt="0"/>
      <dgm:spPr/>
    </dgm:pt>
    <dgm:pt modelId="{BF5E0C38-324F-4629-8B05-A0A0D39BFABD}" type="pres">
      <dgm:prSet presAssocID="{63E866FD-303C-48B8-B38A-A2899440B902}" presName="compNode" presStyleCnt="0"/>
      <dgm:spPr/>
    </dgm:pt>
    <dgm:pt modelId="{A30E2E11-3A94-40D2-98DC-094E6DF5690D}" type="pres">
      <dgm:prSet presAssocID="{63E866FD-303C-48B8-B38A-A2899440B902}" presName="iconRect" presStyleLbl="node1" presStyleIdx="2" presStyleCnt="5" custLinFactNeighborX="9005" custLinFactNeighborY="-7461"/>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537EEDD3-97C4-49DE-9C13-95410E509F86}" type="pres">
      <dgm:prSet presAssocID="{63E866FD-303C-48B8-B38A-A2899440B902}" presName="spaceRect" presStyleCnt="0"/>
      <dgm:spPr/>
    </dgm:pt>
    <dgm:pt modelId="{82FA2376-FFBD-4BE4-B963-4069107FACBB}" type="pres">
      <dgm:prSet presAssocID="{63E866FD-303C-48B8-B38A-A2899440B902}" presName="textRect" presStyleLbl="revTx" presStyleIdx="2" presStyleCnt="5" custScaleY="135253" custLinFactNeighborX="4096">
        <dgm:presLayoutVars>
          <dgm:chMax val="1"/>
          <dgm:chPref val="1"/>
        </dgm:presLayoutVars>
      </dgm:prSet>
      <dgm:spPr/>
    </dgm:pt>
    <dgm:pt modelId="{5209339B-6881-4618-A999-BB625570D413}" type="pres">
      <dgm:prSet presAssocID="{E55D860C-F990-4EDA-A957-96798EF56041}" presName="sibTrans" presStyleCnt="0"/>
      <dgm:spPr/>
    </dgm:pt>
    <dgm:pt modelId="{2F9AA064-5C2E-47F3-877E-7ED830FC4B91}" type="pres">
      <dgm:prSet presAssocID="{A12F774C-F2D8-4612-ABD2-20CE2E43A19C}" presName="compNode" presStyleCnt="0"/>
      <dgm:spPr/>
    </dgm:pt>
    <dgm:pt modelId="{8575EAAD-FB5D-42A8-833B-B42B551AD81E}" type="pres">
      <dgm:prSet presAssocID="{A12F774C-F2D8-4612-ABD2-20CE2E43A19C}" presName="iconRect" presStyleLbl="node1" presStyleIdx="3" presStyleCnt="5" custLinFactNeighborX="-15357" custLinFactNeighborY="-2989"/>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end with solid fill"/>
        </a:ext>
      </dgm:extLst>
    </dgm:pt>
    <dgm:pt modelId="{7608FD7A-246D-48B2-AFED-4B9AB726608B}" type="pres">
      <dgm:prSet presAssocID="{A12F774C-F2D8-4612-ABD2-20CE2E43A19C}" presName="spaceRect" presStyleCnt="0"/>
      <dgm:spPr/>
    </dgm:pt>
    <dgm:pt modelId="{0D2BDFAE-EEEB-4528-BD40-E7B511CBF40F}" type="pres">
      <dgm:prSet presAssocID="{A12F774C-F2D8-4612-ABD2-20CE2E43A19C}" presName="textRect" presStyleLbl="revTx" presStyleIdx="3" presStyleCnt="5" custScaleY="132112" custLinFactNeighborX="-512">
        <dgm:presLayoutVars>
          <dgm:chMax val="1"/>
          <dgm:chPref val="1"/>
        </dgm:presLayoutVars>
      </dgm:prSet>
      <dgm:spPr/>
    </dgm:pt>
    <dgm:pt modelId="{C011D64C-01F6-4786-8957-7C107CCFBEE3}" type="pres">
      <dgm:prSet presAssocID="{43043174-CB2A-40C5-9A61-B1D509DE967D}" presName="sibTrans" presStyleCnt="0"/>
      <dgm:spPr/>
    </dgm:pt>
    <dgm:pt modelId="{967B15E5-F758-487A-B2F5-3A1ECDE092B0}" type="pres">
      <dgm:prSet presAssocID="{4A604050-85C5-40A1-AB50-06CBF2CB6A3D}" presName="compNode" presStyleCnt="0"/>
      <dgm:spPr/>
    </dgm:pt>
    <dgm:pt modelId="{AB5DB8CD-4053-491E-8AF5-5F47C3511C01}" type="pres">
      <dgm:prSet presAssocID="{4A604050-85C5-40A1-AB50-06CBF2CB6A3D}" presName="iconRect" presStyleLbl="node1" presStyleIdx="4" presStyleCnt="5" custLinFactNeighborX="-14140" custLinFactNeighborY="-7981"/>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Schoolhouse"/>
        </a:ext>
      </dgm:extLst>
    </dgm:pt>
    <dgm:pt modelId="{B6C2B7F0-22E3-47C7-8780-1D00662E50A6}" type="pres">
      <dgm:prSet presAssocID="{4A604050-85C5-40A1-AB50-06CBF2CB6A3D}" presName="spaceRect" presStyleCnt="0"/>
      <dgm:spPr/>
    </dgm:pt>
    <dgm:pt modelId="{5C5135AC-0E3F-45DC-B032-F10BC04CF296}" type="pres">
      <dgm:prSet presAssocID="{4A604050-85C5-40A1-AB50-06CBF2CB6A3D}" presName="textRect" presStyleLbl="revTx" presStyleIdx="4" presStyleCnt="5" custScaleY="132420" custLinFactNeighborX="-6656">
        <dgm:presLayoutVars>
          <dgm:chMax val="1"/>
          <dgm:chPref val="1"/>
        </dgm:presLayoutVars>
      </dgm:prSet>
      <dgm:spPr/>
    </dgm:pt>
  </dgm:ptLst>
  <dgm:cxnLst>
    <dgm:cxn modelId="{FDF16A1E-86CC-4F3A-BE2F-387E148E834D}" srcId="{FED06FDB-E03C-4BFC-820F-313FB9B6A648}" destId="{FE63BD6F-EC1E-4A8B-8A64-8F91B20D7D41}" srcOrd="0" destOrd="0" parTransId="{79D8F18F-2EA5-4380-9610-B9C293D0EE2A}" sibTransId="{D827037D-8B47-4B99-A064-846D7ABF5018}"/>
    <dgm:cxn modelId="{23C58160-D597-4507-AB5C-527BD0476651}" srcId="{FED06FDB-E03C-4BFC-820F-313FB9B6A648}" destId="{9558E1EA-6022-4747-860F-3EABA4F0367E}" srcOrd="1" destOrd="0" parTransId="{4BC7DB5E-4EA7-4299-B93D-0D9D5AA38137}" sibTransId="{905529DF-8694-4DB2-94A4-4BDFD2E9BF1E}"/>
    <dgm:cxn modelId="{E55C2662-842A-4C75-BD71-30E2685BF757}" type="presOf" srcId="{A12F774C-F2D8-4612-ABD2-20CE2E43A19C}" destId="{0D2BDFAE-EEEB-4528-BD40-E7B511CBF40F}" srcOrd="0" destOrd="0" presId="urn:microsoft.com/office/officeart/2018/2/layout/IconLabelList"/>
    <dgm:cxn modelId="{0AAA6E63-3667-458F-97C1-3456A417773F}" srcId="{FED06FDB-E03C-4BFC-820F-313FB9B6A648}" destId="{4A604050-85C5-40A1-AB50-06CBF2CB6A3D}" srcOrd="4" destOrd="0" parTransId="{54EE1A86-6605-4B0A-9169-40034123B14F}" sibTransId="{AFF44A63-9F13-4E65-9EB8-4EBFDFEA564E}"/>
    <dgm:cxn modelId="{EC8E6A64-0044-40F4-AB28-4F3EBFF2D7D5}" srcId="{FED06FDB-E03C-4BFC-820F-313FB9B6A648}" destId="{A12F774C-F2D8-4612-ABD2-20CE2E43A19C}" srcOrd="3" destOrd="0" parTransId="{7870ADA5-EF18-477F-8514-6594AA94A912}" sibTransId="{43043174-CB2A-40C5-9A61-B1D509DE967D}"/>
    <dgm:cxn modelId="{9AF06D9A-19FC-4673-8488-1C1CC302FAF3}" type="presOf" srcId="{63E866FD-303C-48B8-B38A-A2899440B902}" destId="{82FA2376-FFBD-4BE4-B963-4069107FACBB}" srcOrd="0" destOrd="0" presId="urn:microsoft.com/office/officeart/2018/2/layout/IconLabelList"/>
    <dgm:cxn modelId="{14B4CE9C-F46B-491B-A4F4-BA767A35F824}" type="presOf" srcId="{9558E1EA-6022-4747-860F-3EABA4F0367E}" destId="{969EEF68-DE1B-49ED-9BE3-F0CC6EEA7151}" srcOrd="0" destOrd="0" presId="urn:microsoft.com/office/officeart/2018/2/layout/IconLabelList"/>
    <dgm:cxn modelId="{54FF71B1-16A8-407A-AD6C-F464565954A1}" type="presOf" srcId="{FED06FDB-E03C-4BFC-820F-313FB9B6A648}" destId="{98772C81-A4A9-491B-9A1B-112ED2CE9D14}" srcOrd="0" destOrd="0" presId="urn:microsoft.com/office/officeart/2018/2/layout/IconLabelList"/>
    <dgm:cxn modelId="{514516BA-CE50-4C16-B5C0-D65014E8B7F5}" type="presOf" srcId="{4A604050-85C5-40A1-AB50-06CBF2CB6A3D}" destId="{5C5135AC-0E3F-45DC-B032-F10BC04CF296}" srcOrd="0" destOrd="0" presId="urn:microsoft.com/office/officeart/2018/2/layout/IconLabelList"/>
    <dgm:cxn modelId="{A01B7BC9-9FEF-4D56-BA7E-30C8138BEB9E}" type="presOf" srcId="{FE63BD6F-EC1E-4A8B-8A64-8F91B20D7D41}" destId="{20AA98A9-52E5-4434-A4ED-8BC5491061CB}" srcOrd="0" destOrd="0" presId="urn:microsoft.com/office/officeart/2018/2/layout/IconLabelList"/>
    <dgm:cxn modelId="{534E24E9-E760-4105-BE8C-06A00AD02DD0}" srcId="{FED06FDB-E03C-4BFC-820F-313FB9B6A648}" destId="{63E866FD-303C-48B8-B38A-A2899440B902}" srcOrd="2" destOrd="0" parTransId="{428EAE27-8738-4F11-8903-72DAADB1BC9A}" sibTransId="{E55D860C-F990-4EDA-A957-96798EF56041}"/>
    <dgm:cxn modelId="{746F2464-44E4-44E9-A1D0-6EC5A347EA53}" type="presParOf" srcId="{98772C81-A4A9-491B-9A1B-112ED2CE9D14}" destId="{8E0CFD64-2F12-47F9-9699-30EDEDE5A2D0}" srcOrd="0" destOrd="0" presId="urn:microsoft.com/office/officeart/2018/2/layout/IconLabelList"/>
    <dgm:cxn modelId="{FB212455-6AE6-4115-804A-078DA0A7B679}" type="presParOf" srcId="{8E0CFD64-2F12-47F9-9699-30EDEDE5A2D0}" destId="{27FB4376-F925-4519-AF64-6B9EE42C87AD}" srcOrd="0" destOrd="0" presId="urn:microsoft.com/office/officeart/2018/2/layout/IconLabelList"/>
    <dgm:cxn modelId="{CFE0C8FF-75C9-4866-B9C8-A637416DC757}" type="presParOf" srcId="{8E0CFD64-2F12-47F9-9699-30EDEDE5A2D0}" destId="{B3CB5078-0F13-4FD9-AA7D-72FF56728BCE}" srcOrd="1" destOrd="0" presId="urn:microsoft.com/office/officeart/2018/2/layout/IconLabelList"/>
    <dgm:cxn modelId="{525B82FE-2CCE-49B1-B42D-506D66966D6E}" type="presParOf" srcId="{8E0CFD64-2F12-47F9-9699-30EDEDE5A2D0}" destId="{20AA98A9-52E5-4434-A4ED-8BC5491061CB}" srcOrd="2" destOrd="0" presId="urn:microsoft.com/office/officeart/2018/2/layout/IconLabelList"/>
    <dgm:cxn modelId="{2FA65343-979A-4CBD-BE03-E0067D2A5BD4}" type="presParOf" srcId="{98772C81-A4A9-491B-9A1B-112ED2CE9D14}" destId="{C155F3FF-1D32-4208-9CE7-4B62C428A52F}" srcOrd="1" destOrd="0" presId="urn:microsoft.com/office/officeart/2018/2/layout/IconLabelList"/>
    <dgm:cxn modelId="{438B0E8E-6580-4998-ABE7-FD3CF750B469}" type="presParOf" srcId="{98772C81-A4A9-491B-9A1B-112ED2CE9D14}" destId="{E491214A-E5F0-4441-A375-74A0C6DE1CAA}" srcOrd="2" destOrd="0" presId="urn:microsoft.com/office/officeart/2018/2/layout/IconLabelList"/>
    <dgm:cxn modelId="{DFA6F217-A19F-4D64-9E7C-879BF78449A0}" type="presParOf" srcId="{E491214A-E5F0-4441-A375-74A0C6DE1CAA}" destId="{E9A2C174-6753-414D-8E90-1FBFE35C0187}" srcOrd="0" destOrd="0" presId="urn:microsoft.com/office/officeart/2018/2/layout/IconLabelList"/>
    <dgm:cxn modelId="{BC06B120-674B-4421-A2BA-3ADCD5CD15CB}" type="presParOf" srcId="{E491214A-E5F0-4441-A375-74A0C6DE1CAA}" destId="{05BB755C-31FC-4BB8-B39E-E1DA58143DD9}" srcOrd="1" destOrd="0" presId="urn:microsoft.com/office/officeart/2018/2/layout/IconLabelList"/>
    <dgm:cxn modelId="{DF52540A-AC55-4F4A-B46A-C167502EB1B1}" type="presParOf" srcId="{E491214A-E5F0-4441-A375-74A0C6DE1CAA}" destId="{969EEF68-DE1B-49ED-9BE3-F0CC6EEA7151}" srcOrd="2" destOrd="0" presId="urn:microsoft.com/office/officeart/2018/2/layout/IconLabelList"/>
    <dgm:cxn modelId="{AC95F304-2792-4DCD-B625-4FE2533F5D3C}" type="presParOf" srcId="{98772C81-A4A9-491B-9A1B-112ED2CE9D14}" destId="{58B57CDC-0A9F-405F-A0DE-C08BE4DDDBDA}" srcOrd="3" destOrd="0" presId="urn:microsoft.com/office/officeart/2018/2/layout/IconLabelList"/>
    <dgm:cxn modelId="{3D5E29F3-61EF-4C85-BF17-260A39FE74C1}" type="presParOf" srcId="{98772C81-A4A9-491B-9A1B-112ED2CE9D14}" destId="{BF5E0C38-324F-4629-8B05-A0A0D39BFABD}" srcOrd="4" destOrd="0" presId="urn:microsoft.com/office/officeart/2018/2/layout/IconLabelList"/>
    <dgm:cxn modelId="{5530CD5A-C844-4D3E-8D59-F4351BCA5604}" type="presParOf" srcId="{BF5E0C38-324F-4629-8B05-A0A0D39BFABD}" destId="{A30E2E11-3A94-40D2-98DC-094E6DF5690D}" srcOrd="0" destOrd="0" presId="urn:microsoft.com/office/officeart/2018/2/layout/IconLabelList"/>
    <dgm:cxn modelId="{44E8304A-4AE3-47A0-881F-192824DE234D}" type="presParOf" srcId="{BF5E0C38-324F-4629-8B05-A0A0D39BFABD}" destId="{537EEDD3-97C4-49DE-9C13-95410E509F86}" srcOrd="1" destOrd="0" presId="urn:microsoft.com/office/officeart/2018/2/layout/IconLabelList"/>
    <dgm:cxn modelId="{F322575D-CA12-495D-B14C-ACA00766CA5D}" type="presParOf" srcId="{BF5E0C38-324F-4629-8B05-A0A0D39BFABD}" destId="{82FA2376-FFBD-4BE4-B963-4069107FACBB}" srcOrd="2" destOrd="0" presId="urn:microsoft.com/office/officeart/2018/2/layout/IconLabelList"/>
    <dgm:cxn modelId="{249C38CA-3EED-4C5E-8805-BF4C3CBB6CA9}" type="presParOf" srcId="{98772C81-A4A9-491B-9A1B-112ED2CE9D14}" destId="{5209339B-6881-4618-A999-BB625570D413}" srcOrd="5" destOrd="0" presId="urn:microsoft.com/office/officeart/2018/2/layout/IconLabelList"/>
    <dgm:cxn modelId="{2CF95D99-624B-43C8-83A5-A5EEEE27FAEA}" type="presParOf" srcId="{98772C81-A4A9-491B-9A1B-112ED2CE9D14}" destId="{2F9AA064-5C2E-47F3-877E-7ED830FC4B91}" srcOrd="6" destOrd="0" presId="urn:microsoft.com/office/officeart/2018/2/layout/IconLabelList"/>
    <dgm:cxn modelId="{D8BBDD02-8F9F-4659-BA93-C33BFD7E13E3}" type="presParOf" srcId="{2F9AA064-5C2E-47F3-877E-7ED830FC4B91}" destId="{8575EAAD-FB5D-42A8-833B-B42B551AD81E}" srcOrd="0" destOrd="0" presId="urn:microsoft.com/office/officeart/2018/2/layout/IconLabelList"/>
    <dgm:cxn modelId="{6B52ED72-BF18-41C7-A05C-7C7D64F87EDF}" type="presParOf" srcId="{2F9AA064-5C2E-47F3-877E-7ED830FC4B91}" destId="{7608FD7A-246D-48B2-AFED-4B9AB726608B}" srcOrd="1" destOrd="0" presId="urn:microsoft.com/office/officeart/2018/2/layout/IconLabelList"/>
    <dgm:cxn modelId="{B5EEF0D8-9132-494E-8A1A-417C707F6446}" type="presParOf" srcId="{2F9AA064-5C2E-47F3-877E-7ED830FC4B91}" destId="{0D2BDFAE-EEEB-4528-BD40-E7B511CBF40F}" srcOrd="2" destOrd="0" presId="urn:microsoft.com/office/officeart/2018/2/layout/IconLabelList"/>
    <dgm:cxn modelId="{E45E1762-0B8C-4F8B-8167-76D2386CFD36}" type="presParOf" srcId="{98772C81-A4A9-491B-9A1B-112ED2CE9D14}" destId="{C011D64C-01F6-4786-8957-7C107CCFBEE3}" srcOrd="7" destOrd="0" presId="urn:microsoft.com/office/officeart/2018/2/layout/IconLabelList"/>
    <dgm:cxn modelId="{7210DB9B-3E6F-47EF-931D-A74DEA28D337}" type="presParOf" srcId="{98772C81-A4A9-491B-9A1B-112ED2CE9D14}" destId="{967B15E5-F758-487A-B2F5-3A1ECDE092B0}" srcOrd="8" destOrd="0" presId="urn:microsoft.com/office/officeart/2018/2/layout/IconLabelList"/>
    <dgm:cxn modelId="{E361480E-4B8F-4A33-828F-ED39594E36DF}" type="presParOf" srcId="{967B15E5-F758-487A-B2F5-3A1ECDE092B0}" destId="{AB5DB8CD-4053-491E-8AF5-5F47C3511C01}" srcOrd="0" destOrd="0" presId="urn:microsoft.com/office/officeart/2018/2/layout/IconLabelList"/>
    <dgm:cxn modelId="{4119FF47-7D16-4C83-AF95-0B42B0FBCC20}" type="presParOf" srcId="{967B15E5-F758-487A-B2F5-3A1ECDE092B0}" destId="{B6C2B7F0-22E3-47C7-8780-1D00662E50A6}" srcOrd="1" destOrd="0" presId="urn:microsoft.com/office/officeart/2018/2/layout/IconLabelList"/>
    <dgm:cxn modelId="{E6A3AAD9-EFB6-4DD5-8D6B-3169FD0BD7A6}" type="presParOf" srcId="{967B15E5-F758-487A-B2F5-3A1ECDE092B0}" destId="{5C5135AC-0E3F-45DC-B032-F10BC04CF29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F0E0B-3389-4F1F-B6F3-CC8D315FD19C}">
      <dsp:nvSpPr>
        <dsp:cNvPr id="0" name=""/>
        <dsp:cNvSpPr/>
      </dsp:nvSpPr>
      <dsp:spPr>
        <a:xfrm>
          <a:off x="854357" y="1095669"/>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4CD5F33-D052-4F2A-B07F-E72982AD8215}">
      <dsp:nvSpPr>
        <dsp:cNvPr id="0" name=""/>
        <dsp:cNvSpPr/>
      </dsp:nvSpPr>
      <dsp:spPr>
        <a:xfrm>
          <a:off x="1088357" y="1329669"/>
          <a:ext cx="630000" cy="63000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2C52252-5492-4D6A-8A72-0472BF3E030B}">
      <dsp:nvSpPr>
        <dsp:cNvPr id="0" name=""/>
        <dsp:cNvSpPr/>
      </dsp:nvSpPr>
      <dsp:spPr>
        <a:xfrm>
          <a:off x="503357"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GB" sz="1900" kern="1200" dirty="0"/>
            <a:t>Higher education</a:t>
          </a:r>
          <a:endParaRPr lang="en-GB" sz="1900" kern="1200" noProof="0" dirty="0"/>
        </a:p>
      </dsp:txBody>
      <dsp:txXfrm>
        <a:off x="503357" y="2535669"/>
        <a:ext cx="1800000" cy="720000"/>
      </dsp:txXfrm>
    </dsp:sp>
    <dsp:sp modelId="{F3D85CDB-6AD6-46B0-B8D7-B411D11E4636}">
      <dsp:nvSpPr>
        <dsp:cNvPr id="0" name=""/>
        <dsp:cNvSpPr/>
      </dsp:nvSpPr>
      <dsp:spPr>
        <a:xfrm>
          <a:off x="2969357" y="1095669"/>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AA9534-BC25-4B3F-B9BC-AA164445A2C5}">
      <dsp:nvSpPr>
        <dsp:cNvPr id="0" name=""/>
        <dsp:cNvSpPr/>
      </dsp:nvSpPr>
      <dsp:spPr>
        <a:xfrm>
          <a:off x="3203357" y="1329669"/>
          <a:ext cx="630000" cy="63000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D58AFDC-0778-4BDB-A08D-62A10077DD53}">
      <dsp:nvSpPr>
        <dsp:cNvPr id="0" name=""/>
        <dsp:cNvSpPr/>
      </dsp:nvSpPr>
      <dsp:spPr>
        <a:xfrm>
          <a:off x="2618357"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GB" sz="1900" kern="1200" dirty="0"/>
            <a:t>Apprenticeships</a:t>
          </a:r>
        </a:p>
      </dsp:txBody>
      <dsp:txXfrm>
        <a:off x="2618357" y="2535669"/>
        <a:ext cx="1800000" cy="720000"/>
      </dsp:txXfrm>
    </dsp:sp>
    <dsp:sp modelId="{1FDC76F1-2A12-499B-A052-2BF375205DC8}">
      <dsp:nvSpPr>
        <dsp:cNvPr id="0" name=""/>
        <dsp:cNvSpPr/>
      </dsp:nvSpPr>
      <dsp:spPr>
        <a:xfrm>
          <a:off x="5084357" y="1095669"/>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4F966E3-79AD-4D79-A9F6-4C206CD81EF2}">
      <dsp:nvSpPr>
        <dsp:cNvPr id="0" name=""/>
        <dsp:cNvSpPr/>
      </dsp:nvSpPr>
      <dsp:spPr>
        <a:xfrm>
          <a:off x="5318357" y="1329669"/>
          <a:ext cx="630000" cy="630000"/>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0236270-E10F-4009-89A6-1703EE4C6AB1}">
      <dsp:nvSpPr>
        <dsp:cNvPr id="0" name=""/>
        <dsp:cNvSpPr/>
      </dsp:nvSpPr>
      <dsp:spPr>
        <a:xfrm>
          <a:off x="4733357"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GB" sz="1900" kern="1200"/>
            <a:t>Studying abroad</a:t>
          </a:r>
        </a:p>
      </dsp:txBody>
      <dsp:txXfrm>
        <a:off x="4733357" y="2535669"/>
        <a:ext cx="1800000" cy="720000"/>
      </dsp:txXfrm>
    </dsp:sp>
    <dsp:sp modelId="{85F07643-39BA-442D-AA96-CE8150BC8E35}">
      <dsp:nvSpPr>
        <dsp:cNvPr id="0" name=""/>
        <dsp:cNvSpPr/>
      </dsp:nvSpPr>
      <dsp:spPr>
        <a:xfrm>
          <a:off x="7199357" y="1095669"/>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D7071DA3-9DF3-44F3-91BC-1B157B696D45}">
      <dsp:nvSpPr>
        <dsp:cNvPr id="0" name=""/>
        <dsp:cNvSpPr/>
      </dsp:nvSpPr>
      <dsp:spPr>
        <a:xfrm>
          <a:off x="7433357" y="1329669"/>
          <a:ext cx="630000" cy="630000"/>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14FC8B5-2BDE-4F8A-AED2-B2C221876442}">
      <dsp:nvSpPr>
        <dsp:cNvPr id="0" name=""/>
        <dsp:cNvSpPr/>
      </dsp:nvSpPr>
      <dsp:spPr>
        <a:xfrm>
          <a:off x="6848357"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GB" sz="1900" kern="1200"/>
            <a:t>Gap year</a:t>
          </a:r>
        </a:p>
      </dsp:txBody>
      <dsp:txXfrm>
        <a:off x="6848357" y="2535669"/>
        <a:ext cx="1800000" cy="720000"/>
      </dsp:txXfrm>
    </dsp:sp>
    <dsp:sp modelId="{917E4EEE-F4B1-47A3-8845-BAE3FA8736FD}">
      <dsp:nvSpPr>
        <dsp:cNvPr id="0" name=""/>
        <dsp:cNvSpPr/>
      </dsp:nvSpPr>
      <dsp:spPr>
        <a:xfrm>
          <a:off x="9314357" y="1095669"/>
          <a:ext cx="1098000" cy="1098000"/>
        </a:xfrm>
        <a:prstGeom prst="round2DiagRect">
          <a:avLst>
            <a:gd name="adj1" fmla="val 29727"/>
            <a:gd name="adj2" fmla="val 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5DCC0D43-A32E-4D3C-ABFA-87375245EF6D}">
      <dsp:nvSpPr>
        <dsp:cNvPr id="0" name=""/>
        <dsp:cNvSpPr/>
      </dsp:nvSpPr>
      <dsp:spPr>
        <a:xfrm>
          <a:off x="9548357" y="1329669"/>
          <a:ext cx="630000" cy="630000"/>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55ECA1-80E0-4BA0-AEE3-1825E4F54959}">
      <dsp:nvSpPr>
        <dsp:cNvPr id="0" name=""/>
        <dsp:cNvSpPr/>
      </dsp:nvSpPr>
      <dsp:spPr>
        <a:xfrm>
          <a:off x="8963357" y="2535669"/>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GB" sz="1900" kern="1200"/>
            <a:t>Getting a job</a:t>
          </a:r>
        </a:p>
      </dsp:txBody>
      <dsp:txXfrm>
        <a:off x="8963357" y="2535669"/>
        <a:ext cx="1800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F951-B666-4D73-BE8A-B405CE4F691A}">
      <dsp:nvSpPr>
        <dsp:cNvPr id="0" name=""/>
        <dsp:cNvSpPr/>
      </dsp:nvSpPr>
      <dsp:spPr>
        <a:xfrm>
          <a:off x="0" y="2210552"/>
          <a:ext cx="11897375"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9D995EB-DFB2-4A69-A51C-892F0B96A4BE}">
      <dsp:nvSpPr>
        <dsp:cNvPr id="0" name=""/>
        <dsp:cNvSpPr/>
      </dsp:nvSpPr>
      <dsp:spPr>
        <a:xfrm rot="8100000">
          <a:off x="72717" y="510029"/>
          <a:ext cx="323956" cy="323956"/>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FD661-1EF1-49EA-B698-39CDD8703FE5}">
      <dsp:nvSpPr>
        <dsp:cNvPr id="0" name=""/>
        <dsp:cNvSpPr/>
      </dsp:nvSpPr>
      <dsp:spPr>
        <a:xfrm>
          <a:off x="108706" y="546018"/>
          <a:ext cx="251979" cy="2519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8D8E842-4C8F-4368-ADBA-C3BF01336ADD}">
      <dsp:nvSpPr>
        <dsp:cNvPr id="0" name=""/>
        <dsp:cNvSpPr/>
      </dsp:nvSpPr>
      <dsp:spPr>
        <a:xfrm>
          <a:off x="448018" y="886883"/>
          <a:ext cx="2190383" cy="1308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GB" sz="1500" b="0" i="0" kern="1200" dirty="0">
              <a:latin typeface="Arial" panose="020B0604020202020204" pitchFamily="34" charset="0"/>
              <a:ea typeface="Roboto Light" panose="02000000000000000000" pitchFamily="2" charset="0"/>
              <a:cs typeface="Arial" panose="020B0604020202020204" pitchFamily="34" charset="0"/>
            </a:rPr>
            <a:t>UCAS search displays courses</a:t>
          </a:r>
          <a:endParaRPr lang="en-GB" sz="1500" kern="1200" dirty="0">
            <a:latin typeface="Arial" panose="020B0604020202020204" pitchFamily="34" charset="0"/>
            <a:ea typeface="Roboto Light" panose="02000000000000000000" pitchFamily="2" charset="0"/>
            <a:cs typeface="Arial" panose="020B0604020202020204" pitchFamily="34" charset="0"/>
          </a:endParaRPr>
        </a:p>
      </dsp:txBody>
      <dsp:txXfrm>
        <a:off x="448018" y="886883"/>
        <a:ext cx="2190383" cy="1308646"/>
      </dsp:txXfrm>
    </dsp:sp>
    <dsp:sp modelId="{C2636B65-E491-4D02-9B90-919468EC465A}">
      <dsp:nvSpPr>
        <dsp:cNvPr id="0" name=""/>
        <dsp:cNvSpPr/>
      </dsp:nvSpPr>
      <dsp:spPr>
        <a:xfrm>
          <a:off x="448018" y="427088"/>
          <a:ext cx="2190383" cy="45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30 April 2024</a:t>
          </a:r>
        </a:p>
      </dsp:txBody>
      <dsp:txXfrm>
        <a:off x="448018" y="427088"/>
        <a:ext cx="2190383" cy="459794"/>
      </dsp:txXfrm>
    </dsp:sp>
    <dsp:sp modelId="{459409A4-983E-49A6-A904-89067E6F322F}">
      <dsp:nvSpPr>
        <dsp:cNvPr id="0" name=""/>
        <dsp:cNvSpPr/>
      </dsp:nvSpPr>
      <dsp:spPr>
        <a:xfrm>
          <a:off x="234695" y="901905"/>
          <a:ext cx="0" cy="130864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C0BF558-845F-40EC-9D25-1A1372D539B0}">
      <dsp:nvSpPr>
        <dsp:cNvPr id="0" name=""/>
        <dsp:cNvSpPr/>
      </dsp:nvSpPr>
      <dsp:spPr>
        <a:xfrm>
          <a:off x="194288" y="2169170"/>
          <a:ext cx="82465" cy="8276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ECE43-E0A7-4228-B179-8F6377530F53}">
      <dsp:nvSpPr>
        <dsp:cNvPr id="0" name=""/>
        <dsp:cNvSpPr/>
      </dsp:nvSpPr>
      <dsp:spPr>
        <a:xfrm rot="18900000">
          <a:off x="1392374" y="3587117"/>
          <a:ext cx="323956" cy="323956"/>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036A26-574B-4AAF-81A4-CA6D17A1CEB3}">
      <dsp:nvSpPr>
        <dsp:cNvPr id="0" name=""/>
        <dsp:cNvSpPr/>
      </dsp:nvSpPr>
      <dsp:spPr>
        <a:xfrm>
          <a:off x="1428363" y="3623106"/>
          <a:ext cx="251979" cy="2519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82EE58E-F96B-48AB-883D-A5D6D2CD33E7}">
      <dsp:nvSpPr>
        <dsp:cNvPr id="0" name=""/>
        <dsp:cNvSpPr/>
      </dsp:nvSpPr>
      <dsp:spPr>
        <a:xfrm>
          <a:off x="1783424" y="2210552"/>
          <a:ext cx="2190383" cy="1308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latin typeface="Arial" panose="020B0604020202020204" pitchFamily="34" charset="0"/>
              <a:ea typeface="Roboto Light" panose="02000000000000000000" pitchFamily="2" charset="0"/>
              <a:cs typeface="Arial" panose="020B0604020202020204" pitchFamily="34" charset="0"/>
            </a:rPr>
            <a:t>UCAS application opens for 2025 entry</a:t>
          </a:r>
          <a:endParaRPr lang="en-GB" sz="1500" kern="1200" dirty="0">
            <a:latin typeface="Arial" panose="020B0604020202020204" pitchFamily="34" charset="0"/>
            <a:ea typeface="Roboto Light" panose="02000000000000000000" pitchFamily="2" charset="0"/>
            <a:cs typeface="Arial" panose="020B0604020202020204" pitchFamily="34" charset="0"/>
          </a:endParaRPr>
        </a:p>
      </dsp:txBody>
      <dsp:txXfrm>
        <a:off x="1783424" y="2210552"/>
        <a:ext cx="2190383" cy="1308646"/>
      </dsp:txXfrm>
    </dsp:sp>
    <dsp:sp modelId="{6F221318-48BE-447B-A7D2-1849CBD86EE0}">
      <dsp:nvSpPr>
        <dsp:cNvPr id="0" name=""/>
        <dsp:cNvSpPr/>
      </dsp:nvSpPr>
      <dsp:spPr>
        <a:xfrm>
          <a:off x="1783424" y="3519198"/>
          <a:ext cx="2190383" cy="45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14 May </a:t>
          </a:r>
        </a:p>
      </dsp:txBody>
      <dsp:txXfrm>
        <a:off x="1783424" y="3519198"/>
        <a:ext cx="2190383" cy="459794"/>
      </dsp:txXfrm>
    </dsp:sp>
    <dsp:sp modelId="{FD64E599-2E88-43E2-AD3C-0A310F8E3D0A}">
      <dsp:nvSpPr>
        <dsp:cNvPr id="0" name=""/>
        <dsp:cNvSpPr/>
      </dsp:nvSpPr>
      <dsp:spPr>
        <a:xfrm>
          <a:off x="1554352" y="2210552"/>
          <a:ext cx="0" cy="1308646"/>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403F9A2-8AF9-4B41-B4B3-1BFB71A89906}">
      <dsp:nvSpPr>
        <dsp:cNvPr id="0" name=""/>
        <dsp:cNvSpPr/>
      </dsp:nvSpPr>
      <dsp:spPr>
        <a:xfrm>
          <a:off x="1513945" y="2169170"/>
          <a:ext cx="82465" cy="8276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006458-E236-4123-BD78-F46E55A74330}">
      <dsp:nvSpPr>
        <dsp:cNvPr id="0" name=""/>
        <dsp:cNvSpPr/>
      </dsp:nvSpPr>
      <dsp:spPr>
        <a:xfrm rot="8100000">
          <a:off x="2712031" y="510029"/>
          <a:ext cx="323956" cy="323956"/>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243EF-4166-4B36-BD79-9E76BA568EF2}">
      <dsp:nvSpPr>
        <dsp:cNvPr id="0" name=""/>
        <dsp:cNvSpPr/>
      </dsp:nvSpPr>
      <dsp:spPr>
        <a:xfrm>
          <a:off x="2748020" y="546018"/>
          <a:ext cx="251979" cy="2519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45FDA3A-BF0A-48F0-B263-8EDC85FF28DE}">
      <dsp:nvSpPr>
        <dsp:cNvPr id="0" name=""/>
        <dsp:cNvSpPr/>
      </dsp:nvSpPr>
      <dsp:spPr>
        <a:xfrm>
          <a:off x="3103081" y="901905"/>
          <a:ext cx="2190383" cy="1308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GB" sz="1500" kern="1200" dirty="0">
              <a:latin typeface="Arial" panose="020B0604020202020204" pitchFamily="34" charset="0"/>
              <a:ea typeface="Roboto Light" panose="02000000000000000000" pitchFamily="2" charset="0"/>
              <a:cs typeface="Arial" panose="020B0604020202020204" pitchFamily="34" charset="0"/>
            </a:rPr>
            <a:t>First day we can receive a completed application</a:t>
          </a:r>
          <a:endParaRPr lang="en-US" sz="1500" kern="1200" dirty="0">
            <a:latin typeface="Arial" panose="020B0604020202020204" pitchFamily="34" charset="0"/>
            <a:ea typeface="Roboto Light" panose="02000000000000000000" pitchFamily="2" charset="0"/>
            <a:cs typeface="Arial" panose="020B0604020202020204" pitchFamily="34" charset="0"/>
          </a:endParaRPr>
        </a:p>
      </dsp:txBody>
      <dsp:txXfrm>
        <a:off x="3103081" y="901905"/>
        <a:ext cx="2190383" cy="1308646"/>
      </dsp:txXfrm>
    </dsp:sp>
    <dsp:sp modelId="{5AA5A3A1-2668-4E97-BC1C-DC2A0876D6AF}">
      <dsp:nvSpPr>
        <dsp:cNvPr id="0" name=""/>
        <dsp:cNvSpPr/>
      </dsp:nvSpPr>
      <dsp:spPr>
        <a:xfrm>
          <a:off x="3103081" y="442110"/>
          <a:ext cx="2190383" cy="45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3 September</a:t>
          </a:r>
        </a:p>
      </dsp:txBody>
      <dsp:txXfrm>
        <a:off x="3103081" y="442110"/>
        <a:ext cx="2190383" cy="459794"/>
      </dsp:txXfrm>
    </dsp:sp>
    <dsp:sp modelId="{5CB986B8-86A6-4FF3-AB08-20559797C5EF}">
      <dsp:nvSpPr>
        <dsp:cNvPr id="0" name=""/>
        <dsp:cNvSpPr/>
      </dsp:nvSpPr>
      <dsp:spPr>
        <a:xfrm>
          <a:off x="2874010" y="901905"/>
          <a:ext cx="0" cy="1308646"/>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9119F53-3909-4818-B14B-2174E9A6416F}">
      <dsp:nvSpPr>
        <dsp:cNvPr id="0" name=""/>
        <dsp:cNvSpPr/>
      </dsp:nvSpPr>
      <dsp:spPr>
        <a:xfrm>
          <a:off x="2833602" y="2169170"/>
          <a:ext cx="82465" cy="82763"/>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593990-0D3D-4A22-813C-486BFFE36BDA}">
      <dsp:nvSpPr>
        <dsp:cNvPr id="0" name=""/>
        <dsp:cNvSpPr/>
      </dsp:nvSpPr>
      <dsp:spPr>
        <a:xfrm rot="18900000">
          <a:off x="4031689" y="3587117"/>
          <a:ext cx="323956" cy="323956"/>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4CEFA-A100-4B71-9919-01052397F6BA}">
      <dsp:nvSpPr>
        <dsp:cNvPr id="0" name=""/>
        <dsp:cNvSpPr/>
      </dsp:nvSpPr>
      <dsp:spPr>
        <a:xfrm>
          <a:off x="4067677" y="3623106"/>
          <a:ext cx="251979" cy="2519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84C3B8A-0A4A-417F-9130-69FEB3130828}">
      <dsp:nvSpPr>
        <dsp:cNvPr id="0" name=""/>
        <dsp:cNvSpPr/>
      </dsp:nvSpPr>
      <dsp:spPr>
        <a:xfrm>
          <a:off x="4422739" y="2210552"/>
          <a:ext cx="2190383" cy="1308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latin typeface="Arial" panose="020B0604020202020204" pitchFamily="34" charset="0"/>
              <a:ea typeface="Roboto Light" panose="02000000000000000000" pitchFamily="2" charset="0"/>
              <a:cs typeface="Arial" panose="020B0604020202020204" pitchFamily="34" charset="0"/>
            </a:rPr>
            <a:t>Deadline for courses in medicine, veterinary medicine/science, dentistry, and courses at Oxford or Cambridge</a:t>
          </a:r>
        </a:p>
      </dsp:txBody>
      <dsp:txXfrm>
        <a:off x="4422739" y="2210552"/>
        <a:ext cx="2190383" cy="1308646"/>
      </dsp:txXfrm>
    </dsp:sp>
    <dsp:sp modelId="{5D87BB61-98FA-4FD8-BE5F-F6566298EC51}">
      <dsp:nvSpPr>
        <dsp:cNvPr id="0" name=""/>
        <dsp:cNvSpPr/>
      </dsp:nvSpPr>
      <dsp:spPr>
        <a:xfrm>
          <a:off x="4422739" y="3519198"/>
          <a:ext cx="2190383" cy="45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15 October 2024*</a:t>
          </a:r>
        </a:p>
      </dsp:txBody>
      <dsp:txXfrm>
        <a:off x="4422739" y="3519198"/>
        <a:ext cx="2190383" cy="459794"/>
      </dsp:txXfrm>
    </dsp:sp>
    <dsp:sp modelId="{2999627A-F398-4640-88A8-B22A87717434}">
      <dsp:nvSpPr>
        <dsp:cNvPr id="0" name=""/>
        <dsp:cNvSpPr/>
      </dsp:nvSpPr>
      <dsp:spPr>
        <a:xfrm>
          <a:off x="4193667" y="2210552"/>
          <a:ext cx="0" cy="1308646"/>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9581467-F3E7-41E2-9119-06F99F9F7F6E}">
      <dsp:nvSpPr>
        <dsp:cNvPr id="0" name=""/>
        <dsp:cNvSpPr/>
      </dsp:nvSpPr>
      <dsp:spPr>
        <a:xfrm>
          <a:off x="4153260" y="2169170"/>
          <a:ext cx="82465" cy="82763"/>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796896-22BE-423A-9889-3D9C97F603A5}">
      <dsp:nvSpPr>
        <dsp:cNvPr id="0" name=""/>
        <dsp:cNvSpPr/>
      </dsp:nvSpPr>
      <dsp:spPr>
        <a:xfrm rot="8100000">
          <a:off x="5351346" y="510029"/>
          <a:ext cx="323956" cy="323956"/>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E1725-8DBF-45E1-85E8-2DC28D66C062}">
      <dsp:nvSpPr>
        <dsp:cNvPr id="0" name=""/>
        <dsp:cNvSpPr/>
      </dsp:nvSpPr>
      <dsp:spPr>
        <a:xfrm>
          <a:off x="5387335" y="546018"/>
          <a:ext cx="251979" cy="2519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AFE85B-CE48-4464-BE2C-44C37DBD7AB4}">
      <dsp:nvSpPr>
        <dsp:cNvPr id="0" name=""/>
        <dsp:cNvSpPr/>
      </dsp:nvSpPr>
      <dsp:spPr>
        <a:xfrm>
          <a:off x="5742396" y="901905"/>
          <a:ext cx="2190383" cy="1308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latin typeface="Arial" panose="020B0604020202020204" pitchFamily="34" charset="0"/>
              <a:ea typeface="Roboto Light" panose="02000000000000000000" pitchFamily="2" charset="0"/>
              <a:cs typeface="Arial" panose="020B0604020202020204" pitchFamily="34" charset="0"/>
            </a:rPr>
            <a:t>UCAS equal consideration date</a:t>
          </a:r>
          <a:endParaRPr lang="en-US" sz="1500" kern="1200" dirty="0"/>
        </a:p>
      </dsp:txBody>
      <dsp:txXfrm>
        <a:off x="5742396" y="901905"/>
        <a:ext cx="2190383" cy="1308646"/>
      </dsp:txXfrm>
    </dsp:sp>
    <dsp:sp modelId="{A4B515E9-A4A5-40D4-9CCB-21A7643920CF}">
      <dsp:nvSpPr>
        <dsp:cNvPr id="0" name=""/>
        <dsp:cNvSpPr/>
      </dsp:nvSpPr>
      <dsp:spPr>
        <a:xfrm>
          <a:off x="5742396" y="442110"/>
          <a:ext cx="2190383" cy="45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latin typeface="Arial" panose="020B0604020202020204" pitchFamily="34" charset="0"/>
              <a:ea typeface="Roboto" panose="02000000000000000000" pitchFamily="2" charset="0"/>
              <a:cs typeface="Arial" panose="020B0604020202020204" pitchFamily="34" charset="0"/>
            </a:rPr>
            <a:t>29 January 2025*</a:t>
          </a:r>
        </a:p>
      </dsp:txBody>
      <dsp:txXfrm>
        <a:off x="5742396" y="442110"/>
        <a:ext cx="2190383" cy="459794"/>
      </dsp:txXfrm>
    </dsp:sp>
    <dsp:sp modelId="{7D741D70-100C-44F9-8CC5-7FDEE20AE00B}">
      <dsp:nvSpPr>
        <dsp:cNvPr id="0" name=""/>
        <dsp:cNvSpPr/>
      </dsp:nvSpPr>
      <dsp:spPr>
        <a:xfrm>
          <a:off x="5513324" y="901905"/>
          <a:ext cx="0" cy="1308646"/>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A0CD022-E2B0-4C5F-9C08-5977498F92E3}">
      <dsp:nvSpPr>
        <dsp:cNvPr id="0" name=""/>
        <dsp:cNvSpPr/>
      </dsp:nvSpPr>
      <dsp:spPr>
        <a:xfrm>
          <a:off x="5472917" y="2169170"/>
          <a:ext cx="82465" cy="82763"/>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5634B-98FE-4D16-9431-F075C0375306}">
      <dsp:nvSpPr>
        <dsp:cNvPr id="0" name=""/>
        <dsp:cNvSpPr/>
      </dsp:nvSpPr>
      <dsp:spPr>
        <a:xfrm rot="18900000">
          <a:off x="6671003" y="3587117"/>
          <a:ext cx="323956" cy="323956"/>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6CAAD-2B1F-4D6C-8247-36EBD5D9A47F}">
      <dsp:nvSpPr>
        <dsp:cNvPr id="0" name=""/>
        <dsp:cNvSpPr/>
      </dsp:nvSpPr>
      <dsp:spPr>
        <a:xfrm>
          <a:off x="6706992" y="3623106"/>
          <a:ext cx="251979" cy="2519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39BDCCB-8333-4ED9-9556-EAB45E667B00}">
      <dsp:nvSpPr>
        <dsp:cNvPr id="0" name=""/>
        <dsp:cNvSpPr/>
      </dsp:nvSpPr>
      <dsp:spPr>
        <a:xfrm>
          <a:off x="7062053" y="2210552"/>
          <a:ext cx="2190383" cy="1308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US" sz="1500" kern="1200" dirty="0">
              <a:latin typeface="Arial" panose="020B0604020202020204" pitchFamily="34" charset="0"/>
              <a:ea typeface="Roboto Light" panose="02000000000000000000" pitchFamily="2" charset="0"/>
              <a:cs typeface="Arial" panose="020B0604020202020204" pitchFamily="34" charset="0"/>
            </a:rPr>
            <a:t>UCAS Extra opens</a:t>
          </a:r>
        </a:p>
      </dsp:txBody>
      <dsp:txXfrm>
        <a:off x="7062053" y="2210552"/>
        <a:ext cx="2190383" cy="1308646"/>
      </dsp:txXfrm>
    </dsp:sp>
    <dsp:sp modelId="{EEE5AA7E-0A68-4495-8E26-5F3BE5B33226}">
      <dsp:nvSpPr>
        <dsp:cNvPr id="0" name=""/>
        <dsp:cNvSpPr/>
      </dsp:nvSpPr>
      <dsp:spPr>
        <a:xfrm>
          <a:off x="7062053" y="3519198"/>
          <a:ext cx="2190383" cy="45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26 February</a:t>
          </a:r>
        </a:p>
      </dsp:txBody>
      <dsp:txXfrm>
        <a:off x="7062053" y="3519198"/>
        <a:ext cx="2190383" cy="459794"/>
      </dsp:txXfrm>
    </dsp:sp>
    <dsp:sp modelId="{4D47442E-434E-4FA3-9545-7BE2F13582B3}">
      <dsp:nvSpPr>
        <dsp:cNvPr id="0" name=""/>
        <dsp:cNvSpPr/>
      </dsp:nvSpPr>
      <dsp:spPr>
        <a:xfrm>
          <a:off x="6832981" y="2210552"/>
          <a:ext cx="0" cy="1308646"/>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F558D1-3ADE-4235-91D8-DDA523D67B71}">
      <dsp:nvSpPr>
        <dsp:cNvPr id="0" name=""/>
        <dsp:cNvSpPr/>
      </dsp:nvSpPr>
      <dsp:spPr>
        <a:xfrm>
          <a:off x="6792574" y="2169170"/>
          <a:ext cx="82465" cy="8276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5126EF-9861-4521-9713-6FD3BA92A3B3}">
      <dsp:nvSpPr>
        <dsp:cNvPr id="0" name=""/>
        <dsp:cNvSpPr/>
      </dsp:nvSpPr>
      <dsp:spPr>
        <a:xfrm rot="8100000">
          <a:off x="7990660" y="510029"/>
          <a:ext cx="323956" cy="323956"/>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4B324-77FA-43DB-8026-721037734EBF}">
      <dsp:nvSpPr>
        <dsp:cNvPr id="0" name=""/>
        <dsp:cNvSpPr/>
      </dsp:nvSpPr>
      <dsp:spPr>
        <a:xfrm>
          <a:off x="8026649" y="546018"/>
          <a:ext cx="251979" cy="2519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2A7759-A78B-47CB-9099-F6AD34597CA5}">
      <dsp:nvSpPr>
        <dsp:cNvPr id="0" name=""/>
        <dsp:cNvSpPr/>
      </dsp:nvSpPr>
      <dsp:spPr>
        <a:xfrm>
          <a:off x="8381711" y="901905"/>
          <a:ext cx="2190383" cy="1308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kern="1200" dirty="0">
              <a:latin typeface="Arial" panose="020B0604020202020204" pitchFamily="34" charset="0"/>
              <a:ea typeface="Roboto Light" panose="02000000000000000000" pitchFamily="2" charset="0"/>
              <a:cs typeface="Arial" panose="020B0604020202020204" pitchFamily="34" charset="0"/>
            </a:rPr>
            <a:t>Last date to send an application</a:t>
          </a:r>
        </a:p>
      </dsp:txBody>
      <dsp:txXfrm>
        <a:off x="8381711" y="901905"/>
        <a:ext cx="2190383" cy="1308646"/>
      </dsp:txXfrm>
    </dsp:sp>
    <dsp:sp modelId="{6749E0AB-4B46-4F4A-AA72-8E7E37D9EB13}">
      <dsp:nvSpPr>
        <dsp:cNvPr id="0" name=""/>
        <dsp:cNvSpPr/>
      </dsp:nvSpPr>
      <dsp:spPr>
        <a:xfrm>
          <a:off x="8381711" y="442110"/>
          <a:ext cx="2190383" cy="45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30 June</a:t>
          </a:r>
        </a:p>
      </dsp:txBody>
      <dsp:txXfrm>
        <a:off x="8381711" y="442110"/>
        <a:ext cx="2190383" cy="459794"/>
      </dsp:txXfrm>
    </dsp:sp>
    <dsp:sp modelId="{0A13FC7B-E04F-48C3-BC23-E73215B21296}">
      <dsp:nvSpPr>
        <dsp:cNvPr id="0" name=""/>
        <dsp:cNvSpPr/>
      </dsp:nvSpPr>
      <dsp:spPr>
        <a:xfrm>
          <a:off x="8152639" y="901905"/>
          <a:ext cx="0" cy="1308646"/>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8BE5796-0860-487D-831A-232EEB1DCD7F}">
      <dsp:nvSpPr>
        <dsp:cNvPr id="0" name=""/>
        <dsp:cNvSpPr/>
      </dsp:nvSpPr>
      <dsp:spPr>
        <a:xfrm>
          <a:off x="8112231" y="2169170"/>
          <a:ext cx="82465" cy="8276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52307-D5B3-4177-A9CC-F9FB9952CE89}">
      <dsp:nvSpPr>
        <dsp:cNvPr id="0" name=""/>
        <dsp:cNvSpPr/>
      </dsp:nvSpPr>
      <dsp:spPr>
        <a:xfrm rot="18900000">
          <a:off x="9310318" y="3587117"/>
          <a:ext cx="323956" cy="323956"/>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9D265-074A-4B09-A3D3-49795ECEE349}">
      <dsp:nvSpPr>
        <dsp:cNvPr id="0" name=""/>
        <dsp:cNvSpPr/>
      </dsp:nvSpPr>
      <dsp:spPr>
        <a:xfrm>
          <a:off x="9346306" y="3623106"/>
          <a:ext cx="251979" cy="25197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8BED6B7-F3FB-4395-BC37-AE0B54F0392E}">
      <dsp:nvSpPr>
        <dsp:cNvPr id="0" name=""/>
        <dsp:cNvSpPr/>
      </dsp:nvSpPr>
      <dsp:spPr>
        <a:xfrm>
          <a:off x="9701368" y="2210552"/>
          <a:ext cx="2190383" cy="13086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875" rIns="0" bIns="95250" numCol="1" spcCol="1270" anchor="b" anchorCtr="0">
          <a:noAutofit/>
        </a:bodyPr>
        <a:lstStyle/>
        <a:p>
          <a:pPr marL="0" lvl="0" indent="0" algn="l" defTabSz="666750">
            <a:lnSpc>
              <a:spcPct val="90000"/>
            </a:lnSpc>
            <a:spcBef>
              <a:spcPct val="0"/>
            </a:spcBef>
            <a:spcAft>
              <a:spcPct val="35000"/>
            </a:spcAft>
            <a:buNone/>
          </a:pPr>
          <a:r>
            <a:rPr lang="en-GB" sz="1500" kern="1200" dirty="0">
              <a:latin typeface="Arial" panose="020B0604020202020204" pitchFamily="34" charset="0"/>
              <a:ea typeface="Roboto Light" panose="02000000000000000000" pitchFamily="2" charset="0"/>
              <a:cs typeface="Arial" panose="020B0604020202020204" pitchFamily="34" charset="0"/>
            </a:rPr>
            <a:t>Clearing opens</a:t>
          </a:r>
          <a:endParaRPr lang="en-US" sz="1500" kern="1200" dirty="0">
            <a:latin typeface="Arial" panose="020B0604020202020204" pitchFamily="34" charset="0"/>
            <a:ea typeface="Roboto Light" panose="02000000000000000000" pitchFamily="2" charset="0"/>
            <a:cs typeface="Arial" panose="020B0604020202020204" pitchFamily="34" charset="0"/>
          </a:endParaRPr>
        </a:p>
      </dsp:txBody>
      <dsp:txXfrm>
        <a:off x="9701368" y="2210552"/>
        <a:ext cx="2190383" cy="1308646"/>
      </dsp:txXfrm>
    </dsp:sp>
    <dsp:sp modelId="{094F82B1-9AD5-425C-903C-BB56F1862A07}">
      <dsp:nvSpPr>
        <dsp:cNvPr id="0" name=""/>
        <dsp:cNvSpPr/>
      </dsp:nvSpPr>
      <dsp:spPr>
        <a:xfrm>
          <a:off x="9701368" y="3519198"/>
          <a:ext cx="2190383" cy="45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rPr>
            <a:t>5 July</a:t>
          </a:r>
          <a:endParaRPr lang="en-US" sz="1400" b="1" kern="1200" dirty="0">
            <a:solidFill>
              <a:srgbClr val="1F2834">
                <a:hueOff val="0"/>
                <a:satOff val="0"/>
                <a:lumOff val="0"/>
                <a:alphaOff val="0"/>
              </a:srgbClr>
            </a:solidFill>
            <a:latin typeface="Arial" panose="020B0604020202020204" pitchFamily="34" charset="0"/>
            <a:ea typeface="Roboto" panose="02000000000000000000" pitchFamily="2" charset="0"/>
            <a:cs typeface="Arial" panose="020B0604020202020204" pitchFamily="34" charset="0"/>
          </a:endParaRPr>
        </a:p>
      </dsp:txBody>
      <dsp:txXfrm>
        <a:off x="9701368" y="3519198"/>
        <a:ext cx="2190383" cy="459794"/>
      </dsp:txXfrm>
    </dsp:sp>
    <dsp:sp modelId="{82B5ADF5-D7B3-481B-BB8F-5E918D55E515}">
      <dsp:nvSpPr>
        <dsp:cNvPr id="0" name=""/>
        <dsp:cNvSpPr/>
      </dsp:nvSpPr>
      <dsp:spPr>
        <a:xfrm>
          <a:off x="9472296" y="2210552"/>
          <a:ext cx="0" cy="1308646"/>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50AB42-5BE1-4CDB-922C-A42202C6BC7E}">
      <dsp:nvSpPr>
        <dsp:cNvPr id="0" name=""/>
        <dsp:cNvSpPr/>
      </dsp:nvSpPr>
      <dsp:spPr>
        <a:xfrm>
          <a:off x="9431889" y="2169170"/>
          <a:ext cx="82465" cy="82763"/>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D06A9-7338-462B-B047-9FCAD7444B86}">
      <dsp:nvSpPr>
        <dsp:cNvPr id="0" name=""/>
        <dsp:cNvSpPr/>
      </dsp:nvSpPr>
      <dsp:spPr>
        <a:xfrm>
          <a:off x="326727" y="927058"/>
          <a:ext cx="1007929" cy="10079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6AF98-CEB4-4B40-9A10-672DBF01BA87}">
      <dsp:nvSpPr>
        <dsp:cNvPr id="0" name=""/>
        <dsp:cNvSpPr/>
      </dsp:nvSpPr>
      <dsp:spPr>
        <a:xfrm>
          <a:off x="541532" y="1141862"/>
          <a:ext cx="578320" cy="57832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57D0D7-66D6-41ED-92D3-998E281C192B}">
      <dsp:nvSpPr>
        <dsp:cNvPr id="0" name=""/>
        <dsp:cNvSpPr/>
      </dsp:nvSpPr>
      <dsp:spPr>
        <a:xfrm>
          <a:off x="4520" y="2248933"/>
          <a:ext cx="1652343" cy="970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Arial" panose="020B0604020202020204" pitchFamily="34" charset="0"/>
              <a:ea typeface="Roboto Light" panose="02000000000000000000" pitchFamily="2" charset="0"/>
              <a:cs typeface="Arial" panose="020B0604020202020204" pitchFamily="34" charset="0"/>
            </a:rPr>
            <a:t>Start your application from</a:t>
          </a:r>
        </a:p>
        <a:p>
          <a:pPr marL="0" lvl="0" indent="0" algn="ctr" defTabSz="533400">
            <a:lnSpc>
              <a:spcPct val="100000"/>
            </a:lnSpc>
            <a:spcBef>
              <a:spcPct val="0"/>
            </a:spcBef>
            <a:spcAft>
              <a:spcPct val="35000"/>
            </a:spcAft>
            <a:buNone/>
            <a:defRPr cap="all"/>
          </a:pPr>
          <a:r>
            <a:rPr lang="en-GB" sz="1200" kern="1200" cap="none" dirty="0">
              <a:latin typeface="Arial" panose="020B0604020202020204" pitchFamily="34" charset="0"/>
              <a:ea typeface="Roboto Light" panose="02000000000000000000" pitchFamily="2" charset="0"/>
              <a:cs typeface="Arial" panose="020B0604020202020204" pitchFamily="34" charset="0"/>
            </a:rPr>
            <a:t> </a:t>
          </a:r>
          <a:r>
            <a:rPr lang="en-GB" sz="1200" b="1" kern="1200" cap="none" dirty="0">
              <a:latin typeface="Arial" panose="020B0604020202020204" pitchFamily="34" charset="0"/>
              <a:ea typeface="Roboto Light" panose="02000000000000000000" pitchFamily="2" charset="0"/>
              <a:cs typeface="Arial" panose="020B0604020202020204" pitchFamily="34" charset="0"/>
            </a:rPr>
            <a:t>14 May 2024</a:t>
          </a:r>
          <a:endParaRPr lang="en-US" sz="1200" kern="1200" cap="none" dirty="0">
            <a:latin typeface="Arial" panose="020B0604020202020204" pitchFamily="34" charset="0"/>
            <a:ea typeface="Roboto Light" panose="02000000000000000000" pitchFamily="2" charset="0"/>
            <a:cs typeface="Arial" panose="020B0604020202020204" pitchFamily="34" charset="0"/>
          </a:endParaRPr>
        </a:p>
      </dsp:txBody>
      <dsp:txXfrm>
        <a:off x="4520" y="2248933"/>
        <a:ext cx="1652343" cy="970751"/>
      </dsp:txXfrm>
    </dsp:sp>
    <dsp:sp modelId="{BCA4B69A-2DF3-4AC8-BB19-2B3390F9B89A}">
      <dsp:nvSpPr>
        <dsp:cNvPr id="0" name=""/>
        <dsp:cNvSpPr/>
      </dsp:nvSpPr>
      <dsp:spPr>
        <a:xfrm>
          <a:off x="2268231" y="927058"/>
          <a:ext cx="1007929" cy="10079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78CBB5-CD31-4EE2-8AB7-18F160BC3A19}">
      <dsp:nvSpPr>
        <dsp:cNvPr id="0" name=""/>
        <dsp:cNvSpPr/>
      </dsp:nvSpPr>
      <dsp:spPr>
        <a:xfrm>
          <a:off x="2483036" y="1141862"/>
          <a:ext cx="578320" cy="57832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FFF142-CF47-4163-8467-A5A22CDAF05E}">
      <dsp:nvSpPr>
        <dsp:cNvPr id="0" name=""/>
        <dsp:cNvSpPr/>
      </dsp:nvSpPr>
      <dsp:spPr>
        <a:xfrm>
          <a:off x="1946024" y="2248933"/>
          <a:ext cx="1652343" cy="970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Arial" panose="020B0604020202020204" pitchFamily="34" charset="0"/>
              <a:ea typeface="Roboto Light" panose="02000000000000000000" pitchFamily="2" charset="0"/>
              <a:cs typeface="Arial" panose="020B0604020202020204" pitchFamily="34" charset="0"/>
            </a:rPr>
            <a:t>Universities and colleges </a:t>
          </a:r>
          <a:r>
            <a:rPr lang="en-GB" sz="1200" b="1" kern="1200" cap="none" dirty="0">
              <a:latin typeface="Arial" panose="020B0604020202020204" pitchFamily="34" charset="0"/>
              <a:ea typeface="Roboto Light" panose="02000000000000000000" pitchFamily="2" charset="0"/>
              <a:cs typeface="Arial" panose="020B0604020202020204" pitchFamily="34" charset="0"/>
            </a:rPr>
            <a:t>can’t see </a:t>
          </a:r>
          <a:r>
            <a:rPr lang="en-GB" sz="1200" kern="1200" cap="none" dirty="0">
              <a:latin typeface="Arial" panose="020B0604020202020204" pitchFamily="34" charset="0"/>
              <a:ea typeface="Roboto Light" panose="02000000000000000000" pitchFamily="2" charset="0"/>
              <a:cs typeface="Arial" panose="020B0604020202020204" pitchFamily="34" charset="0"/>
            </a:rPr>
            <a:t>your other choices when you apply.</a:t>
          </a:r>
          <a:endParaRPr lang="en-US" sz="1200" kern="1200" cap="none" dirty="0">
            <a:latin typeface="Arial" panose="020B0604020202020204" pitchFamily="34" charset="0"/>
            <a:ea typeface="Roboto Light" panose="02000000000000000000" pitchFamily="2" charset="0"/>
            <a:cs typeface="Arial" panose="020B0604020202020204" pitchFamily="34" charset="0"/>
          </a:endParaRPr>
        </a:p>
      </dsp:txBody>
      <dsp:txXfrm>
        <a:off x="1946024" y="2248933"/>
        <a:ext cx="1652343" cy="970751"/>
      </dsp:txXfrm>
    </dsp:sp>
    <dsp:sp modelId="{61A2CFD1-CA00-4AA4-86E7-9626B9315F3B}">
      <dsp:nvSpPr>
        <dsp:cNvPr id="0" name=""/>
        <dsp:cNvSpPr/>
      </dsp:nvSpPr>
      <dsp:spPr>
        <a:xfrm>
          <a:off x="4209735" y="927058"/>
          <a:ext cx="1007929" cy="10079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7A96EE-E92B-4D9A-A9EE-001D0A075164}">
      <dsp:nvSpPr>
        <dsp:cNvPr id="0" name=""/>
        <dsp:cNvSpPr/>
      </dsp:nvSpPr>
      <dsp:spPr>
        <a:xfrm>
          <a:off x="4424540" y="1141862"/>
          <a:ext cx="578320" cy="57832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CF0CCE-5ACC-4D81-9209-2856B0C04CB4}">
      <dsp:nvSpPr>
        <dsp:cNvPr id="0" name=""/>
        <dsp:cNvSpPr/>
      </dsp:nvSpPr>
      <dsp:spPr>
        <a:xfrm>
          <a:off x="3887528" y="2248933"/>
          <a:ext cx="1652343" cy="970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Arial" panose="020B0604020202020204" pitchFamily="34" charset="0"/>
              <a:ea typeface="Roboto Light" panose="02000000000000000000" pitchFamily="2" charset="0"/>
              <a:cs typeface="Arial" panose="020B0604020202020204" pitchFamily="34" charset="0"/>
            </a:rPr>
            <a:t>Apply by the </a:t>
          </a:r>
          <a:r>
            <a:rPr lang="en-GB" sz="1200" b="1" kern="1200" cap="none" dirty="0">
              <a:latin typeface="Arial" panose="020B0604020202020204" pitchFamily="34" charset="0"/>
              <a:ea typeface="Roboto Light" panose="02000000000000000000" pitchFamily="2" charset="0"/>
              <a:cs typeface="Arial" panose="020B0604020202020204" pitchFamily="34" charset="0"/>
            </a:rPr>
            <a:t>equal consideration date</a:t>
          </a:r>
          <a:r>
            <a:rPr lang="en-GB" sz="1200" kern="1200" cap="none" dirty="0">
              <a:latin typeface="Arial" panose="020B0604020202020204" pitchFamily="34" charset="0"/>
              <a:ea typeface="Roboto Light" panose="02000000000000000000" pitchFamily="2" charset="0"/>
              <a:cs typeface="Arial" panose="020B0604020202020204" pitchFamily="34" charset="0"/>
            </a:rPr>
            <a:t>.</a:t>
          </a:r>
          <a:endParaRPr lang="en-US" sz="1200" kern="1200" cap="none" dirty="0">
            <a:latin typeface="Arial" panose="020B0604020202020204" pitchFamily="34" charset="0"/>
            <a:ea typeface="Roboto Light" panose="02000000000000000000" pitchFamily="2" charset="0"/>
            <a:cs typeface="Arial" panose="020B0604020202020204" pitchFamily="34" charset="0"/>
          </a:endParaRPr>
        </a:p>
      </dsp:txBody>
      <dsp:txXfrm>
        <a:off x="3887528" y="2248933"/>
        <a:ext cx="1652343" cy="970751"/>
      </dsp:txXfrm>
    </dsp:sp>
    <dsp:sp modelId="{E5B3BBBA-5C56-4A57-A9F9-FCF1F1EEFDA3}">
      <dsp:nvSpPr>
        <dsp:cNvPr id="0" name=""/>
        <dsp:cNvSpPr/>
      </dsp:nvSpPr>
      <dsp:spPr>
        <a:xfrm>
          <a:off x="6151239" y="927058"/>
          <a:ext cx="1007929" cy="10079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CF4059-C846-40B1-99E7-C59AE40CA7A9}">
      <dsp:nvSpPr>
        <dsp:cNvPr id="0" name=""/>
        <dsp:cNvSpPr/>
      </dsp:nvSpPr>
      <dsp:spPr>
        <a:xfrm>
          <a:off x="6366044" y="1141862"/>
          <a:ext cx="578320" cy="578320"/>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04E952-EA2B-4088-AEF3-94654AB73254}">
      <dsp:nvSpPr>
        <dsp:cNvPr id="0" name=""/>
        <dsp:cNvSpPr/>
      </dsp:nvSpPr>
      <dsp:spPr>
        <a:xfrm>
          <a:off x="5829032" y="2248933"/>
          <a:ext cx="1652343" cy="970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b="1" kern="1200" cap="none" dirty="0">
              <a:latin typeface="Arial" panose="020B0604020202020204" pitchFamily="34" charset="0"/>
              <a:ea typeface="Roboto Light" panose="02000000000000000000" pitchFamily="2" charset="0"/>
              <a:cs typeface="Arial" panose="020B0604020202020204" pitchFamily="34" charset="0"/>
            </a:rPr>
            <a:t>Five choices</a:t>
          </a:r>
          <a:r>
            <a:rPr lang="en-GB" sz="1200" kern="1200" cap="none" dirty="0">
              <a:latin typeface="Arial" panose="020B0604020202020204" pitchFamily="34" charset="0"/>
              <a:ea typeface="Roboto Light" panose="02000000000000000000" pitchFamily="2" charset="0"/>
              <a:cs typeface="Arial" panose="020B0604020202020204" pitchFamily="34" charset="0"/>
            </a:rPr>
            <a:t>, unless applying to study medicine, veterinary, medicine/science, dentistry – then it’s </a:t>
          </a:r>
          <a:r>
            <a:rPr lang="en-GB" sz="1200" b="1" kern="1200" cap="none" dirty="0">
              <a:latin typeface="Arial" panose="020B0604020202020204" pitchFamily="34" charset="0"/>
              <a:ea typeface="Roboto Light" panose="02000000000000000000" pitchFamily="2" charset="0"/>
              <a:cs typeface="Arial" panose="020B0604020202020204" pitchFamily="34" charset="0"/>
            </a:rPr>
            <a:t>four choices</a:t>
          </a:r>
          <a:r>
            <a:rPr lang="en-GB" sz="1200" kern="1200" cap="none" dirty="0">
              <a:latin typeface="Arial" panose="020B0604020202020204" pitchFamily="34" charset="0"/>
              <a:ea typeface="Roboto Light" panose="02000000000000000000" pitchFamily="2" charset="0"/>
              <a:cs typeface="Arial" panose="020B0604020202020204" pitchFamily="34" charset="0"/>
            </a:rPr>
            <a:t>.</a:t>
          </a:r>
          <a:endParaRPr lang="en-US" sz="1200" kern="1200" cap="none" dirty="0">
            <a:latin typeface="Arial" panose="020B0604020202020204" pitchFamily="34" charset="0"/>
            <a:ea typeface="Roboto Light" panose="02000000000000000000" pitchFamily="2" charset="0"/>
            <a:cs typeface="Arial" panose="020B0604020202020204" pitchFamily="34" charset="0"/>
          </a:endParaRPr>
        </a:p>
      </dsp:txBody>
      <dsp:txXfrm>
        <a:off x="5829032" y="2248933"/>
        <a:ext cx="1652343" cy="970751"/>
      </dsp:txXfrm>
    </dsp:sp>
    <dsp:sp modelId="{47D38A9A-169A-4D47-9FFD-1980C155B5E1}">
      <dsp:nvSpPr>
        <dsp:cNvPr id="0" name=""/>
        <dsp:cNvSpPr/>
      </dsp:nvSpPr>
      <dsp:spPr>
        <a:xfrm>
          <a:off x="8092743" y="927058"/>
          <a:ext cx="1007929" cy="10079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8B9B5F-7C28-4DA0-9A92-137D3F89AD8A}">
      <dsp:nvSpPr>
        <dsp:cNvPr id="0" name=""/>
        <dsp:cNvSpPr/>
      </dsp:nvSpPr>
      <dsp:spPr>
        <a:xfrm>
          <a:off x="8307548" y="1141862"/>
          <a:ext cx="578320" cy="57832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A730BD-79FD-4266-A7B6-A279342EF5F7}">
      <dsp:nvSpPr>
        <dsp:cNvPr id="0" name=""/>
        <dsp:cNvSpPr/>
      </dsp:nvSpPr>
      <dsp:spPr>
        <a:xfrm>
          <a:off x="7770536" y="2248933"/>
          <a:ext cx="1652343" cy="970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Arial" panose="020B0604020202020204" pitchFamily="34" charset="0"/>
              <a:ea typeface="Roboto Light" panose="02000000000000000000" pitchFamily="2" charset="0"/>
              <a:cs typeface="Arial" panose="020B0604020202020204" pitchFamily="34" charset="0"/>
            </a:rPr>
            <a:t>You </a:t>
          </a:r>
          <a:r>
            <a:rPr lang="en-GB" sz="1200" b="1" kern="1200" cap="none" dirty="0">
              <a:latin typeface="Arial" panose="020B0604020202020204" pitchFamily="34" charset="0"/>
              <a:ea typeface="Roboto Light" panose="02000000000000000000" pitchFamily="2" charset="0"/>
              <a:cs typeface="Arial" panose="020B0604020202020204" pitchFamily="34" charset="0"/>
            </a:rPr>
            <a:t>can’t apply to both </a:t>
          </a:r>
          <a:r>
            <a:rPr lang="en-GB" sz="1200" b="0" kern="1200" cap="none" dirty="0">
              <a:latin typeface="Arial" panose="020B0604020202020204" pitchFamily="34" charset="0"/>
              <a:ea typeface="Roboto Light" panose="02000000000000000000" pitchFamily="2" charset="0"/>
              <a:cs typeface="Arial" panose="020B0604020202020204" pitchFamily="34" charset="0"/>
            </a:rPr>
            <a:t>O</a:t>
          </a:r>
          <a:r>
            <a:rPr lang="en-GB" sz="1200" kern="1200" cap="none" dirty="0">
              <a:latin typeface="Arial" panose="020B0604020202020204" pitchFamily="34" charset="0"/>
              <a:ea typeface="Roboto Light" panose="02000000000000000000" pitchFamily="2" charset="0"/>
              <a:cs typeface="Arial" panose="020B0604020202020204" pitchFamily="34" charset="0"/>
            </a:rPr>
            <a:t>xford and Cambridge.</a:t>
          </a:r>
          <a:endParaRPr lang="en-US" sz="1200" kern="1200" cap="none" dirty="0">
            <a:latin typeface="Arial" panose="020B0604020202020204" pitchFamily="34" charset="0"/>
            <a:ea typeface="Roboto Light" panose="02000000000000000000" pitchFamily="2" charset="0"/>
            <a:cs typeface="Arial" panose="020B0604020202020204" pitchFamily="34" charset="0"/>
          </a:endParaRPr>
        </a:p>
      </dsp:txBody>
      <dsp:txXfrm>
        <a:off x="7770536" y="2248933"/>
        <a:ext cx="1652343" cy="970751"/>
      </dsp:txXfrm>
    </dsp:sp>
    <dsp:sp modelId="{0979B6CB-E9E0-4EA4-A8DA-ADB5ABDBAA80}">
      <dsp:nvSpPr>
        <dsp:cNvPr id="0" name=""/>
        <dsp:cNvSpPr/>
      </dsp:nvSpPr>
      <dsp:spPr>
        <a:xfrm>
          <a:off x="10034247" y="927058"/>
          <a:ext cx="1007929" cy="100792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42EB50-7ED6-4268-AFB3-380348FFE572}">
      <dsp:nvSpPr>
        <dsp:cNvPr id="0" name=""/>
        <dsp:cNvSpPr/>
      </dsp:nvSpPr>
      <dsp:spPr>
        <a:xfrm>
          <a:off x="10249052" y="1141862"/>
          <a:ext cx="578320" cy="578320"/>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34F775-76E3-4D13-9667-D1480096CD50}">
      <dsp:nvSpPr>
        <dsp:cNvPr id="0" name=""/>
        <dsp:cNvSpPr/>
      </dsp:nvSpPr>
      <dsp:spPr>
        <a:xfrm>
          <a:off x="9712040" y="2248933"/>
          <a:ext cx="1652343" cy="9707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Arial" panose="020B0604020202020204" pitchFamily="34" charset="0"/>
              <a:ea typeface="Roboto Light" panose="02000000000000000000" pitchFamily="2" charset="0"/>
              <a:cs typeface="Arial" panose="020B0604020202020204" pitchFamily="34" charset="0"/>
            </a:rPr>
            <a:t>Applying </a:t>
          </a:r>
          <a:r>
            <a:rPr lang="en-GB" sz="1200" b="0" kern="1200" cap="none" dirty="0">
              <a:latin typeface="Arial" panose="020B0604020202020204" pitchFamily="34" charset="0"/>
              <a:ea typeface="Roboto Light" panose="02000000000000000000" pitchFamily="2" charset="0"/>
              <a:cs typeface="Arial" panose="020B0604020202020204" pitchFamily="34" charset="0"/>
            </a:rPr>
            <a:t>costs</a:t>
          </a:r>
          <a:r>
            <a:rPr lang="en-GB" sz="1200" kern="1200" cap="none" dirty="0">
              <a:latin typeface="Arial" panose="020B0604020202020204" pitchFamily="34" charset="0"/>
              <a:ea typeface="Roboto Light" panose="02000000000000000000" pitchFamily="2" charset="0"/>
              <a:cs typeface="Arial" panose="020B0604020202020204" pitchFamily="34" charset="0"/>
            </a:rPr>
            <a:t> </a:t>
          </a:r>
          <a:r>
            <a:rPr lang="en-GB" sz="1200" b="1" kern="1200" cap="none" dirty="0">
              <a:latin typeface="Arial" panose="020B0604020202020204" pitchFamily="34" charset="0"/>
              <a:ea typeface="Roboto Light" panose="02000000000000000000" pitchFamily="2" charset="0"/>
              <a:cs typeface="Arial" panose="020B0604020202020204" pitchFamily="34" charset="0"/>
            </a:rPr>
            <a:t>£28.50</a:t>
          </a:r>
          <a:r>
            <a:rPr lang="en-GB" sz="1200" kern="1200" cap="none" dirty="0">
              <a:latin typeface="Arial" panose="020B0604020202020204" pitchFamily="34" charset="0"/>
              <a:ea typeface="Roboto Light" panose="02000000000000000000" pitchFamily="2" charset="0"/>
              <a:cs typeface="Arial" panose="020B0604020202020204" pitchFamily="34" charset="0"/>
            </a:rPr>
            <a:t>. </a:t>
          </a:r>
          <a:endParaRPr lang="en-US" sz="1200" kern="1200" cap="none" dirty="0">
            <a:latin typeface="Arial" panose="020B0604020202020204" pitchFamily="34" charset="0"/>
            <a:ea typeface="Roboto Light" panose="02000000000000000000" pitchFamily="2" charset="0"/>
            <a:cs typeface="Arial" panose="020B0604020202020204" pitchFamily="34" charset="0"/>
          </a:endParaRPr>
        </a:p>
      </dsp:txBody>
      <dsp:txXfrm>
        <a:off x="9712040" y="2248933"/>
        <a:ext cx="1652343" cy="9707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B4376-F925-4519-AF64-6B9EE42C87AD}">
      <dsp:nvSpPr>
        <dsp:cNvPr id="0" name=""/>
        <dsp:cNvSpPr/>
      </dsp:nvSpPr>
      <dsp:spPr>
        <a:xfrm>
          <a:off x="1471847" y="1559482"/>
          <a:ext cx="810000" cy="81000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A98A9-52E5-4434-A4ED-8BC5491061CB}">
      <dsp:nvSpPr>
        <dsp:cNvPr id="0" name=""/>
        <dsp:cNvSpPr/>
      </dsp:nvSpPr>
      <dsp:spPr>
        <a:xfrm>
          <a:off x="1016983" y="2616118"/>
          <a:ext cx="1800000" cy="1307993"/>
        </a:xfrm>
        <a:prstGeom prst="rect">
          <a:avLst/>
        </a:prstGeom>
        <a:solidFill>
          <a:srgbClr val="3BC0C7"/>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i="0" kern="1200" dirty="0">
            <a:solidFill>
              <a:schemeClr val="bg1"/>
            </a:solidFill>
            <a:latin typeface="Arial" panose="020B0604020202020204" pitchFamily="34" charset="0"/>
            <a:ea typeface="Roboto Light" panose="02000000000000000000" pitchFamily="2" charset="0"/>
            <a:cs typeface="Arial" panose="020B0604020202020204" pitchFamily="34" charset="0"/>
          </a:endParaRPr>
        </a:p>
        <a:p>
          <a:pPr marL="0" lvl="0" indent="0" algn="ctr" defTabSz="533400">
            <a:lnSpc>
              <a:spcPct val="100000"/>
            </a:lnSpc>
            <a:spcBef>
              <a:spcPct val="0"/>
            </a:spcBef>
            <a:spcAft>
              <a:spcPct val="35000"/>
            </a:spcAft>
            <a:buNone/>
          </a:pPr>
          <a:r>
            <a:rPr lang="en-GB" sz="1200" b="0" i="0" kern="1200" dirty="0">
              <a:solidFill>
                <a:schemeClr val="bg1"/>
              </a:solidFill>
              <a:latin typeface="Arial" panose="020B0604020202020204" pitchFamily="34" charset="0"/>
              <a:ea typeface="Roboto Light" panose="02000000000000000000" pitchFamily="2" charset="0"/>
              <a:cs typeface="Arial" panose="020B0604020202020204" pitchFamily="34" charset="0"/>
            </a:rPr>
            <a:t>Student registers for a UCAS Hub account to carry out research and start application.</a:t>
          </a:r>
        </a:p>
      </dsp:txBody>
      <dsp:txXfrm>
        <a:off x="1016983" y="2616118"/>
        <a:ext cx="1800000" cy="1307993"/>
      </dsp:txXfrm>
    </dsp:sp>
    <dsp:sp modelId="{E9A2C174-6753-414D-8E90-1FBFE35C0187}">
      <dsp:nvSpPr>
        <dsp:cNvPr id="0" name=""/>
        <dsp:cNvSpPr/>
      </dsp:nvSpPr>
      <dsp:spPr>
        <a:xfrm>
          <a:off x="3482073" y="1556899"/>
          <a:ext cx="810000" cy="81000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EEF68-DE1B-49ED-9BE3-F0CC6EEA7151}">
      <dsp:nvSpPr>
        <dsp:cNvPr id="0" name=""/>
        <dsp:cNvSpPr/>
      </dsp:nvSpPr>
      <dsp:spPr>
        <a:xfrm>
          <a:off x="3045871" y="2609874"/>
          <a:ext cx="1800000" cy="1316318"/>
        </a:xfrm>
        <a:prstGeom prst="rect">
          <a:avLst/>
        </a:prstGeom>
        <a:solidFill>
          <a:srgbClr val="5DB88D"/>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Arial" panose="020B0604020202020204" pitchFamily="34" charset="0"/>
            <a:ea typeface="Roboto Light" panose="02000000000000000000" pitchFamily="2" charset="0"/>
            <a:cs typeface="Arial" panose="020B0604020202020204" pitchFamily="34"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Arial" panose="020B0604020202020204" pitchFamily="34" charset="0"/>
              <a:ea typeface="Roboto Light" panose="02000000000000000000" pitchFamily="2" charset="0"/>
              <a:cs typeface="Arial" panose="020B0604020202020204" pitchFamily="34" charset="0"/>
            </a:rPr>
            <a:t>Student completes all sections of the application and sends it to their school/college.</a:t>
          </a:r>
        </a:p>
      </dsp:txBody>
      <dsp:txXfrm>
        <a:off x="3045871" y="2609874"/>
        <a:ext cx="1800000" cy="1316318"/>
      </dsp:txXfrm>
    </dsp:sp>
    <dsp:sp modelId="{A30E2E11-3A94-40D2-98DC-094E6DF5690D}">
      <dsp:nvSpPr>
        <dsp:cNvPr id="0" name=""/>
        <dsp:cNvSpPr/>
      </dsp:nvSpPr>
      <dsp:spPr>
        <a:xfrm>
          <a:off x="5568594" y="1600018"/>
          <a:ext cx="810000" cy="810000"/>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FA2376-FFBD-4BE4-B963-4069107FACBB}">
      <dsp:nvSpPr>
        <dsp:cNvPr id="0" name=""/>
        <dsp:cNvSpPr/>
      </dsp:nvSpPr>
      <dsp:spPr>
        <a:xfrm>
          <a:off x="5074381" y="2638507"/>
          <a:ext cx="1800000" cy="1278140"/>
        </a:xfrm>
        <a:prstGeom prst="rect">
          <a:avLst/>
        </a:prstGeom>
        <a:solidFill>
          <a:srgbClr val="FF64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Arial" panose="020B0604020202020204" pitchFamily="34" charset="0"/>
            <a:ea typeface="Roboto Light" panose="02000000000000000000" pitchFamily="2" charset="0"/>
            <a:cs typeface="Arial" panose="020B0604020202020204" pitchFamily="34"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Arial" panose="020B0604020202020204" pitchFamily="34" charset="0"/>
              <a:ea typeface="Roboto Light" panose="02000000000000000000" pitchFamily="2" charset="0"/>
              <a:cs typeface="Arial" panose="020B0604020202020204" pitchFamily="34" charset="0"/>
            </a:rPr>
            <a:t>Teacher or adviser reviews the application and adds reference and predicted grades.</a:t>
          </a:r>
        </a:p>
      </dsp:txBody>
      <dsp:txXfrm>
        <a:off x="5074381" y="2638507"/>
        <a:ext cx="1800000" cy="1278140"/>
      </dsp:txXfrm>
    </dsp:sp>
    <dsp:sp modelId="{8575EAAD-FB5D-42A8-833B-B42B551AD81E}">
      <dsp:nvSpPr>
        <dsp:cNvPr id="0" name=""/>
        <dsp:cNvSpPr/>
      </dsp:nvSpPr>
      <dsp:spPr>
        <a:xfrm>
          <a:off x="7486261" y="1643661"/>
          <a:ext cx="810000" cy="81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2BDFAE-EEEB-4528-BD40-E7B511CBF40F}">
      <dsp:nvSpPr>
        <dsp:cNvPr id="0" name=""/>
        <dsp:cNvSpPr/>
      </dsp:nvSpPr>
      <dsp:spPr>
        <a:xfrm>
          <a:off x="7106437" y="2660769"/>
          <a:ext cx="1800000" cy="1248458"/>
        </a:xfrm>
        <a:prstGeom prst="rect">
          <a:avLst/>
        </a:prstGeom>
        <a:solidFill>
          <a:srgbClr val="836CD8"/>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kern="1200" dirty="0">
            <a:solidFill>
              <a:schemeClr val="bg1"/>
            </a:solidFill>
            <a:latin typeface="Arial" panose="020B0604020202020204" pitchFamily="34" charset="0"/>
            <a:ea typeface="Roboto Light" panose="02000000000000000000" pitchFamily="2" charset="0"/>
            <a:cs typeface="Arial" panose="020B0604020202020204" pitchFamily="34" charset="0"/>
          </a:endParaRPr>
        </a:p>
        <a:p>
          <a:pPr marL="0" lvl="0" indent="0" algn="ctr" defTabSz="533400">
            <a:lnSpc>
              <a:spcPct val="100000"/>
            </a:lnSpc>
            <a:spcBef>
              <a:spcPct val="0"/>
            </a:spcBef>
            <a:spcAft>
              <a:spcPct val="35000"/>
            </a:spcAft>
            <a:buNone/>
          </a:pPr>
          <a:r>
            <a:rPr lang="en-GB" sz="1200" b="0" kern="1200" dirty="0">
              <a:solidFill>
                <a:schemeClr val="bg1"/>
              </a:solidFill>
              <a:latin typeface="Arial" panose="020B0604020202020204" pitchFamily="34" charset="0"/>
              <a:ea typeface="Roboto Light" panose="02000000000000000000" pitchFamily="2" charset="0"/>
              <a:cs typeface="Arial" panose="020B0604020202020204" pitchFamily="34" charset="0"/>
            </a:rPr>
            <a:t>Applications are sent to UCAS by the school or college on behalf of the student.</a:t>
          </a:r>
        </a:p>
      </dsp:txBody>
      <dsp:txXfrm>
        <a:off x="7106437" y="2660769"/>
        <a:ext cx="1800000" cy="1248458"/>
      </dsp:txXfrm>
    </dsp:sp>
    <dsp:sp modelId="{AB5DB8CD-4053-491E-8AF5-5F47C3511C01}">
      <dsp:nvSpPr>
        <dsp:cNvPr id="0" name=""/>
        <dsp:cNvSpPr/>
      </dsp:nvSpPr>
      <dsp:spPr>
        <a:xfrm>
          <a:off x="9611119" y="1602499"/>
          <a:ext cx="810000" cy="810000"/>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135AC-0E3F-45DC-B032-F10BC04CF296}">
      <dsp:nvSpPr>
        <dsp:cNvPr id="0" name=""/>
        <dsp:cNvSpPr/>
      </dsp:nvSpPr>
      <dsp:spPr>
        <a:xfrm>
          <a:off x="9110845" y="2658586"/>
          <a:ext cx="1800000" cy="1251368"/>
        </a:xfrm>
        <a:prstGeom prst="rect">
          <a:avLst/>
        </a:prstGeom>
        <a:solidFill>
          <a:srgbClr val="FBC651"/>
        </a:solid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GB" sz="1200" b="0" i="0" kern="1200" dirty="0">
            <a:solidFill>
              <a:schemeClr val="bg1"/>
            </a:solidFill>
            <a:latin typeface="Arial" panose="020B0604020202020204" pitchFamily="34" charset="0"/>
            <a:ea typeface="Roboto Light" panose="02000000000000000000" pitchFamily="2" charset="0"/>
            <a:cs typeface="Arial" panose="020B0604020202020204" pitchFamily="34" charset="0"/>
          </a:endParaRPr>
        </a:p>
        <a:p>
          <a:pPr marL="0" lvl="0" indent="0" algn="ctr" defTabSz="533400">
            <a:lnSpc>
              <a:spcPct val="100000"/>
            </a:lnSpc>
            <a:spcBef>
              <a:spcPct val="0"/>
            </a:spcBef>
            <a:spcAft>
              <a:spcPct val="35000"/>
            </a:spcAft>
            <a:buNone/>
          </a:pPr>
          <a:r>
            <a:rPr lang="en-GB" sz="1200" b="0" i="0" kern="1200" dirty="0">
              <a:solidFill>
                <a:schemeClr val="bg1"/>
              </a:solidFill>
              <a:latin typeface="Arial" panose="020B0604020202020204" pitchFamily="34" charset="0"/>
              <a:ea typeface="Roboto Light" panose="02000000000000000000" pitchFamily="2" charset="0"/>
              <a:cs typeface="Arial" panose="020B0604020202020204" pitchFamily="34" charset="0"/>
            </a:rPr>
            <a:t>Universities and colleges make their decisions on the application. </a:t>
          </a:r>
        </a:p>
      </dsp:txBody>
      <dsp:txXfrm>
        <a:off x="9110845" y="2658586"/>
        <a:ext cx="1800000" cy="1251368"/>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922E21-BC72-4E98-B969-C32844551DD6}" type="datetimeFigureOut">
              <a:rPr lang="en-GB" smtClean="0"/>
              <a:t>30/09/2024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64731-BA5A-4364-9A8B-C927AAB4B193}" type="slidenum">
              <a:rPr lang="en-GB" smtClean="0"/>
              <a:t>‹#›</a:t>
            </a:fld>
            <a:endParaRPr lang="en-GB"/>
          </a:p>
        </p:txBody>
      </p:sp>
    </p:spTree>
    <p:extLst>
      <p:ext uri="{BB962C8B-B14F-4D97-AF65-F5344CB8AC3E}">
        <p14:creationId xmlns:p14="http://schemas.microsoft.com/office/powerpoint/2010/main" val="3159662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09B106E-8D4E-4C4B-B3F1-B510A67D8807}" type="slidenum">
              <a:rPr lang="en-US" smtClean="0"/>
              <a:t>2</a:t>
            </a:fld>
            <a:endParaRPr lang="en-US"/>
          </a:p>
        </p:txBody>
      </p:sp>
    </p:spTree>
    <p:extLst>
      <p:ext uri="{BB962C8B-B14F-4D97-AF65-F5344CB8AC3E}">
        <p14:creationId xmlns:p14="http://schemas.microsoft.com/office/powerpoint/2010/main" val="1831752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1200" b="1"/>
              <a:t>Presenter notes: </a:t>
            </a:r>
            <a:r>
              <a:rPr lang="en-GB" altLang="en-US" sz="1200" b="1"/>
              <a:t>We would expect this slide to be updated by the delivery partner to reflect local opportunities by searching through Find an Apprenticeship</a:t>
            </a:r>
          </a:p>
          <a:p>
            <a:pPr eaLnBrk="1" hangingPunct="1">
              <a:spcBef>
                <a:spcPct val="0"/>
              </a:spcBef>
            </a:pPr>
            <a:endParaRPr lang="en-GB" altLang="en-US" sz="1200" b="0"/>
          </a:p>
          <a:p>
            <a:pPr marL="171450" indent="-171450" eaLnBrk="1" hangingPunct="1">
              <a:spcBef>
                <a:spcPct val="0"/>
              </a:spcBef>
              <a:buFont typeface="Arial" panose="020B0604020202020204" pitchFamily="34" charset="0"/>
              <a:buChar char="•"/>
            </a:pPr>
            <a:r>
              <a:rPr lang="en-GB" altLang="en-US" sz="1200" b="0"/>
              <a:t>So as I said before, I </a:t>
            </a:r>
            <a:r>
              <a:rPr lang="en-GB" altLang="en-US" sz="1200" b="0" baseline="0"/>
              <a:t>had a look on the Find an apprenticeship website before coming along today so that I could see how many vacancies are out there at the moment.</a:t>
            </a:r>
            <a:br>
              <a:rPr lang="en-GB" altLang="en-US" sz="1200" b="0" baseline="0"/>
            </a:br>
            <a:endParaRPr lang="en-GB" altLang="en-US" sz="1200" b="0" baseline="0"/>
          </a:p>
          <a:p>
            <a:pPr marL="171450" indent="-171450" eaLnBrk="1" hangingPunct="1">
              <a:spcBef>
                <a:spcPct val="0"/>
              </a:spcBef>
              <a:buFont typeface="Arial" panose="020B0604020202020204" pitchFamily="34" charset="0"/>
              <a:buChar char="•"/>
            </a:pPr>
            <a:r>
              <a:rPr lang="en-GB" altLang="en-US" sz="1200" b="0" baseline="0"/>
              <a:t>If you notice, within 5 miles of this school/college today, there are </a:t>
            </a:r>
            <a:r>
              <a:rPr lang="en-GB" altLang="en-US" sz="1200" b="1" baseline="0"/>
              <a:t>xx</a:t>
            </a:r>
            <a:r>
              <a:rPr lang="en-GB" altLang="en-US" sz="1200" b="0" baseline="0"/>
              <a:t> vacancies.</a:t>
            </a:r>
            <a:br>
              <a:rPr lang="en-GB" altLang="en-US" sz="1200" b="0" baseline="0"/>
            </a:br>
            <a:endParaRPr lang="en-GB" altLang="en-US" sz="1200" b="0" baseline="0"/>
          </a:p>
          <a:p>
            <a:pPr marL="171450" indent="-171450" eaLnBrk="1" hangingPunct="1">
              <a:spcBef>
                <a:spcPct val="0"/>
              </a:spcBef>
              <a:buFont typeface="Arial" panose="020B0604020202020204" pitchFamily="34" charset="0"/>
              <a:buChar char="•"/>
            </a:pPr>
            <a:r>
              <a:rPr lang="en-GB" altLang="en-US" sz="1200" b="0" baseline="0"/>
              <a:t>You can see how this number grows the more you increase the distance.</a:t>
            </a:r>
          </a:p>
          <a:p>
            <a:pPr eaLnBrk="1" hangingPunct="1">
              <a:spcBef>
                <a:spcPct val="0"/>
              </a:spcBef>
            </a:pPr>
            <a:endParaRPr lang="en-GB" altLang="en-US" sz="1200" b="0" baseline="0"/>
          </a:p>
          <a:p>
            <a:pPr marL="171450" indent="-171450" eaLnBrk="1" hangingPunct="1">
              <a:spcBef>
                <a:spcPct val="0"/>
              </a:spcBef>
              <a:buFont typeface="Arial" panose="020B0604020202020204" pitchFamily="34" charset="0"/>
              <a:buChar char="•"/>
            </a:pPr>
            <a:r>
              <a:rPr lang="en-GB" altLang="en-US" sz="1200" b="0" baseline="0"/>
              <a:t>You will need to think about how far you are prepared to travel for work each day.</a:t>
            </a:r>
            <a:br>
              <a:rPr lang="en-GB" altLang="en-US" sz="1200" b="0" baseline="0"/>
            </a:br>
            <a:endParaRPr lang="en-GB" altLang="en-US" sz="1200" b="0" baseline="0"/>
          </a:p>
          <a:p>
            <a:pPr marL="171450" indent="-171450" eaLnBrk="1" hangingPunct="1">
              <a:spcBef>
                <a:spcPct val="0"/>
              </a:spcBef>
              <a:buFont typeface="Arial" panose="020B0604020202020204" pitchFamily="34" charset="0"/>
              <a:buChar char="•"/>
            </a:pPr>
            <a:r>
              <a:rPr lang="en-GB" altLang="en-US" sz="1200" b="0" baseline="0"/>
              <a:t>If you want to think about working in the</a:t>
            </a:r>
            <a:r>
              <a:rPr lang="en-GB" altLang="en-US" sz="1200" b="1" baseline="0"/>
              <a:t> (insert name of an appropriate town/city)</a:t>
            </a:r>
            <a:r>
              <a:rPr lang="en-GB" altLang="en-US" sz="1200" b="0" baseline="0"/>
              <a:t>, then you could be looking for vacancies there.</a:t>
            </a:r>
          </a:p>
          <a:p>
            <a:pPr marL="171450" indent="-171450" eaLnBrk="1" hangingPunct="1">
              <a:spcBef>
                <a:spcPct val="0"/>
              </a:spcBef>
              <a:buFont typeface="Arial" panose="020B0604020202020204" pitchFamily="34" charset="0"/>
              <a:buChar char="•"/>
            </a:pPr>
            <a:endParaRPr lang="en-GB" altLang="en-US" sz="1200" b="0" baseline="0"/>
          </a:p>
          <a:p>
            <a:pPr marL="171450" indent="-171450" eaLnBrk="1" hangingPunct="1">
              <a:spcBef>
                <a:spcPct val="0"/>
              </a:spcBef>
              <a:buFont typeface="Arial" panose="020B0604020202020204" pitchFamily="34" charset="0"/>
              <a:buChar char="•"/>
            </a:pPr>
            <a:r>
              <a:rPr lang="en-GB" altLang="en-US" sz="1200" b="0" baseline="0"/>
              <a:t>The one rule is that you will need to be able to get there, on time, every day.</a:t>
            </a:r>
          </a:p>
          <a:p>
            <a:pPr marL="171450" indent="-171450" eaLnBrk="1" hangingPunct="1">
              <a:spcBef>
                <a:spcPct val="0"/>
              </a:spcBef>
              <a:buFont typeface="Arial" panose="020B0604020202020204" pitchFamily="34" charset="0"/>
              <a:buChar char="•"/>
            </a:pPr>
            <a:endParaRPr lang="en-GB" altLang="en-US" sz="1200" b="0" baseline="0"/>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Remember, it is important not</a:t>
            </a:r>
            <a:r>
              <a:rPr lang="en-GB" sz="1200" kern="1200" baseline="0">
                <a:solidFill>
                  <a:schemeClr val="tx1"/>
                </a:solidFill>
                <a:effectLst/>
                <a:latin typeface="+mn-lt"/>
                <a:ea typeface="+mn-ea"/>
                <a:cs typeface="+mn-cs"/>
              </a:rPr>
              <a:t> to restrict your</a:t>
            </a:r>
            <a:r>
              <a:rPr lang="en-GB" sz="1200" kern="1200">
                <a:solidFill>
                  <a:schemeClr val="tx1"/>
                </a:solidFill>
                <a:effectLst/>
                <a:latin typeface="+mn-lt"/>
                <a:ea typeface="+mn-ea"/>
                <a:cs typeface="+mn-cs"/>
              </a:rPr>
              <a:t> searches for vacancies to just look at large companies as many small employers offer some excellent vacancies with great packages and career progression opportunities.</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GB"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GB" sz="1200" kern="1200">
                <a:solidFill>
                  <a:schemeClr val="tx1"/>
                </a:solidFill>
                <a:effectLst/>
                <a:latin typeface="+mn-lt"/>
                <a:ea typeface="+mn-ea"/>
                <a:cs typeface="+mn-cs"/>
              </a:rPr>
              <a:t>It is also important to do some wider research and look in lots of places for apprenticeships, which we will discuss more on shortly. </a:t>
            </a:r>
          </a:p>
          <a:p>
            <a:endParaRPr lang="en-GB"/>
          </a:p>
        </p:txBody>
      </p:sp>
      <p:sp>
        <p:nvSpPr>
          <p:cNvPr id="4" name="Slide Number Placeholder 3"/>
          <p:cNvSpPr>
            <a:spLocks noGrp="1"/>
          </p:cNvSpPr>
          <p:nvPr>
            <p:ph type="sldNum" sz="quarter" idx="5"/>
          </p:nvPr>
        </p:nvSpPr>
        <p:spPr/>
        <p:txBody>
          <a:bodyPr/>
          <a:lstStyle/>
          <a:p>
            <a:fld id="{CD605F26-C9CD-4BFE-BE5E-69BB28F82833}" type="slidenum">
              <a:rPr lang="en-GB" smtClean="0"/>
              <a:t>30</a:t>
            </a:fld>
            <a:endParaRPr lang="en-GB"/>
          </a:p>
        </p:txBody>
      </p:sp>
    </p:spTree>
    <p:extLst>
      <p:ext uri="{BB962C8B-B14F-4D97-AF65-F5344CB8AC3E}">
        <p14:creationId xmlns:p14="http://schemas.microsoft.com/office/powerpoint/2010/main" val="198255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483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827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031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896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will be</a:t>
            </a:r>
            <a:r>
              <a:rPr lang="en-GB" baseline="0" dirty="0"/>
              <a:t> on Plan 2- when looking at the student finance website info.</a:t>
            </a:r>
            <a:endParaRPr lang="en-GB" dirty="0"/>
          </a:p>
        </p:txBody>
      </p:sp>
      <p:sp>
        <p:nvSpPr>
          <p:cNvPr id="4" name="Slide Number Placeholder 3"/>
          <p:cNvSpPr>
            <a:spLocks noGrp="1"/>
          </p:cNvSpPr>
          <p:nvPr>
            <p:ph type="sldNum" sz="quarter" idx="10"/>
          </p:nvPr>
        </p:nvSpPr>
        <p:spPr/>
        <p:txBody>
          <a:bodyPr/>
          <a:lstStyle/>
          <a:p>
            <a:fld id="{C52B0380-405F-4D74-BC27-CA7DEC742283}" type="slidenum">
              <a:rPr lang="en-GB" smtClean="0"/>
              <a:t>23</a:t>
            </a:fld>
            <a:endParaRPr lang="en-GB"/>
          </a:p>
        </p:txBody>
      </p:sp>
    </p:spTree>
    <p:extLst>
      <p:ext uri="{BB962C8B-B14F-4D97-AF65-F5344CB8AC3E}">
        <p14:creationId xmlns:p14="http://schemas.microsoft.com/office/powerpoint/2010/main" val="1245784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a:t>
            </a:r>
            <a:r>
              <a:rPr lang="en-GB" baseline="0" dirty="0"/>
              <a:t> encourage students to have a look at this I their own time </a:t>
            </a:r>
            <a:r>
              <a:rPr lang="en-GB" baseline="0"/>
              <a:t>but also </a:t>
            </a:r>
            <a:r>
              <a:rPr lang="en-GB" baseline="0" dirty="0"/>
              <a:t>show them the website &amp; highlight where to look- info on full-time students</a:t>
            </a:r>
            <a:endParaRPr lang="en-GB" dirty="0"/>
          </a:p>
        </p:txBody>
      </p:sp>
      <p:sp>
        <p:nvSpPr>
          <p:cNvPr id="4" name="Slide Number Placeholder 3"/>
          <p:cNvSpPr>
            <a:spLocks noGrp="1"/>
          </p:cNvSpPr>
          <p:nvPr>
            <p:ph type="sldNum" sz="quarter" idx="10"/>
          </p:nvPr>
        </p:nvSpPr>
        <p:spPr/>
        <p:txBody>
          <a:bodyPr/>
          <a:lstStyle/>
          <a:p>
            <a:fld id="{C52B0380-405F-4D74-BC27-CA7DEC742283}" type="slidenum">
              <a:rPr lang="en-GB" smtClean="0"/>
              <a:t>25</a:t>
            </a:fld>
            <a:endParaRPr lang="en-GB"/>
          </a:p>
        </p:txBody>
      </p:sp>
    </p:spTree>
    <p:extLst>
      <p:ext uri="{BB962C8B-B14F-4D97-AF65-F5344CB8AC3E}">
        <p14:creationId xmlns:p14="http://schemas.microsoft.com/office/powerpoint/2010/main" val="3830764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rgbClr val="000000"/>
                </a:solidFill>
                <a:effectLst/>
                <a:latin typeface="Calibri Light" panose="020F0302020204030204" pitchFamily="34" charset="0"/>
                <a:ea typeface="Calibri" panose="020F0502020204030204" pitchFamily="34" charset="0"/>
              </a:rPr>
              <a:t>Each apprenticeship has a level which will fall into one of the four categories above: Intermediate apprenticeships, Advanced apprenticeships, Higher apprenticeships and Degree apprenticeships.</a:t>
            </a:r>
          </a:p>
          <a:p>
            <a:pPr marL="171450" lvl="0" indent="-171450">
              <a:buFont typeface="Arial" panose="020B0604020202020204" pitchFamily="34" charset="0"/>
              <a:buChar char="•"/>
            </a:pPr>
            <a:endParaRPr lang="en-GB" sz="1800">
              <a:solidFill>
                <a:srgbClr val="000000"/>
              </a:solidFill>
              <a:effectLst/>
              <a:latin typeface="Calibri Light" panose="020F0302020204030204" pitchFamily="34" charset="0"/>
              <a:ea typeface="Calibri" panose="020F0502020204030204" pitchFamily="34" charset="0"/>
            </a:endParaRPr>
          </a:p>
          <a:p>
            <a:pPr marL="171450" lvl="0" indent="-171450">
              <a:buFont typeface="Arial" panose="020B0604020202020204" pitchFamily="34" charset="0"/>
              <a:buChar char="•"/>
            </a:pPr>
            <a:r>
              <a:rPr lang="en-GB" sz="1800">
                <a:solidFill>
                  <a:srgbClr val="000000"/>
                </a:solidFill>
                <a:effectLst/>
                <a:latin typeface="Calibri Light" panose="020F0302020204030204" pitchFamily="34" charset="0"/>
                <a:ea typeface="Calibri" panose="020F0502020204030204" pitchFamily="34" charset="0"/>
              </a:rPr>
              <a:t>The equivalent educational level column helps to explain what level the qualification at the end of the apprenticeship will be in comparison to more familiar qualifications, like GCSEs and A Levels. </a:t>
            </a:r>
          </a:p>
          <a:p>
            <a:pPr marL="171450" lvl="0" indent="-171450">
              <a:buFont typeface="Arial" panose="020B0604020202020204" pitchFamily="34" charset="0"/>
              <a:buChar char="•"/>
            </a:pPr>
            <a:endParaRPr lang="en-GB" sz="1800" kern="1200" baseline="0">
              <a:solidFill>
                <a:srgbClr val="000000"/>
              </a:solidFill>
              <a:effectLst/>
              <a:latin typeface="Calibri Light" panose="020F0302020204030204" pitchFamily="34" charset="0"/>
              <a:ea typeface="+mn-ea"/>
              <a:cs typeface="+mn-cs"/>
            </a:endParaRPr>
          </a:p>
          <a:p>
            <a:pPr marL="171450" lvl="0" indent="-171450">
              <a:buFont typeface="Arial" panose="020B0604020202020204" pitchFamily="34" charset="0"/>
              <a:buChar char="•"/>
            </a:pPr>
            <a:r>
              <a:rPr lang="en-GB" sz="1200" kern="1200" baseline="0">
                <a:solidFill>
                  <a:schemeClr val="tx1"/>
                </a:solidFill>
                <a:effectLst/>
                <a:latin typeface="+mn-lt"/>
                <a:ea typeface="+mn-ea"/>
                <a:cs typeface="+mn-cs"/>
              </a:rPr>
              <a:t>So you can see that if you do a level 3 (advanced) apprenticeship, once you have qualified you’ll have gained a qualification that is equivalent to 2 A Levels, a level 3 diploma or other equivalents, like IB’s or BTECs. </a:t>
            </a:r>
          </a:p>
          <a:p>
            <a:pPr marL="171450" lvl="0" indent="-171450">
              <a:buFont typeface="Arial" panose="020B0604020202020204" pitchFamily="34" charset="0"/>
              <a:buChar char="•"/>
            </a:pPr>
            <a:endParaRPr lang="en-GB" sz="1200" kern="1200" baseline="0">
              <a:solidFill>
                <a:schemeClr val="tx1"/>
              </a:solidFill>
              <a:effectLst/>
              <a:latin typeface="+mn-lt"/>
              <a:ea typeface="+mn-ea"/>
              <a:cs typeface="+mn-cs"/>
            </a:endParaRPr>
          </a:p>
          <a:p>
            <a:pPr marL="0" lvl="0" indent="0">
              <a:buFont typeface="Arial" panose="020B0604020202020204" pitchFamily="34" charset="0"/>
              <a:buNone/>
            </a:pPr>
            <a:r>
              <a:rPr lang="en-GB" sz="1200" b="1" kern="1200" baseline="0">
                <a:solidFill>
                  <a:schemeClr val="tx1"/>
                </a:solidFill>
                <a:effectLst/>
                <a:latin typeface="+mn-lt"/>
                <a:ea typeface="+mn-ea"/>
                <a:cs typeface="+mn-cs"/>
              </a:rPr>
              <a:t>Presenter notes: Opportunity to pause to ask if there are any questions about levels and how they work. </a:t>
            </a:r>
          </a:p>
          <a:p>
            <a:pPr lvl="0"/>
            <a:endParaRPr lang="en-GB" sz="12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a:solidFill>
                  <a:schemeClr val="tx1"/>
                </a:solidFill>
                <a:effectLst/>
                <a:latin typeface="+mn-lt"/>
                <a:ea typeface="+mn-ea"/>
                <a:cs typeface="+mn-cs"/>
              </a:rPr>
              <a:t>The level of apprenticeship you start at will depend on the kind of job that you are applying for. </a:t>
            </a:r>
          </a:p>
          <a:p>
            <a:pPr marL="171450" lvl="0" indent="-171450">
              <a:buFont typeface="Arial" panose="020B0604020202020204" pitchFamily="34" charset="0"/>
              <a:buChar char="•"/>
            </a:pPr>
            <a:endParaRPr lang="en-GB" sz="12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a:solidFill>
                  <a:schemeClr val="tx1"/>
                </a:solidFill>
                <a:effectLst/>
                <a:latin typeface="+mn-lt"/>
                <a:ea typeface="+mn-ea"/>
                <a:cs typeface="+mn-cs"/>
              </a:rPr>
              <a:t>It’s really important not to be held back by only looking for a particular level e.g. degree apprenticeships. Apprenticeships work a bit differently to school which can be confusing, as lots of students think that they should progress onto the next level, so if you leave after GCSEs you should do a Level 3 and if you finish after A Levels you should go for a degree apprenticeship, but this isn’t always the case.</a:t>
            </a:r>
          </a:p>
          <a:p>
            <a:pPr marL="171450" lvl="0" indent="-171450">
              <a:buFont typeface="Arial" panose="020B0604020202020204" pitchFamily="34" charset="0"/>
              <a:buChar char="•"/>
            </a:pPr>
            <a:endParaRPr lang="en-GB" sz="12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a:solidFill>
                  <a:schemeClr val="tx1"/>
                </a:solidFill>
                <a:effectLst/>
                <a:latin typeface="+mn-lt"/>
                <a:ea typeface="+mn-ea"/>
                <a:cs typeface="+mn-cs"/>
              </a:rPr>
              <a:t>Depending on the sector and apprenticeship, it may be that you need to start at advanced or higher level and work your way up, or that brilliant apprenticeships are only offered at Level 2 or 3 – for example, Journalism is only offered at Level 3 because that is all the industry requires. </a:t>
            </a:r>
          </a:p>
          <a:p>
            <a:pPr marL="171450" lvl="0" indent="-171450">
              <a:buFont typeface="Arial" panose="020B0604020202020204" pitchFamily="34" charset="0"/>
              <a:buChar char="•"/>
            </a:pPr>
            <a:endParaRPr lang="en-GB" sz="12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baseline="0">
                <a:solidFill>
                  <a:schemeClr val="tx1"/>
                </a:solidFill>
                <a:effectLst/>
                <a:latin typeface="+mn-lt"/>
                <a:ea typeface="+mn-ea"/>
                <a:cs typeface="+mn-cs"/>
              </a:rPr>
              <a:t>Equally, you may be entering a completely new sector or industry that you haven’t studied or worked in before, and so may need to do a Level 2 or 3 to enter the world of work and get that understanding. </a:t>
            </a:r>
            <a:br>
              <a:rPr lang="en-GB" sz="1200" kern="1200" baseline="0">
                <a:solidFill>
                  <a:schemeClr val="tx1"/>
                </a:solidFill>
                <a:effectLst/>
                <a:latin typeface="+mn-lt"/>
                <a:ea typeface="+mn-ea"/>
                <a:cs typeface="+mn-cs"/>
              </a:rPr>
            </a:br>
            <a:r>
              <a:rPr lang="en-GB" sz="1200" kern="1200" baseline="0">
                <a:solidFill>
                  <a:schemeClr val="tx1"/>
                </a:solidFill>
                <a:effectLst/>
                <a:latin typeface="+mn-lt"/>
                <a:ea typeface="+mn-ea"/>
                <a:cs typeface="+mn-cs"/>
              </a:rPr>
              <a:t>Doing a job is completely different to getting a GCSE or A Level and that’s why it can be a bit confusing.</a:t>
            </a:r>
          </a:p>
          <a:p>
            <a:pPr lvl="0"/>
            <a:endParaRPr lang="en-GB" sz="1200" kern="1200" baseline="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It is very important to keep an open mind so that you can explore all of the opportunities available and have multiple options available when applying. </a:t>
            </a:r>
          </a:p>
          <a:p>
            <a:pPr lvl="0"/>
            <a:endParaRPr lang="en-GB"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fld id="{CD605F26-C9CD-4BFE-BE5E-69BB28F82833}" type="slidenum">
              <a:rPr lang="en-GB" smtClean="0"/>
              <a:t>28</a:t>
            </a:fld>
            <a:endParaRPr lang="en-GB"/>
          </a:p>
        </p:txBody>
      </p:sp>
    </p:spTree>
    <p:extLst>
      <p:ext uri="{BB962C8B-B14F-4D97-AF65-F5344CB8AC3E}">
        <p14:creationId xmlns:p14="http://schemas.microsoft.com/office/powerpoint/2010/main" val="4069795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Presenter notes: Please update this slide with local companies if you feel that the logos are not representative of your area. Please include small and large organisations. </a:t>
            </a:r>
          </a:p>
          <a:p>
            <a:endParaRPr lang="en-GB" sz="1200" dirty="0"/>
          </a:p>
          <a:p>
            <a:pPr marL="171450" indent="-171450">
              <a:buFont typeface="Arial" panose="020B0604020202020204" pitchFamily="34" charset="0"/>
              <a:buChar char="•"/>
            </a:pPr>
            <a:r>
              <a:rPr lang="en-GB" sz="1200" dirty="0"/>
              <a:t>Equally, the range of employers offering apprenticeships is incredible.</a:t>
            </a:r>
          </a:p>
          <a:p>
            <a:endParaRPr lang="en-GB" sz="1200" dirty="0"/>
          </a:p>
          <a:p>
            <a:pPr marL="171450" indent="-171450">
              <a:buFont typeface="Arial" panose="020B0604020202020204" pitchFamily="34" charset="0"/>
              <a:buChar char="•"/>
            </a:pPr>
            <a:r>
              <a:rPr lang="en-GB" sz="1200" dirty="0"/>
              <a:t>This slide shows you some really familiar logos of big companies in England who all recruit apprentices.</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Some of these employers may not be recruiting currently, but you will be able to track their recruitment updates on their websites or social media.</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r>
              <a:rPr lang="en-GB" sz="1200" dirty="0"/>
              <a:t>Around 50% of apprenticeships started are with large companies like this, but 50% will be with smaller local companies.</a:t>
            </a:r>
          </a:p>
          <a:p>
            <a:pPr marL="0" indent="0">
              <a:buFont typeface="Arial" panose="020B0604020202020204" pitchFamily="34" charset="0"/>
              <a:buNone/>
            </a:pPr>
            <a:endParaRPr lang="en-GB" sz="1200" dirty="0"/>
          </a:p>
          <a:p>
            <a:pPr marL="171450" indent="-171450">
              <a:buFont typeface="Arial" panose="020B0604020202020204" pitchFamily="34" charset="0"/>
              <a:buChar char="•"/>
            </a:pPr>
            <a:r>
              <a:rPr lang="en-GB" sz="1200" dirty="0"/>
              <a:t>It can be tempting to think that the ‘best’ apprenticeships are just with the big, well-known companies, but many of the smaller employers have absolutely brilliant schemes that enable fast-track career progression for their apprentices, so it’s really important to do your research and not to ignore smaller employers because they can be just as good.</a:t>
            </a:r>
          </a:p>
          <a:p>
            <a:pPr marL="171450" indent="-171450">
              <a:buFont typeface="Arial" panose="020B0604020202020204" pitchFamily="34" charset="0"/>
              <a:buChar char="•"/>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dirty="0"/>
              <a:t>Presenter notes: </a:t>
            </a:r>
            <a:r>
              <a:rPr lang="en-GB" sz="1200" b="1" kern="1200" dirty="0">
                <a:solidFill>
                  <a:schemeClr val="tx1"/>
                </a:solidFill>
                <a:effectLst/>
                <a:latin typeface="+mn-lt"/>
                <a:ea typeface="+mn-ea"/>
                <a:cs typeface="+mn-cs"/>
              </a:rPr>
              <a:t>Please include an example of a local company in the town that you are delivering in.</a:t>
            </a:r>
            <a:br>
              <a:rPr lang="en-GB" sz="1200" b="1" kern="1200" dirty="0">
                <a:solidFill>
                  <a:schemeClr val="tx1"/>
                </a:solidFill>
                <a:effectLst/>
                <a:latin typeface="+mn-lt"/>
                <a:ea typeface="+mn-ea"/>
                <a:cs typeface="+mn-cs"/>
              </a:rPr>
            </a:br>
            <a:r>
              <a:rPr lang="en-GB" sz="1200" b="1" dirty="0"/>
              <a:t>An example of a small local company is…X who employs apprentices in job roles like X and X etc.</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D605F26-C9CD-4BFE-BE5E-69BB28F82833}" type="slidenum">
              <a:rPr lang="en-GB" smtClean="0"/>
              <a:t>29</a:t>
            </a:fld>
            <a:endParaRPr lang="en-GB"/>
          </a:p>
        </p:txBody>
      </p:sp>
    </p:spTree>
    <p:extLst>
      <p:ext uri="{BB962C8B-B14F-4D97-AF65-F5344CB8AC3E}">
        <p14:creationId xmlns:p14="http://schemas.microsoft.com/office/powerpoint/2010/main" val="4233687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9AF5637-02FD-4018-A6C8-1FE1BD27CC1B}" type="datetimeFigureOut">
              <a:rPr lang="en-GB" smtClean="0"/>
              <a:t>30/09/2024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5A526-0509-4941-B30F-5223FB455CF9}" type="slidenum">
              <a:rPr lang="en-GB" smtClean="0"/>
              <a:t>‹#›</a:t>
            </a:fld>
            <a:endParaRPr lang="en-GB"/>
          </a:p>
        </p:txBody>
      </p:sp>
    </p:spTree>
    <p:extLst>
      <p:ext uri="{BB962C8B-B14F-4D97-AF65-F5344CB8AC3E}">
        <p14:creationId xmlns:p14="http://schemas.microsoft.com/office/powerpoint/2010/main" val="1933355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AF5637-02FD-4018-A6C8-1FE1BD27CC1B}" type="datetimeFigureOut">
              <a:rPr lang="en-GB" smtClean="0"/>
              <a:t>30/09/2024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5A526-0509-4941-B30F-5223FB455CF9}" type="slidenum">
              <a:rPr lang="en-GB" smtClean="0"/>
              <a:t>‹#›</a:t>
            </a:fld>
            <a:endParaRPr lang="en-GB"/>
          </a:p>
        </p:txBody>
      </p:sp>
    </p:spTree>
    <p:extLst>
      <p:ext uri="{BB962C8B-B14F-4D97-AF65-F5344CB8AC3E}">
        <p14:creationId xmlns:p14="http://schemas.microsoft.com/office/powerpoint/2010/main" val="3892394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AF5637-02FD-4018-A6C8-1FE1BD27CC1B}" type="datetimeFigureOut">
              <a:rPr lang="en-GB" smtClean="0"/>
              <a:t>30/09/2024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5A526-0509-4941-B30F-5223FB455CF9}" type="slidenum">
              <a:rPr lang="en-GB" smtClean="0"/>
              <a:t>‹#›</a:t>
            </a:fld>
            <a:endParaRPr lang="en-GB"/>
          </a:p>
        </p:txBody>
      </p:sp>
    </p:spTree>
    <p:extLst>
      <p:ext uri="{BB962C8B-B14F-4D97-AF65-F5344CB8AC3E}">
        <p14:creationId xmlns:p14="http://schemas.microsoft.com/office/powerpoint/2010/main" val="493194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hasCustomPrompt="1"/>
          </p:nvPr>
        </p:nvSpPr>
        <p:spPr/>
        <p:txBody>
          <a:bodyPr/>
          <a:lstStyle/>
          <a:p>
            <a:pPr lvl="0"/>
            <a:r>
              <a:rPr lang="en-US" err="1"/>
              <a:t>Cick</a:t>
            </a:r>
            <a:r>
              <a:rPr lang="en-US"/>
              <a:t>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1">
            <a:extLst>
              <a:ext uri="{FF2B5EF4-FFF2-40B4-BE49-F238E27FC236}">
                <a16:creationId xmlns:a16="http://schemas.microsoft.com/office/drawing/2014/main" id="{5073A86B-6622-418F-B42D-154DCB56B8A9}"/>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35800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3174224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449250-7194-4031-BA93-B47EA1E60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1">
            <a:extLst>
              <a:ext uri="{FF2B5EF4-FFF2-40B4-BE49-F238E27FC236}">
                <a16:creationId xmlns:a16="http://schemas.microsoft.com/office/drawing/2014/main" id="{1D0F9F7E-7FDE-48C8-A4FB-C47953BB5C46}"/>
              </a:ext>
            </a:extLst>
          </p:cNvPr>
          <p:cNvSpPr>
            <a:spLocks noGrp="1"/>
          </p:cNvSpPr>
          <p:nvPr>
            <p:ph type="title"/>
          </p:nvPr>
        </p:nvSpPr>
        <p:spPr>
          <a:xfrm>
            <a:off x="110231" y="18255"/>
            <a:ext cx="10515600" cy="132556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2134512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p:nvSpPr>
        <p:spPr>
          <a:xfrm rot="16200000">
            <a:off x="8660719" y="3326716"/>
            <a:ext cx="6858000" cy="2045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30 September 2024</a:t>
            </a:fld>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dirty="0"/>
              <a:t>Security marking: </a:t>
            </a:r>
            <a:r>
              <a:rPr lang="en-US" b="1" dirty="0"/>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4162464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p:nvSpPr>
        <p:spPr>
          <a:xfrm rot="16200000">
            <a:off x="8660719" y="3326716"/>
            <a:ext cx="6858000" cy="2045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30 September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1356728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383118" y="1709739"/>
            <a:ext cx="10964333" cy="2173260"/>
          </a:xfrm>
          <a:noFill/>
        </p:spPr>
        <p:txBody>
          <a:bodyPr anchor="b"/>
          <a:lstStyle>
            <a:lvl1pPr>
              <a:defRPr sz="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8" y="3916391"/>
            <a:ext cx="10964333" cy="2173260"/>
          </a:xfrm>
        </p:spPr>
        <p:txBody>
          <a:bodyPr/>
          <a:lstStyle>
            <a:lvl1pPr marL="0" indent="0">
              <a:buNone/>
              <a:defRPr sz="24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dirty="0"/>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8472855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996796"/>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Sixth level</a:t>
            </a:r>
          </a:p>
          <a:p>
            <a:pPr lvl="6"/>
            <a:r>
              <a:rPr lang="en-GB" dirty="0"/>
              <a:t>Seventh level</a:t>
            </a:r>
          </a:p>
          <a:p>
            <a:pPr lvl="7"/>
            <a:r>
              <a:rPr lang="en-GB" dirty="0"/>
              <a:t>Eighth level</a:t>
            </a:r>
          </a:p>
          <a:p>
            <a:pPr lvl="8"/>
            <a:r>
              <a:rPr lang="en-GB" dirty="0"/>
              <a:t>Ninth level</a:t>
            </a:r>
            <a:endParaRPr lang="en-US" dirty="0"/>
          </a:p>
          <a:p>
            <a:pPr lvl="4"/>
            <a:endParaRPr lang="en-US" dirty="0"/>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dirty="0"/>
              <a:t>Click to edit </a:t>
            </a:r>
            <a:br>
              <a:rPr lang="en-GB" dirty="0"/>
            </a:br>
            <a:r>
              <a:rPr lang="en-GB" dirty="0"/>
              <a:t>master title style</a:t>
            </a:r>
            <a:endParaRPr lang="en-US" dirty="0"/>
          </a:p>
        </p:txBody>
      </p:sp>
      <p:sp>
        <p:nvSpPr>
          <p:cNvPr id="12" name="Rectangle 11">
            <a:extLst>
              <a:ext uri="{FF2B5EF4-FFF2-40B4-BE49-F238E27FC236}">
                <a16:creationId xmlns:a16="http://schemas.microsoft.com/office/drawing/2014/main" id="{5E0E0848-F70C-E542-94DA-30773629AB19}"/>
              </a:ext>
            </a:extLst>
          </p:cNvPr>
          <p:cNvSpPr/>
          <p:nvPr/>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30 September 2024</a:t>
            </a:fld>
            <a:endParaRPr lang="en-US" dirty="0"/>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endParaRPr lang="en-US" b="1" dirty="0"/>
          </a:p>
        </p:txBody>
      </p:sp>
    </p:spTree>
    <p:extLst>
      <p:ext uri="{BB962C8B-B14F-4D97-AF65-F5344CB8AC3E}">
        <p14:creationId xmlns:p14="http://schemas.microsoft.com/office/powerpoint/2010/main" val="928932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59B790EC-8C5B-D343-A62E-4D3C8191175D}"/>
              </a:ext>
            </a:extLst>
          </p:cNvPr>
          <p:cNvSpPr/>
          <p:nvPr/>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30 September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3666369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9AF5637-02FD-4018-A6C8-1FE1BD27CC1B}" type="datetimeFigureOut">
              <a:rPr lang="en-GB" smtClean="0"/>
              <a:t>30/09/2024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5A526-0509-4941-B30F-5223FB455CF9}" type="slidenum">
              <a:rPr lang="en-GB" smtClean="0"/>
              <a:t>‹#›</a:t>
            </a:fld>
            <a:endParaRPr lang="en-GB"/>
          </a:p>
        </p:txBody>
      </p:sp>
    </p:spTree>
    <p:extLst>
      <p:ext uri="{BB962C8B-B14F-4D97-AF65-F5344CB8AC3E}">
        <p14:creationId xmlns:p14="http://schemas.microsoft.com/office/powerpoint/2010/main" val="1612781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69DD2D11-E1B2-5B47-9CEF-AC219BED6359}"/>
              </a:ext>
            </a:extLst>
          </p:cNvPr>
          <p:cNvSpPr/>
          <p:nvPr/>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30 September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dirty="0"/>
              <a:t>Security marking: </a:t>
            </a:r>
            <a:r>
              <a:rPr lang="en-US" b="1" dirty="0"/>
              <a:t>PUBLIC/INTERNAL USE ONLY/CONFIDENTIAL</a:t>
            </a:r>
          </a:p>
        </p:txBody>
      </p:sp>
    </p:spTree>
    <p:extLst>
      <p:ext uri="{BB962C8B-B14F-4D97-AF65-F5344CB8AC3E}">
        <p14:creationId xmlns:p14="http://schemas.microsoft.com/office/powerpoint/2010/main" val="1214826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9AF5637-02FD-4018-A6C8-1FE1BD27CC1B}" type="datetimeFigureOut">
              <a:rPr lang="en-GB" smtClean="0"/>
              <a:t>30/09/2024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DF5A526-0509-4941-B30F-5223FB455CF9}" type="slidenum">
              <a:rPr lang="en-GB" smtClean="0"/>
              <a:t>‹#›</a:t>
            </a:fld>
            <a:endParaRPr lang="en-GB"/>
          </a:p>
        </p:txBody>
      </p:sp>
    </p:spTree>
    <p:extLst>
      <p:ext uri="{BB962C8B-B14F-4D97-AF65-F5344CB8AC3E}">
        <p14:creationId xmlns:p14="http://schemas.microsoft.com/office/powerpoint/2010/main" val="3109670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9AF5637-02FD-4018-A6C8-1FE1BD27CC1B}" type="datetimeFigureOut">
              <a:rPr lang="en-GB" smtClean="0"/>
              <a:t>30/09/2024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5A526-0509-4941-B30F-5223FB455CF9}" type="slidenum">
              <a:rPr lang="en-GB" smtClean="0"/>
              <a:t>‹#›</a:t>
            </a:fld>
            <a:endParaRPr lang="en-GB"/>
          </a:p>
        </p:txBody>
      </p:sp>
    </p:spTree>
    <p:extLst>
      <p:ext uri="{BB962C8B-B14F-4D97-AF65-F5344CB8AC3E}">
        <p14:creationId xmlns:p14="http://schemas.microsoft.com/office/powerpoint/2010/main" val="728553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9AF5637-02FD-4018-A6C8-1FE1BD27CC1B}" type="datetimeFigureOut">
              <a:rPr lang="en-GB" smtClean="0"/>
              <a:t>30/09/2024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DF5A526-0509-4941-B30F-5223FB455CF9}" type="slidenum">
              <a:rPr lang="en-GB" smtClean="0"/>
              <a:t>‹#›</a:t>
            </a:fld>
            <a:endParaRPr lang="en-GB"/>
          </a:p>
        </p:txBody>
      </p:sp>
    </p:spTree>
    <p:extLst>
      <p:ext uri="{BB962C8B-B14F-4D97-AF65-F5344CB8AC3E}">
        <p14:creationId xmlns:p14="http://schemas.microsoft.com/office/powerpoint/2010/main" val="523929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9AF5637-02FD-4018-A6C8-1FE1BD27CC1B}" type="datetimeFigureOut">
              <a:rPr lang="en-GB" smtClean="0"/>
              <a:t>30/09/2024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DF5A526-0509-4941-B30F-5223FB455CF9}" type="slidenum">
              <a:rPr lang="en-GB" smtClean="0"/>
              <a:t>‹#›</a:t>
            </a:fld>
            <a:endParaRPr lang="en-GB"/>
          </a:p>
        </p:txBody>
      </p:sp>
    </p:spTree>
    <p:extLst>
      <p:ext uri="{BB962C8B-B14F-4D97-AF65-F5344CB8AC3E}">
        <p14:creationId xmlns:p14="http://schemas.microsoft.com/office/powerpoint/2010/main" val="114269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F5637-02FD-4018-A6C8-1FE1BD27CC1B}" type="datetimeFigureOut">
              <a:rPr lang="en-GB" smtClean="0"/>
              <a:t>30/09/2024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DF5A526-0509-4941-B30F-5223FB455CF9}" type="slidenum">
              <a:rPr lang="en-GB" smtClean="0"/>
              <a:t>‹#›</a:t>
            </a:fld>
            <a:endParaRPr lang="en-GB"/>
          </a:p>
        </p:txBody>
      </p:sp>
    </p:spTree>
    <p:extLst>
      <p:ext uri="{BB962C8B-B14F-4D97-AF65-F5344CB8AC3E}">
        <p14:creationId xmlns:p14="http://schemas.microsoft.com/office/powerpoint/2010/main" val="1749843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AF5637-02FD-4018-A6C8-1FE1BD27CC1B}" type="datetimeFigureOut">
              <a:rPr lang="en-GB" smtClean="0"/>
              <a:t>30/09/2024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5A526-0509-4941-B30F-5223FB455CF9}" type="slidenum">
              <a:rPr lang="en-GB" smtClean="0"/>
              <a:t>‹#›</a:t>
            </a:fld>
            <a:endParaRPr lang="en-GB"/>
          </a:p>
        </p:txBody>
      </p:sp>
    </p:spTree>
    <p:extLst>
      <p:ext uri="{BB962C8B-B14F-4D97-AF65-F5344CB8AC3E}">
        <p14:creationId xmlns:p14="http://schemas.microsoft.com/office/powerpoint/2010/main" val="4151467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9AF5637-02FD-4018-A6C8-1FE1BD27CC1B}" type="datetimeFigureOut">
              <a:rPr lang="en-GB" smtClean="0"/>
              <a:t>30/09/2024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DF5A526-0509-4941-B30F-5223FB455CF9}" type="slidenum">
              <a:rPr lang="en-GB" smtClean="0"/>
              <a:t>‹#›</a:t>
            </a:fld>
            <a:endParaRPr lang="en-GB"/>
          </a:p>
        </p:txBody>
      </p:sp>
    </p:spTree>
    <p:extLst>
      <p:ext uri="{BB962C8B-B14F-4D97-AF65-F5344CB8AC3E}">
        <p14:creationId xmlns:p14="http://schemas.microsoft.com/office/powerpoint/2010/main" val="2611451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AF5637-02FD-4018-A6C8-1FE1BD27CC1B}" type="datetimeFigureOut">
              <a:rPr lang="en-GB" smtClean="0"/>
              <a:t>30/09/2024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5A526-0509-4941-B30F-5223FB455CF9}" type="slidenum">
              <a:rPr lang="en-GB" smtClean="0"/>
              <a:t>‹#›</a:t>
            </a:fld>
            <a:endParaRPr lang="en-GB"/>
          </a:p>
        </p:txBody>
      </p:sp>
    </p:spTree>
    <p:extLst>
      <p:ext uri="{BB962C8B-B14F-4D97-AF65-F5344CB8AC3E}">
        <p14:creationId xmlns:p14="http://schemas.microsoft.com/office/powerpoint/2010/main" val="2886885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6" r:id="rId16"/>
    <p:sldLayoutId id="2147483667" r:id="rId17"/>
    <p:sldLayoutId id="2147483668" r:id="rId18"/>
    <p:sldLayoutId id="2147483669" r:id="rId19"/>
    <p:sldLayoutId id="214748367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5.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6.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slideLayout" Target="../slideLayouts/slideLayout18.xml"/><Relationship Id="rId16" Type="http://schemas.openxmlformats.org/officeDocument/2006/relationships/image" Target="../media/image54.svg"/><Relationship Id="rId1" Type="http://schemas.openxmlformats.org/officeDocument/2006/relationships/tags" Target="../tags/tag7.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 Id="rId14" Type="http://schemas.openxmlformats.org/officeDocument/2006/relationships/image" Target="../media/image52.sv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9.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9.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19.xml"/><Relationship Id="rId1" Type="http://schemas.openxmlformats.org/officeDocument/2006/relationships/tags" Target="../tags/tag10.xml"/><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15.xml"/><Relationship Id="rId1" Type="http://schemas.openxmlformats.org/officeDocument/2006/relationships/tags" Target="../tags/tag11.xml"/><Relationship Id="rId5" Type="http://schemas.openxmlformats.org/officeDocument/2006/relationships/image" Target="../media/image62.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9.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9.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6.svg"/><Relationship Id="rId7"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20.xml"/><Relationship Id="rId6" Type="http://schemas.openxmlformats.org/officeDocument/2006/relationships/hyperlink" Target="https://www.ucas.com/parents-signup" TargetMode="External"/><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hyperlink" Target="https://www.ucas.com/undergraduate/applying-university/ucas-undergraduate-advice-parents-and-guardians#:~:text=guide%20for%20parents-,Guides%20to%20help%20you,-Parent%2C%20Guardian%2C%20and"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https://www.gov.uk/student-finance-calculator"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www.ucas.com/sfe"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png"/><Relationship Id="rId3" Type="http://schemas.openxmlformats.org/officeDocument/2006/relationships/image" Target="../media/image75.png"/><Relationship Id="rId21" Type="http://schemas.openxmlformats.org/officeDocument/2006/relationships/image" Target="../media/image93.pn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png"/><Relationship Id="rId25" Type="http://schemas.openxmlformats.org/officeDocument/2006/relationships/image" Target="../media/image97.png"/><Relationship Id="rId2" Type="http://schemas.openxmlformats.org/officeDocument/2006/relationships/notesSlide" Target="../notesSlides/notesSlide9.xml"/><Relationship Id="rId16" Type="http://schemas.openxmlformats.org/officeDocument/2006/relationships/image" Target="../media/image88.png"/><Relationship Id="rId20" Type="http://schemas.openxmlformats.org/officeDocument/2006/relationships/image" Target="../media/image92.png"/><Relationship Id="rId29" Type="http://schemas.openxmlformats.org/officeDocument/2006/relationships/image" Target="../media/image101.png"/><Relationship Id="rId1" Type="http://schemas.openxmlformats.org/officeDocument/2006/relationships/slideLayout" Target="../slideLayouts/slideLayout13.xml"/><Relationship Id="rId6" Type="http://schemas.openxmlformats.org/officeDocument/2006/relationships/image" Target="../media/image78.png"/><Relationship Id="rId11" Type="http://schemas.openxmlformats.org/officeDocument/2006/relationships/image" Target="../media/image83.png"/><Relationship Id="rId24" Type="http://schemas.openxmlformats.org/officeDocument/2006/relationships/image" Target="../media/image96.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png"/><Relationship Id="rId10" Type="http://schemas.openxmlformats.org/officeDocument/2006/relationships/image" Target="../media/image82.png"/><Relationship Id="rId19" Type="http://schemas.openxmlformats.org/officeDocument/2006/relationships/image" Target="../media/image91.png"/><Relationship Id="rId31" Type="http://schemas.openxmlformats.org/officeDocument/2006/relationships/image" Target="../media/image103.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 Id="rId27" Type="http://schemas.openxmlformats.org/officeDocument/2006/relationships/image" Target="../media/image99.png"/><Relationship Id="rId30" Type="http://schemas.openxmlformats.org/officeDocument/2006/relationships/image" Target="../media/image10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google.co.uk/url?sa=i&amp;rct=j&amp;q=&amp;esrc=s&amp;source=images&amp;cd=&amp;cad=rja&amp;uact=8&amp;ved=&amp;url=https://en.wikipedia.org/wiki/UCAS&amp;psig=AFQjCNETlFC1kKZrZ3muODJU75rLjancEw&amp;ust=1500033596106721"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4.xml"/><Relationship Id="rId6" Type="http://schemas.openxmlformats.org/officeDocument/2006/relationships/image" Target="../media/image108.png"/><Relationship Id="rId5" Type="http://schemas.openxmlformats.org/officeDocument/2006/relationships/hyperlink" Target="https://padlet.com/askresources21/ask-resources-2023-bw9tqgz6y2vjas6t" TargetMode="External"/><Relationship Id="rId4" Type="http://schemas.openxmlformats.org/officeDocument/2006/relationships/image" Target="../media/image10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xml"/><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3.xml"/><Relationship Id="rId7" Type="http://schemas.openxmlformats.org/officeDocument/2006/relationships/diagramColors" Target="../diagrams/colors3.xml"/><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9.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2711" y="2836118"/>
            <a:ext cx="9144000" cy="2387600"/>
          </a:xfrm>
        </p:spPr>
        <p:txBody>
          <a:bodyPr>
            <a:noAutofit/>
          </a:bodyPr>
          <a:lstStyle/>
          <a:p>
            <a:r>
              <a:rPr lang="en-GB" sz="8800" b="1" dirty="0"/>
              <a:t>Post-18 options</a:t>
            </a:r>
            <a:br>
              <a:rPr lang="en-GB" sz="8800" b="1" dirty="0"/>
            </a:br>
            <a:r>
              <a:rPr lang="en-GB" sz="8800" b="1" dirty="0"/>
              <a:t>Parents’ Information Evening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851"/>
            <a:ext cx="12203348" cy="106169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9425" y="126787"/>
            <a:ext cx="1166526" cy="1563901"/>
          </a:xfrm>
          <a:prstGeom prst="rect">
            <a:avLst/>
          </a:prstGeom>
        </p:spPr>
      </p:pic>
    </p:spTree>
    <p:extLst>
      <p:ext uri="{BB962C8B-B14F-4D97-AF65-F5344CB8AC3E}">
        <p14:creationId xmlns:p14="http://schemas.microsoft.com/office/powerpoint/2010/main" val="867399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14C448F-F2D0-44CB-E834-53E2FA88B96A}"/>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2238" r="958"/>
          <a:stretch/>
        </p:blipFill>
        <p:spPr bwMode="auto">
          <a:xfrm>
            <a:off x="5225209" y="1438012"/>
            <a:ext cx="6495736" cy="485605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A2C66BC2-3A94-7878-672E-DCCD467EF75E}"/>
              </a:ext>
            </a:extLst>
          </p:cNvPr>
          <p:cNvSpPr txBox="1">
            <a:spLocks/>
          </p:cNvSpPr>
          <p:nvPr/>
        </p:nvSpPr>
        <p:spPr>
          <a:xfrm>
            <a:off x="612108" y="3849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1219170">
              <a:defRPr/>
            </a:pPr>
            <a:r>
              <a:rPr lang="en-GB" sz="4267" b="1" dirty="0">
                <a:solidFill>
                  <a:srgbClr val="FFFFFF"/>
                </a:solidFill>
                <a:latin typeface="Arial" panose="020B0604020202020204" pitchFamily="34" charset="0"/>
                <a:ea typeface="Roboto" panose="02000000000000000000" pitchFamily="2" charset="0"/>
                <a:cs typeface="Arial" panose="020B0604020202020204" pitchFamily="34" charset="0"/>
              </a:rPr>
              <a:t>Application </a:t>
            </a:r>
            <a:r>
              <a:rPr lang="en-GB" sz="4267" b="1" dirty="0">
                <a:solidFill>
                  <a:srgbClr val="5DB88D"/>
                </a:solidFill>
                <a:latin typeface="Arial" panose="020B0604020202020204" pitchFamily="34" charset="0"/>
                <a:ea typeface="Roboto" panose="02000000000000000000" pitchFamily="2" charset="0"/>
                <a:cs typeface="Arial" panose="020B0604020202020204" pitchFamily="34" charset="0"/>
              </a:rPr>
              <a:t>profile</a:t>
            </a:r>
            <a:r>
              <a:rPr lang="en-GB" sz="4267" b="1" dirty="0">
                <a:solidFill>
                  <a:srgbClr val="FFFFFF"/>
                </a:solidFill>
                <a:latin typeface="Arial" panose="020B0604020202020204" pitchFamily="34" charset="0"/>
                <a:ea typeface="Roboto" panose="02000000000000000000" pitchFamily="2" charset="0"/>
                <a:cs typeface="Arial" panose="020B0604020202020204" pitchFamily="34" charset="0"/>
              </a:rPr>
              <a:t> </a:t>
            </a:r>
          </a:p>
        </p:txBody>
      </p:sp>
      <p:sp>
        <p:nvSpPr>
          <p:cNvPr id="8" name="Content Placeholder 4">
            <a:extLst>
              <a:ext uri="{FF2B5EF4-FFF2-40B4-BE49-F238E27FC236}">
                <a16:creationId xmlns:a16="http://schemas.microsoft.com/office/drawing/2014/main" id="{1AD2F6EA-CD16-31D2-D737-F7CAC652605D}"/>
              </a:ext>
            </a:extLst>
          </p:cNvPr>
          <p:cNvSpPr>
            <a:spLocks noGrp="1"/>
          </p:cNvSpPr>
          <p:nvPr>
            <p:ph type="body" idx="1"/>
          </p:nvPr>
        </p:nvSpPr>
        <p:spPr>
          <a:xfrm>
            <a:off x="613834" y="1868926"/>
            <a:ext cx="10964333" cy="4294509"/>
          </a:xfrm>
          <a:ln>
            <a:noFill/>
          </a:ln>
        </p:spPr>
        <p:txBody>
          <a:bodyPr vert="horz" wrap="square" lIns="0" tIns="0" rIns="0" bIns="0" rtlCol="0">
            <a:spAutoFit/>
          </a:bodyPr>
          <a:lstStyle/>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Arial" panose="020B0604020202020204" pitchFamily="34" charset="0"/>
                <a:ea typeface="Roboto" panose="02000000000000000000" pitchFamily="2" charset="0"/>
                <a:cs typeface="Arial" panose="020B0604020202020204" pitchFamily="34" charset="0"/>
              </a:rPr>
              <a:t>Personal details</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Arial" panose="020B0604020202020204" pitchFamily="34" charset="0"/>
                <a:ea typeface="Roboto" panose="02000000000000000000" pitchFamily="2" charset="0"/>
                <a:cs typeface="Arial" panose="020B0604020202020204" pitchFamily="34" charset="0"/>
              </a:rPr>
              <a:t>Nationality details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Arial" panose="020B0604020202020204" pitchFamily="34" charset="0"/>
                <a:ea typeface="Roboto" panose="02000000000000000000" pitchFamily="2" charset="0"/>
                <a:cs typeface="Arial" panose="020B0604020202020204" pitchFamily="34" charset="0"/>
              </a:rPr>
              <a:t>Where you live</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Arial" panose="020B0604020202020204" pitchFamily="34" charset="0"/>
                <a:ea typeface="Roboto" panose="02000000000000000000" pitchFamily="2" charset="0"/>
                <a:cs typeface="Arial" panose="020B0604020202020204" pitchFamily="34" charset="0"/>
              </a:rPr>
              <a:t>Contact details</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Arial" panose="020B0604020202020204" pitchFamily="34" charset="0"/>
                <a:ea typeface="Roboto" panose="02000000000000000000" pitchFamily="2" charset="0"/>
                <a:cs typeface="Arial" panose="020B0604020202020204" pitchFamily="34" charset="0"/>
              </a:rPr>
              <a:t>Supporting information</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Arial" panose="020B0604020202020204" pitchFamily="34" charset="0"/>
                <a:ea typeface="Roboto" panose="02000000000000000000" pitchFamily="2" charset="0"/>
                <a:cs typeface="Arial" panose="020B0604020202020204" pitchFamily="34" charset="0"/>
              </a:rPr>
              <a:t>Finance and funding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Arial" panose="020B0604020202020204" pitchFamily="34" charset="0"/>
                <a:ea typeface="Roboto" panose="02000000000000000000" pitchFamily="2" charset="0"/>
                <a:cs typeface="Arial" panose="020B0604020202020204" pitchFamily="34" charset="0"/>
              </a:rPr>
              <a:t>Diversity and inclusion*</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r>
              <a:rPr lang="en-GB" sz="2200" dirty="0">
                <a:solidFill>
                  <a:schemeClr val="bg1"/>
                </a:solidFill>
                <a:latin typeface="Arial" panose="020B0604020202020204" pitchFamily="34" charset="0"/>
                <a:ea typeface="Roboto" panose="02000000000000000000" pitchFamily="2" charset="0"/>
                <a:cs typeface="Arial" panose="020B0604020202020204" pitchFamily="34" charset="0"/>
              </a:rPr>
              <a:t>More about you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endParaRPr lang="en-GB" sz="2200" dirty="0">
              <a:solidFill>
                <a:schemeClr val="bg1"/>
              </a:solidFill>
              <a:latin typeface="Arial" panose="020B0604020202020204" pitchFamily="34" charset="0"/>
              <a:ea typeface="Roboto" panose="02000000000000000000" pitchFamily="2" charset="0"/>
              <a:cs typeface="Arial" panose="020B0604020202020204" pitchFamily="34" charset="0"/>
            </a:endParaRPr>
          </a:p>
          <a:p>
            <a:pPr defTabSz="914354">
              <a:spcBef>
                <a:spcPts val="400"/>
              </a:spcBef>
              <a:spcAft>
                <a:spcPts val="400"/>
              </a:spcAft>
              <a:buClr>
                <a:srgbClr val="FBAF17"/>
              </a:buClr>
              <a:tabLst>
                <a:tab pos="2268950" algn="l"/>
                <a:tab pos="3938916" algn="l"/>
              </a:tabLst>
            </a:pPr>
            <a:r>
              <a:rPr lang="en-GB" sz="1600" dirty="0">
                <a:solidFill>
                  <a:schemeClr val="bg1"/>
                </a:solidFill>
                <a:latin typeface="Calibri Light" panose="020F0302020204030204"/>
                <a:ea typeface="MS PGothic"/>
                <a:cs typeface="Calibri"/>
              </a:rPr>
              <a:t>* (for students with a UK home address)</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pPr>
            <a:endParaRPr lang="en-GB" sz="22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spTree>
    <p:custDataLst>
      <p:tags r:id="rId1"/>
    </p:custDataLst>
    <p:extLst>
      <p:ext uri="{BB962C8B-B14F-4D97-AF65-F5344CB8AC3E}">
        <p14:creationId xmlns:p14="http://schemas.microsoft.com/office/powerpoint/2010/main" val="294704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B129C-C36B-C4A8-7F4F-C0F707E84902}"/>
              </a:ext>
            </a:extLst>
          </p:cNvPr>
          <p:cNvPicPr>
            <a:picLocks noGrp="1" noRot="1" noChangeAspect="1" noMove="1" noResize="1" noEditPoints="1" noAdjustHandles="1" noChangeArrowheads="1" noChangeShapeType="1" noCrop="1"/>
          </p:cNvPicPr>
          <p:nvPr/>
        </p:nvPicPr>
        <p:blipFill rotWithShape="1">
          <a:blip r:embed="rId4"/>
          <a:srcRect r="4153"/>
          <a:stretch/>
        </p:blipFill>
        <p:spPr>
          <a:xfrm>
            <a:off x="4750076" y="1483640"/>
            <a:ext cx="7247961" cy="4924659"/>
          </a:xfrm>
          <a:prstGeom prst="rect">
            <a:avLst/>
          </a:prstGeom>
        </p:spPr>
      </p:pic>
      <p:sp>
        <p:nvSpPr>
          <p:cNvPr id="7" name="Title 3">
            <a:extLst>
              <a:ext uri="{FF2B5EF4-FFF2-40B4-BE49-F238E27FC236}">
                <a16:creationId xmlns:a16="http://schemas.microsoft.com/office/drawing/2014/main" id="{A2C66BC2-3A94-7878-672E-DCCD467EF75E}"/>
              </a:ext>
            </a:extLst>
          </p:cNvPr>
          <p:cNvSpPr txBox="1">
            <a:spLocks/>
          </p:cNvSpPr>
          <p:nvPr/>
        </p:nvSpPr>
        <p:spPr>
          <a:xfrm>
            <a:off x="612108" y="38496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77">
              <a:defRPr/>
            </a:pPr>
            <a:r>
              <a:rPr lang="en-GB" sz="4267" b="1" dirty="0">
                <a:solidFill>
                  <a:srgbClr val="FFFFFF"/>
                </a:solidFill>
                <a:latin typeface="Arial" panose="020B0604020202020204" pitchFamily="34" charset="0"/>
                <a:ea typeface="Roboto" panose="02000000000000000000" pitchFamily="2" charset="0"/>
                <a:cs typeface="Arial" panose="020B0604020202020204" pitchFamily="34" charset="0"/>
              </a:rPr>
              <a:t>E</a:t>
            </a:r>
            <a:r>
              <a:rPr lang="en-GB" sz="4267" b="1" dirty="0">
                <a:solidFill>
                  <a:srgbClr val="5DB88D"/>
                </a:solidFill>
                <a:latin typeface="Arial" panose="020B0604020202020204" pitchFamily="34" charset="0"/>
                <a:ea typeface="Roboto" panose="02000000000000000000" pitchFamily="2" charset="0"/>
                <a:cs typeface="Arial" panose="020B0604020202020204" pitchFamily="34" charset="0"/>
              </a:rPr>
              <a:t>xperiences</a:t>
            </a:r>
            <a:r>
              <a:rPr lang="en-GB" sz="4267" b="1" dirty="0">
                <a:solidFill>
                  <a:srgbClr val="FFFFFF"/>
                </a:solidFill>
                <a:latin typeface="Arial" panose="020B0604020202020204" pitchFamily="34" charset="0"/>
                <a:ea typeface="Roboto" panose="02000000000000000000" pitchFamily="2" charset="0"/>
                <a:cs typeface="Arial" panose="020B0604020202020204" pitchFamily="34" charset="0"/>
              </a:rPr>
              <a:t> </a:t>
            </a:r>
          </a:p>
        </p:txBody>
      </p:sp>
      <p:sp>
        <p:nvSpPr>
          <p:cNvPr id="10" name="Content Placeholder 9">
            <a:extLst>
              <a:ext uri="{FF2B5EF4-FFF2-40B4-BE49-F238E27FC236}">
                <a16:creationId xmlns:a16="http://schemas.microsoft.com/office/drawing/2014/main" id="{D5C05CBA-2907-EC8F-973F-FA88658A4591}"/>
              </a:ext>
            </a:extLst>
          </p:cNvPr>
          <p:cNvSpPr txBox="1">
            <a:spLocks/>
          </p:cNvSpPr>
          <p:nvPr/>
        </p:nvSpPr>
        <p:spPr>
          <a:xfrm>
            <a:off x="732786" y="2178361"/>
            <a:ext cx="3909271" cy="3272691"/>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2200" dirty="0">
                <a:solidFill>
                  <a:srgbClr val="FFFFFF"/>
                </a:solidFill>
                <a:latin typeface="Arial" panose="020B0604020202020204" pitchFamily="34" charset="0"/>
                <a:ea typeface="Roboto" panose="02000000000000000000" pitchFamily="2" charset="0"/>
                <a:cs typeface="Arial" panose="020B0604020202020204" pitchFamily="34" charset="0"/>
              </a:rPr>
              <a:t>Education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2200" dirty="0">
                <a:solidFill>
                  <a:srgbClr val="FFFFFF"/>
                </a:solidFill>
                <a:latin typeface="Arial" panose="020B0604020202020204" pitchFamily="34" charset="0"/>
                <a:ea typeface="Roboto" panose="02000000000000000000" pitchFamily="2" charset="0"/>
                <a:cs typeface="Arial" panose="020B0604020202020204" pitchFamily="34" charset="0"/>
              </a:rPr>
              <a:t>Employment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2200" dirty="0">
                <a:solidFill>
                  <a:srgbClr val="FFFFFF"/>
                </a:solidFill>
                <a:latin typeface="Arial" panose="020B0604020202020204" pitchFamily="34" charset="0"/>
                <a:ea typeface="Roboto" panose="02000000000000000000" pitchFamily="2" charset="0"/>
                <a:cs typeface="Arial" panose="020B0604020202020204" pitchFamily="34" charset="0"/>
              </a:rPr>
              <a:t>Extra activities*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2200" dirty="0">
                <a:solidFill>
                  <a:srgbClr val="FFFFFF"/>
                </a:solidFill>
                <a:latin typeface="Arial" panose="020B0604020202020204" pitchFamily="34" charset="0"/>
                <a:ea typeface="Roboto" panose="02000000000000000000" pitchFamily="2" charset="0"/>
                <a:cs typeface="Arial" panose="020B0604020202020204" pitchFamily="34" charset="0"/>
              </a:rPr>
              <a:t>Personal statement </a:t>
            </a:r>
          </a:p>
          <a:p>
            <a:pPr marL="228594" indent="-228594" defTabSz="914354">
              <a:spcBef>
                <a:spcPts val="400"/>
              </a:spcBef>
              <a:spcAft>
                <a:spcPts val="400"/>
              </a:spcAft>
              <a:buClr>
                <a:srgbClr val="FBAF17"/>
              </a:buClr>
              <a:buFont typeface="Arial" panose="020B0604020202020204" pitchFamily="34" charset="0"/>
              <a:buChar char="•"/>
              <a:tabLst>
                <a:tab pos="2268950" algn="l"/>
                <a:tab pos="3938916" algn="l"/>
              </a:tabLst>
              <a:defRPr/>
            </a:pPr>
            <a:r>
              <a:rPr lang="en-GB" sz="2200" dirty="0">
                <a:solidFill>
                  <a:srgbClr val="FFFFFF"/>
                </a:solidFill>
                <a:latin typeface="Arial" panose="020B0604020202020204" pitchFamily="34" charset="0"/>
                <a:ea typeface="Roboto" panose="02000000000000000000" pitchFamily="2" charset="0"/>
                <a:cs typeface="Arial" panose="020B0604020202020204" pitchFamily="34" charset="0"/>
              </a:rPr>
              <a:t>Reference**</a:t>
            </a:r>
          </a:p>
          <a:p>
            <a:pPr marL="0" indent="0" defTabSz="914354">
              <a:spcBef>
                <a:spcPts val="400"/>
              </a:spcBef>
              <a:spcAft>
                <a:spcPts val="400"/>
              </a:spcAft>
              <a:buClr>
                <a:srgbClr val="1F2834"/>
              </a:buClr>
              <a:buNone/>
              <a:tabLst>
                <a:tab pos="2268950" algn="l"/>
                <a:tab pos="3938916" algn="l"/>
              </a:tabLst>
              <a:defRPr/>
            </a:pPr>
            <a:endParaRPr lang="en-GB" sz="2400" dirty="0">
              <a:solidFill>
                <a:srgbClr val="FFFFFF"/>
              </a:solidFill>
              <a:latin typeface="Arial" panose="020B0604020202020204" pitchFamily="34" charset="0"/>
              <a:ea typeface="Roboto" panose="02000000000000000000" pitchFamily="2" charset="0"/>
              <a:cs typeface="Arial" panose="020B0604020202020204" pitchFamily="34" charset="0"/>
            </a:endParaRPr>
          </a:p>
          <a:p>
            <a:pPr marL="0" indent="0" defTabSz="609570">
              <a:spcBef>
                <a:spcPts val="400"/>
              </a:spcBef>
              <a:spcAft>
                <a:spcPts val="400"/>
              </a:spcAft>
              <a:buClr>
                <a:srgbClr val="FBC651"/>
              </a:buClr>
              <a:buNone/>
              <a:tabLst>
                <a:tab pos="2268950" algn="l"/>
                <a:tab pos="3938916" algn="l"/>
              </a:tabLst>
              <a:defRPr/>
            </a:pPr>
            <a:r>
              <a:rPr lang="en-GB" sz="1600" dirty="0">
                <a:solidFill>
                  <a:srgbClr val="FFFFFF"/>
                </a:solidFill>
                <a:latin typeface="Calibri Light" panose="020F0302020204030204"/>
                <a:ea typeface="MS PGothic"/>
                <a:cs typeface="Calibri"/>
              </a:rPr>
              <a:t>*(for students with a UK home address)</a:t>
            </a:r>
          </a:p>
          <a:p>
            <a:pPr marL="0" indent="0" defTabSz="609570">
              <a:spcBef>
                <a:spcPts val="400"/>
              </a:spcBef>
              <a:spcAft>
                <a:spcPts val="400"/>
              </a:spcAft>
              <a:buClr>
                <a:srgbClr val="FBC651"/>
              </a:buClr>
              <a:buNone/>
              <a:tabLst>
                <a:tab pos="2268950" algn="l"/>
                <a:tab pos="3938916" algn="l"/>
              </a:tabLst>
              <a:defRPr/>
            </a:pPr>
            <a:r>
              <a:rPr lang="en-GB" sz="1600" dirty="0">
                <a:solidFill>
                  <a:srgbClr val="FFFFFF"/>
                </a:solidFill>
                <a:latin typeface="Calibri Light" panose="020F0302020204030204"/>
                <a:ea typeface="MS PGothic"/>
                <a:cs typeface="Calibri"/>
              </a:rPr>
              <a:t>**(not visible if linked to your school/college)</a:t>
            </a:r>
          </a:p>
        </p:txBody>
      </p:sp>
    </p:spTree>
    <p:custDataLst>
      <p:tags r:id="rId1"/>
    </p:custDataLst>
    <p:extLst>
      <p:ext uri="{BB962C8B-B14F-4D97-AF65-F5344CB8AC3E}">
        <p14:creationId xmlns:p14="http://schemas.microsoft.com/office/powerpoint/2010/main" val="812541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471391" y="-31784"/>
            <a:ext cx="10970677" cy="1426391"/>
          </a:xfrm>
        </p:spPr>
        <p:txBody>
          <a:bodyPr/>
          <a:lstStyle/>
          <a:p>
            <a:pPr lvl="0"/>
            <a:r>
              <a:rPr lang="en-US" dirty="0">
                <a:latin typeface="Roboto "/>
              </a:rPr>
              <a:t>The personal statement </a:t>
            </a:r>
            <a:endParaRPr lang="en-GB" dirty="0">
              <a:latin typeface="Roboto "/>
            </a:endParaRPr>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7951793" y="6405029"/>
            <a:ext cx="3123468" cy="314627"/>
          </a:xfrm>
          <a:prstGeom prst="rect">
            <a:avLst/>
          </a:prstGeom>
          <a:noFill/>
          <a:ln cap="flat">
            <a:noFill/>
          </a:ln>
        </p:spPr>
        <p:txBody>
          <a:bodyPr vert="horz" wrap="square" lIns="121920" tIns="60960" rIns="0" bIns="60960" anchor="ctr" anchorCtr="0" compatLnSpc="1">
            <a:noAutofit/>
          </a:bodyPr>
          <a:lstStyle/>
          <a:p>
            <a:pPr algn="r" defTabSz="609585">
              <a:defRPr sz="1800" b="0" i="0" u="none" strike="noStrike" kern="0" cap="none" spc="0" baseline="0">
                <a:solidFill>
                  <a:srgbClr val="000000"/>
                </a:solidFill>
                <a:uFillTx/>
              </a:defRPr>
            </a:pPr>
            <a:fld id="{657E18BF-C440-4369-943D-85309B66C416}" type="datetime4">
              <a:rPr lang="en-GB" sz="1200">
                <a:solidFill>
                  <a:srgbClr val="1F2834"/>
                </a:solidFill>
                <a:latin typeface="Calibri"/>
              </a:rPr>
              <a:pPr algn="r" defTabSz="609585">
                <a:defRPr sz="1800" b="0" i="0" u="none" strike="noStrike" kern="0" cap="none" spc="0" baseline="0">
                  <a:solidFill>
                    <a:srgbClr val="000000"/>
                  </a:solidFill>
                  <a:uFillTx/>
                </a:defRPr>
              </a:pPr>
              <a:t>30 September 2024</a:t>
            </a:fld>
            <a:endParaRPr lang="en-US" sz="1200">
              <a:solidFill>
                <a:srgbClr val="1F2834"/>
              </a:solidFill>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383121" y="6405030"/>
            <a:ext cx="5976835"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a:solidFill>
                  <a:srgbClr val="1F2834"/>
                </a:solidFill>
                <a:latin typeface="Calibri"/>
              </a:rPr>
              <a:t>Security marking: </a:t>
            </a:r>
            <a:r>
              <a:rPr lang="en-US" sz="1200" b="1">
                <a:solidFill>
                  <a:srgbClr val="1F2834"/>
                </a:solidFill>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11075250" y="6405030"/>
            <a:ext cx="733628"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kern="0">
                <a:solidFill>
                  <a:srgbClr val="1F2834"/>
                </a:solidFill>
                <a:latin typeface="Calibri"/>
              </a:rPr>
              <a:t>|   </a:t>
            </a:r>
            <a:fld id="{C37586F3-408F-4BA8-9427-2F64F4598123}" type="slidenum">
              <a:rPr sz="1200" kern="0">
                <a:solidFill>
                  <a:srgbClr val="1F2834"/>
                </a:solidFill>
                <a:latin typeface="Calibri"/>
              </a:rPr>
              <a:pPr defTabSz="609585">
                <a:defRPr sz="1800" b="0" i="0" u="none" strike="noStrike" kern="0" cap="none" spc="0" baseline="0">
                  <a:solidFill>
                    <a:srgbClr val="000000"/>
                  </a:solidFill>
                  <a:uFillTx/>
                </a:defRPr>
              </a:pPr>
              <a:t>12</a:t>
            </a:fld>
            <a:endParaRPr lang="en-US" sz="1200" kern="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471392" y="1723839"/>
            <a:ext cx="6997489" cy="435195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dirty="0">
                  <a:solidFill>
                    <a:srgbClr val="1F2834"/>
                  </a:solidFill>
                  <a:latin typeface="Arial" panose="020B0604020202020204" pitchFamily="34" charset="0"/>
                  <a:ea typeface="Roboto Light" panose="02000000000000000000" pitchFamily="2" charset="0"/>
                  <a:cs typeface="Arial" panose="020B0604020202020204" pitchFamily="34" charset="0"/>
                </a:rPr>
                <a:t>The only section students’ have full control over</a:t>
              </a:r>
              <a:endParaRPr lang="en-US" sz="1867" dirty="0">
                <a:solidFill>
                  <a:srgbClr val="1F2834"/>
                </a:solidFill>
                <a:latin typeface="Arial" panose="020B0604020202020204" pitchFamily="34" charset="0"/>
                <a:ea typeface="Roboto Light" panose="02000000000000000000" pitchFamily="2" charset="0"/>
                <a:cs typeface="Arial" panose="020B0604020202020204" pitchFamily="34" charset="0"/>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dirty="0">
                  <a:solidFill>
                    <a:srgbClr val="1F2834"/>
                  </a:solidFill>
                  <a:latin typeface="Arial" panose="020B0604020202020204" pitchFamily="34" charset="0"/>
                  <a:ea typeface="Roboto Light" panose="02000000000000000000" pitchFamily="2" charset="0"/>
                  <a:cs typeface="Arial" panose="020B0604020202020204" pitchFamily="34" charset="0"/>
                </a:rPr>
                <a:t>       Their only chance to market themselves as an individual</a:t>
              </a:r>
              <a:endParaRPr lang="en-US" sz="1867" dirty="0">
                <a:solidFill>
                  <a:srgbClr val="1F2834"/>
                </a:solidFill>
                <a:latin typeface="Arial" panose="020B0604020202020204" pitchFamily="34" charset="0"/>
                <a:ea typeface="Roboto Light" panose="02000000000000000000" pitchFamily="2" charset="0"/>
                <a:cs typeface="Arial" panose="020B0604020202020204" pitchFamily="34" charset="0"/>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dirty="0">
                  <a:solidFill>
                    <a:srgbClr val="1F2834"/>
                  </a:solidFill>
                  <a:latin typeface="Arial" panose="020B0604020202020204" pitchFamily="34" charset="0"/>
                  <a:ea typeface="Roboto Light" panose="02000000000000000000" pitchFamily="2" charset="0"/>
                  <a:cs typeface="Arial" panose="020B0604020202020204" pitchFamily="34" charset="0"/>
                </a:rPr>
                <a:t>The same for all of their choices</a:t>
              </a: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9484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dirty="0">
                  <a:solidFill>
                    <a:srgbClr val="1F2834"/>
                  </a:solidFill>
                  <a:latin typeface="Arial" panose="020B0604020202020204" pitchFamily="34" charset="0"/>
                  <a:ea typeface="Roboto Light" panose="02000000000000000000" pitchFamily="2" charset="0"/>
                  <a:cs typeface="Arial" panose="020B0604020202020204" pitchFamily="34" charset="0"/>
                </a:rPr>
                <a:t>A maximum of 4,000 characters, or 47 lines</a:t>
              </a:r>
              <a:endParaRPr lang="en-US" sz="1867" dirty="0">
                <a:solidFill>
                  <a:srgbClr val="1F2834"/>
                </a:solidFill>
                <a:latin typeface="Arial" panose="020B0604020202020204" pitchFamily="34" charset="0"/>
                <a:ea typeface="Roboto Light" panose="02000000000000000000" pitchFamily="2" charset="0"/>
                <a:cs typeface="Arial" panose="020B0604020202020204" pitchFamily="34" charset="0"/>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9192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dirty="0">
                  <a:solidFill>
                    <a:srgbClr val="1F2834"/>
                  </a:solidFill>
                  <a:latin typeface="Arial" panose="020B0604020202020204" pitchFamily="34" charset="0"/>
                  <a:ea typeface="Roboto Light" panose="02000000000000000000" pitchFamily="2" charset="0"/>
                  <a:cs typeface="Arial" panose="020B0604020202020204" pitchFamily="34" charset="0"/>
                </a:rPr>
                <a:t>A minimum of 1,000 characters</a:t>
              </a: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dirty="0">
                  <a:solidFill>
                    <a:srgbClr val="1F2834"/>
                  </a:solidFill>
                  <a:latin typeface="Arial" panose="020B0604020202020204" pitchFamily="34" charset="0"/>
                  <a:ea typeface="Roboto Light" panose="02000000000000000000" pitchFamily="2" charset="0"/>
                  <a:cs typeface="Arial" panose="020B0604020202020204" pitchFamily="34" charset="0"/>
                </a:rPr>
                <a:t>There isn’t a spelling or grammar check</a:t>
              </a: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defTabSz="1219170">
                <a:defRPr sz="1800" b="0" i="0" u="none" strike="noStrike" kern="0" cap="none" spc="0" baseline="0">
                  <a:solidFill>
                    <a:srgbClr val="000000"/>
                  </a:solidFill>
                  <a:uFillTx/>
                </a:defRPr>
              </a:pPr>
              <a:endParaRPr lang="en-GB" sz="24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defTabSz="829718">
                <a:spcAft>
                  <a:spcPts val="800"/>
                </a:spcAft>
                <a:defRPr sz="1800" b="0" i="0" u="none" strike="noStrike" kern="0" cap="none" spc="0" baseline="0">
                  <a:solidFill>
                    <a:srgbClr val="000000"/>
                  </a:solidFill>
                  <a:uFillTx/>
                </a:defRPr>
              </a:pPr>
              <a:r>
                <a:rPr lang="en-GB" sz="1867" dirty="0">
                  <a:solidFill>
                    <a:srgbClr val="1F2834"/>
                  </a:solidFill>
                  <a:latin typeface="Arial" panose="020B0604020202020204" pitchFamily="34" charset="0"/>
                  <a:ea typeface="Roboto Light" panose="02000000000000000000" pitchFamily="2" charset="0"/>
                  <a:cs typeface="Arial" panose="020B0604020202020204" pitchFamily="34" charset="0"/>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7596128" y="2872710"/>
            <a:ext cx="4271613" cy="1733488"/>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2133" dirty="0">
                <a:latin typeface="Arial" panose="020B0604020202020204" pitchFamily="34" charset="0"/>
                <a:ea typeface="Roboto Light" panose="02000000000000000000" pitchFamily="2" charset="0"/>
                <a:cs typeface="Arial" panose="020B0604020202020204" pitchFamily="34" charset="0"/>
              </a:rPr>
              <a:t>UCAS’ similarity detection service: </a:t>
            </a:r>
          </a:p>
          <a:p>
            <a:pPr algn="ctr" eaLnBrk="1" hangingPunct="1"/>
            <a:r>
              <a:rPr lang="en-US" altLang="en-US" sz="2133" dirty="0">
                <a:latin typeface="Arial" panose="020B0604020202020204" pitchFamily="34" charset="0"/>
                <a:ea typeface="Roboto Light" panose="02000000000000000000" pitchFamily="2" charset="0"/>
                <a:cs typeface="Arial" panose="020B0604020202020204" pitchFamily="34" charset="0"/>
              </a:rPr>
              <a:t>every personal statement is run through software to check for plagiarism</a:t>
            </a:r>
            <a:r>
              <a:rPr lang="en-US" altLang="en-US" sz="2133" dirty="0">
                <a:solidFill>
                  <a:srgbClr val="595959"/>
                </a:solidFill>
                <a:latin typeface="Arial" panose="020B0604020202020204" pitchFamily="34" charset="0"/>
                <a:ea typeface="Roboto Light" panose="02000000000000000000" pitchFamily="2" charset="0"/>
                <a:cs typeface="Arial" panose="020B0604020202020204" pitchFamily="34" charset="0"/>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85521" y="4999637"/>
            <a:ext cx="363271" cy="363271"/>
          </a:xfrm>
          <a:prstGeom prst="rect">
            <a:avLst/>
          </a:prstGeom>
        </p:spPr>
      </p:pic>
    </p:spTree>
    <p:custDataLst>
      <p:tags r:id="rId1"/>
    </p:custDataLst>
    <p:extLst>
      <p:ext uri="{BB962C8B-B14F-4D97-AF65-F5344CB8AC3E}">
        <p14:creationId xmlns:p14="http://schemas.microsoft.com/office/powerpoint/2010/main" val="2308909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383117" y="241998"/>
            <a:ext cx="5109568" cy="1316567"/>
          </a:xfrm>
        </p:spPr>
        <p:txBody>
          <a:bodyPr>
            <a:normAutofit/>
          </a:bodyPr>
          <a:lstStyle/>
          <a:p>
            <a:pPr lvl="0"/>
            <a:r>
              <a:rPr lang="en-GB" sz="4800" dirty="0">
                <a:latin typeface="Roboto "/>
              </a:rPr>
              <a:t>Start early</a:t>
            </a:r>
          </a:p>
        </p:txBody>
      </p:sp>
      <p:pic>
        <p:nvPicPr>
          <p:cNvPr id="10" name="Picture Placeholder 8" descr="A group of people sitting at a table&#10;&#10;Description automatically generated">
            <a:extLst>
              <a:ext uri="{FF2B5EF4-FFF2-40B4-BE49-F238E27FC236}">
                <a16:creationId xmlns:a16="http://schemas.microsoft.com/office/drawing/2014/main" id="{C17CA001-4319-4F4B-9BF8-3D4F5B8EB700}"/>
              </a:ext>
            </a:extLst>
          </p:cNvPr>
          <p:cNvPicPr>
            <a:picLocks noGrp="1" noChangeAspect="1"/>
          </p:cNvPicPr>
          <p:nvPr>
            <p:ph type="pic" idx="1"/>
          </p:nvPr>
        </p:nvPicPr>
        <p:blipFill>
          <a:blip r:embed="rId3"/>
          <a:srcRect l="8986" r="8986"/>
          <a:stretch/>
        </p:blipFill>
        <p:spPr/>
      </p:pic>
      <p:sp>
        <p:nvSpPr>
          <p:cNvPr id="4" name="Text Placeholder 8">
            <a:extLst>
              <a:ext uri="{FF2B5EF4-FFF2-40B4-BE49-F238E27FC236}">
                <a16:creationId xmlns:a16="http://schemas.microsoft.com/office/drawing/2014/main" id="{8817B06E-6639-45F6-A784-693176C0934A}"/>
              </a:ext>
            </a:extLst>
          </p:cNvPr>
          <p:cNvSpPr txBox="1">
            <a:spLocks noGrp="1"/>
          </p:cNvSpPr>
          <p:nvPr>
            <p:ph type="body" sz="half" idx="2"/>
          </p:nvPr>
        </p:nvSpPr>
        <p:spPr>
          <a:xfrm>
            <a:off x="383119" y="1992665"/>
            <a:ext cx="5109567" cy="4455921"/>
          </a:xfrm>
        </p:spPr>
        <p:txBody>
          <a:bodyPr/>
          <a:lstStyle/>
          <a:p>
            <a:pPr defTabSz="1219170">
              <a:spcBef>
                <a:spcPts val="400"/>
              </a:spcBef>
              <a:spcAft>
                <a:spcPts val="400"/>
              </a:spcAft>
            </a:pPr>
            <a:r>
              <a:rPr lang="en-US" sz="2400" dirty="0">
                <a:latin typeface="Arial" panose="020B0604020202020204" pitchFamily="34" charset="0"/>
              </a:rPr>
              <a:t>Include:</a:t>
            </a:r>
          </a:p>
          <a:p>
            <a:pPr marL="533387" lvl="1" indent="-380990" defTabSz="1219170">
              <a:spcBef>
                <a:spcPts val="800"/>
              </a:spcBef>
              <a:spcAft>
                <a:spcPts val="800"/>
              </a:spcAft>
              <a:buClr>
                <a:srgbClr val="836CD8"/>
              </a:buClr>
              <a:buFont typeface="Arial" panose="020B0604020202020204" pitchFamily="34" charset="0"/>
              <a:buChar char="•"/>
            </a:pPr>
            <a:r>
              <a:rPr lang="en-US" sz="2400" dirty="0">
                <a:latin typeface="Arial" panose="020B0604020202020204" pitchFamily="34" charset="0"/>
              </a:rPr>
              <a:t>academic achievements, past and present</a:t>
            </a:r>
          </a:p>
          <a:p>
            <a:pPr marL="533387" lvl="1" indent="-380990" defTabSz="1219170">
              <a:spcBef>
                <a:spcPts val="800"/>
              </a:spcBef>
              <a:spcAft>
                <a:spcPts val="800"/>
              </a:spcAft>
              <a:buClr>
                <a:srgbClr val="836CD8"/>
              </a:buClr>
              <a:buFont typeface="Arial" panose="020B0604020202020204" pitchFamily="34" charset="0"/>
              <a:buChar char="•"/>
            </a:pPr>
            <a:r>
              <a:rPr lang="en-US" sz="2400" dirty="0">
                <a:latin typeface="Arial" panose="020B0604020202020204" pitchFamily="34" charset="0"/>
              </a:rPr>
              <a:t>interest in the course area</a:t>
            </a:r>
          </a:p>
          <a:p>
            <a:pPr marL="533387" lvl="1" indent="-380990" defTabSz="1219170">
              <a:spcBef>
                <a:spcPts val="800"/>
              </a:spcBef>
              <a:spcAft>
                <a:spcPts val="800"/>
              </a:spcAft>
              <a:buClr>
                <a:srgbClr val="836CD8"/>
              </a:buClr>
              <a:buFont typeface="Arial" panose="020B0604020202020204" pitchFamily="34" charset="0"/>
              <a:buChar char="•"/>
            </a:pPr>
            <a:r>
              <a:rPr lang="en-US" sz="2400" dirty="0">
                <a:latin typeface="Arial" panose="020B0604020202020204" pitchFamily="34" charset="0"/>
              </a:rPr>
              <a:t>knowledge of the subject area </a:t>
            </a:r>
          </a:p>
          <a:p>
            <a:pPr marL="533387" lvl="1" indent="-380990" defTabSz="1219170">
              <a:spcBef>
                <a:spcPts val="800"/>
              </a:spcBef>
              <a:spcAft>
                <a:spcPts val="800"/>
              </a:spcAft>
              <a:buClr>
                <a:srgbClr val="836CD8"/>
              </a:buClr>
              <a:buFont typeface="Arial" panose="020B0604020202020204" pitchFamily="34" charset="0"/>
              <a:buChar char="•"/>
            </a:pPr>
            <a:r>
              <a:rPr lang="en-US" sz="2400" dirty="0">
                <a:latin typeface="Arial" panose="020B0604020202020204" pitchFamily="34" charset="0"/>
              </a:rPr>
              <a:t>enthusiasm to go beyond the syllabus </a:t>
            </a:r>
          </a:p>
          <a:p>
            <a:pPr marL="533387" lvl="1" indent="-380990" defTabSz="1219170">
              <a:spcBef>
                <a:spcPts val="800"/>
              </a:spcBef>
              <a:spcAft>
                <a:spcPts val="800"/>
              </a:spcAft>
              <a:buClr>
                <a:srgbClr val="836CD8"/>
              </a:buClr>
              <a:buFont typeface="Arial" panose="020B0604020202020204" pitchFamily="34" charset="0"/>
              <a:buChar char="•"/>
            </a:pPr>
            <a:r>
              <a:rPr lang="en-US" sz="2400" dirty="0">
                <a:latin typeface="Arial" panose="020B0604020202020204" pitchFamily="34" charset="0"/>
              </a:rPr>
              <a:t>details of independent study skills</a:t>
            </a:r>
          </a:p>
          <a:p>
            <a:pPr lvl="0"/>
            <a:endParaRPr lang="en-GB" sz="1867" dirty="0">
              <a:latin typeface="Arial" panose="020B0604020202020204" pitchFamily="34" charset="0"/>
            </a:endParaRPr>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7951793" y="6405029"/>
            <a:ext cx="3123468" cy="314627"/>
          </a:xfrm>
          <a:prstGeom prst="rect">
            <a:avLst/>
          </a:prstGeom>
          <a:noFill/>
          <a:ln cap="flat">
            <a:noFill/>
          </a:ln>
        </p:spPr>
        <p:txBody>
          <a:bodyPr vert="horz" wrap="square" lIns="121920" tIns="60960" rIns="0" bIns="60960" anchor="ctr" anchorCtr="0" compatLnSpc="1">
            <a:noAutofit/>
          </a:bodyPr>
          <a:lstStyle/>
          <a:p>
            <a:pPr algn="r" defTabSz="609585">
              <a:defRPr sz="1800" b="0" i="0" u="none" strike="noStrike" kern="0" cap="none" spc="0" baseline="0">
                <a:solidFill>
                  <a:srgbClr val="000000"/>
                </a:solidFill>
                <a:uFillTx/>
              </a:defRPr>
            </a:pPr>
            <a:fld id="{87576D6A-EF0A-4D0E-8766-DC99521EE4B8}" type="datetime4">
              <a:rPr lang="en-GB" sz="1200">
                <a:solidFill>
                  <a:srgbClr val="1F2834"/>
                </a:solidFill>
                <a:latin typeface="Calibri"/>
              </a:rPr>
              <a:pPr algn="r" defTabSz="609585">
                <a:defRPr sz="1800" b="0" i="0" u="none" strike="noStrike" kern="0" cap="none" spc="0" baseline="0">
                  <a:solidFill>
                    <a:srgbClr val="000000"/>
                  </a:solidFill>
                  <a:uFillTx/>
                </a:defRPr>
              </a:pPr>
              <a:t>30 September 2024</a:t>
            </a:fld>
            <a:endParaRPr lang="en-US" sz="1200">
              <a:solidFill>
                <a:srgbClr val="1F2834"/>
              </a:solidFill>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383121" y="6405030"/>
            <a:ext cx="5976835"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a:solidFill>
                  <a:srgbClr val="1F2834"/>
                </a:solidFill>
                <a:latin typeface="Calibri"/>
              </a:rPr>
              <a:t>Security marking: </a:t>
            </a:r>
            <a:r>
              <a:rPr lang="en-US" sz="1200" b="1">
                <a:solidFill>
                  <a:srgbClr val="1F2834"/>
                </a:solidFill>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11075250" y="6405030"/>
            <a:ext cx="733628"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a:solidFill>
                  <a:srgbClr val="1F2834"/>
                </a:solidFill>
                <a:latin typeface="Calibri"/>
              </a:rPr>
              <a:t>|   </a:t>
            </a:r>
            <a:fld id="{950889AF-0C30-4C72-BDE7-B763CCCE3840}" type="slidenum">
              <a:rPr sz="1200" kern="0">
                <a:solidFill>
                  <a:srgbClr val="1F2834"/>
                </a:solidFill>
                <a:latin typeface="Calibri"/>
              </a:rPr>
              <a:pPr defTabSz="609585">
                <a:defRPr sz="1800" b="0" i="0" u="none" strike="noStrike" kern="0" cap="none" spc="0" baseline="0">
                  <a:solidFill>
                    <a:srgbClr val="000000"/>
                  </a:solidFill>
                  <a:uFillTx/>
                </a:defRPr>
              </a:pPr>
              <a:t>13</a:t>
            </a:fld>
            <a:endParaRPr lang="en-US" sz="1200" kern="0">
              <a:solidFill>
                <a:srgbClr val="1F2834"/>
              </a:solidFill>
              <a:latin typeface="Calibri"/>
            </a:endParaRPr>
          </a:p>
        </p:txBody>
      </p:sp>
    </p:spTree>
    <p:custDataLst>
      <p:tags r:id="rId1"/>
    </p:custDataLst>
    <p:extLst>
      <p:ext uri="{BB962C8B-B14F-4D97-AF65-F5344CB8AC3E}">
        <p14:creationId xmlns:p14="http://schemas.microsoft.com/office/powerpoint/2010/main" val="2455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5B1B2D-3A9A-4058-A6AC-6B6AF226C330}"/>
              </a:ext>
            </a:extLst>
          </p:cNvPr>
          <p:cNvSpPr txBox="1">
            <a:spLocks noGrp="1"/>
          </p:cNvSpPr>
          <p:nvPr>
            <p:ph type="title"/>
          </p:nvPr>
        </p:nvSpPr>
        <p:spPr>
          <a:xfrm>
            <a:off x="264435" y="241998"/>
            <a:ext cx="5109568" cy="1316567"/>
          </a:xfrm>
        </p:spPr>
        <p:txBody>
          <a:bodyPr>
            <a:normAutofit/>
          </a:bodyPr>
          <a:lstStyle/>
          <a:p>
            <a:pPr lvl="0"/>
            <a:r>
              <a:rPr lang="en-GB" sz="4800" dirty="0">
                <a:latin typeface="Roboto "/>
              </a:rPr>
              <a:t>Consider…</a:t>
            </a:r>
          </a:p>
        </p:txBody>
      </p:sp>
      <p:pic>
        <p:nvPicPr>
          <p:cNvPr id="1026" name="Picture 2">
            <a:extLst>
              <a:ext uri="{FF2B5EF4-FFF2-40B4-BE49-F238E27FC236}">
                <a16:creationId xmlns:a16="http://schemas.microsoft.com/office/drawing/2014/main" id="{9B9540F4-E1D2-4867-9CF6-E3847271E62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6783" r="6783"/>
          <a:stretch/>
        </p:blipFill>
        <p:spPr bwMode="auto">
          <a:xfrm>
            <a:off x="5461866" y="987425"/>
            <a:ext cx="6172200" cy="4873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8">
            <a:extLst>
              <a:ext uri="{FF2B5EF4-FFF2-40B4-BE49-F238E27FC236}">
                <a16:creationId xmlns:a16="http://schemas.microsoft.com/office/drawing/2014/main" id="{649B7935-6E7E-40D2-AB1D-BAD429C837A5}"/>
              </a:ext>
            </a:extLst>
          </p:cNvPr>
          <p:cNvSpPr txBox="1">
            <a:spLocks noGrp="1"/>
          </p:cNvSpPr>
          <p:nvPr>
            <p:ph type="body" sz="half" idx="2"/>
          </p:nvPr>
        </p:nvSpPr>
        <p:spPr>
          <a:xfrm>
            <a:off x="204253" y="1558565"/>
            <a:ext cx="5109568" cy="3811588"/>
          </a:xfrm>
        </p:spPr>
        <p:txBody>
          <a:bodyPr>
            <a:noAutofit/>
          </a:bodyPr>
          <a:lstStyle/>
          <a:p>
            <a:pPr marL="0" lvl="1" defTabSz="1219170">
              <a:spcBef>
                <a:spcPts val="800"/>
              </a:spcBef>
              <a:spcAft>
                <a:spcPts val="800"/>
              </a:spcAft>
            </a:pPr>
            <a:r>
              <a:rPr lang="en-US" sz="1867" dirty="0">
                <a:latin typeface="Arial" panose="020B0604020202020204" pitchFamily="34" charset="0"/>
              </a:rPr>
              <a:t>Universities and colleges will consider:</a:t>
            </a:r>
          </a:p>
          <a:p>
            <a:pPr marL="431793" lvl="1" indent="-380990" defTabSz="1219170">
              <a:spcBef>
                <a:spcPts val="800"/>
              </a:spcBef>
              <a:spcAft>
                <a:spcPts val="800"/>
              </a:spcAft>
              <a:buClr>
                <a:srgbClr val="FB705B"/>
              </a:buClr>
              <a:buFont typeface="Arial" panose="020B0604020202020204" pitchFamily="34" charset="0"/>
              <a:buChar char="•"/>
            </a:pPr>
            <a:r>
              <a:rPr lang="en-US" sz="1867" dirty="0">
                <a:latin typeface="Arial" panose="020B0604020202020204" pitchFamily="34" charset="0"/>
              </a:rPr>
              <a:t>Have they chosen the course for the right reasons?</a:t>
            </a:r>
          </a:p>
          <a:p>
            <a:pPr marL="431793" lvl="1" indent="-380990" defTabSz="1219170">
              <a:spcBef>
                <a:spcPts val="800"/>
              </a:spcBef>
              <a:spcAft>
                <a:spcPts val="800"/>
              </a:spcAft>
              <a:buClr>
                <a:srgbClr val="FB705B"/>
              </a:buClr>
              <a:buFont typeface="Arial" panose="020B0604020202020204" pitchFamily="34" charset="0"/>
              <a:buChar char="•"/>
            </a:pPr>
            <a:r>
              <a:rPr lang="en-US" sz="1867" dirty="0">
                <a:latin typeface="Arial" panose="020B0604020202020204" pitchFamily="34" charset="0"/>
              </a:rPr>
              <a:t>Can they achieve in a new learning environment?</a:t>
            </a:r>
          </a:p>
          <a:p>
            <a:pPr marL="431793" lvl="1" indent="-380990" defTabSz="1219170">
              <a:spcBef>
                <a:spcPts val="800"/>
              </a:spcBef>
              <a:spcAft>
                <a:spcPts val="800"/>
              </a:spcAft>
              <a:buClr>
                <a:srgbClr val="FB705B"/>
              </a:buClr>
              <a:buFont typeface="Arial" panose="020B0604020202020204" pitchFamily="34" charset="0"/>
              <a:buChar char="•"/>
            </a:pPr>
            <a:r>
              <a:rPr lang="en-US" sz="1867" dirty="0">
                <a:latin typeface="Arial" panose="020B0604020202020204" pitchFamily="34" charset="0"/>
              </a:rPr>
              <a:t>Do they have a range of interests and aptitudes?</a:t>
            </a:r>
          </a:p>
          <a:p>
            <a:pPr marL="431793" lvl="1" indent="-380990" defTabSz="1219170">
              <a:spcBef>
                <a:spcPts val="800"/>
              </a:spcBef>
              <a:spcAft>
                <a:spcPts val="800"/>
              </a:spcAft>
              <a:buClr>
                <a:srgbClr val="FB705B"/>
              </a:buClr>
              <a:buFont typeface="Arial" panose="020B0604020202020204" pitchFamily="34" charset="0"/>
              <a:buChar char="•"/>
            </a:pPr>
            <a:r>
              <a:rPr lang="en-US" sz="1867" dirty="0">
                <a:latin typeface="Arial" panose="020B0604020202020204" pitchFamily="34" charset="0"/>
              </a:rPr>
              <a:t>Do they have a depth of interest in the subject?</a:t>
            </a:r>
          </a:p>
          <a:p>
            <a:pPr marL="431793" lvl="1" indent="-380990" defTabSz="1219170">
              <a:spcBef>
                <a:spcPts val="800"/>
              </a:spcBef>
              <a:spcAft>
                <a:spcPts val="800"/>
              </a:spcAft>
              <a:buClr>
                <a:srgbClr val="FB705B"/>
              </a:buClr>
              <a:buFont typeface="Arial" panose="020B0604020202020204" pitchFamily="34" charset="0"/>
              <a:buChar char="•"/>
            </a:pPr>
            <a:r>
              <a:rPr lang="en-US" sz="1867" dirty="0">
                <a:latin typeface="Arial" panose="020B0604020202020204" pitchFamily="34" charset="0"/>
              </a:rPr>
              <a:t>Have they studied independently?</a:t>
            </a:r>
          </a:p>
          <a:p>
            <a:pPr marL="431793" lvl="1" indent="-380990" defTabSz="1219170">
              <a:spcBef>
                <a:spcPts val="800"/>
              </a:spcBef>
              <a:spcAft>
                <a:spcPts val="800"/>
              </a:spcAft>
              <a:buClr>
                <a:srgbClr val="FB705B"/>
              </a:buClr>
              <a:buFont typeface="Arial" panose="020B0604020202020204" pitchFamily="34" charset="0"/>
              <a:buChar char="•"/>
            </a:pPr>
            <a:r>
              <a:rPr lang="en-US" sz="1867" dirty="0">
                <a:latin typeface="Arial" panose="020B0604020202020204" pitchFamily="34" charset="0"/>
              </a:rPr>
              <a:t>Do they appear motivated and committed?</a:t>
            </a:r>
          </a:p>
          <a:p>
            <a:pPr marL="431793" lvl="1" indent="-380990" defTabSz="1219170">
              <a:spcBef>
                <a:spcPts val="800"/>
              </a:spcBef>
              <a:spcAft>
                <a:spcPts val="800"/>
              </a:spcAft>
              <a:buClr>
                <a:srgbClr val="FB705B"/>
              </a:buClr>
              <a:buFont typeface="Arial" panose="020B0604020202020204" pitchFamily="34" charset="0"/>
              <a:buChar char="•"/>
            </a:pPr>
            <a:r>
              <a:rPr lang="en-US" sz="1867" dirty="0">
                <a:latin typeface="Arial" panose="020B0604020202020204" pitchFamily="34" charset="0"/>
              </a:rPr>
              <a:t>Do they have good numeracy and literacy skills?</a:t>
            </a:r>
          </a:p>
        </p:txBody>
      </p:sp>
      <p:sp>
        <p:nvSpPr>
          <p:cNvPr id="5" name="Date Placeholder 3">
            <a:extLst>
              <a:ext uri="{FF2B5EF4-FFF2-40B4-BE49-F238E27FC236}">
                <a16:creationId xmlns:a16="http://schemas.microsoft.com/office/drawing/2014/main" id="{4A2410FF-6216-4C22-975F-9097BE09B266}"/>
              </a:ext>
            </a:extLst>
          </p:cNvPr>
          <p:cNvSpPr txBox="1"/>
          <p:nvPr/>
        </p:nvSpPr>
        <p:spPr>
          <a:xfrm>
            <a:off x="7951793" y="6405029"/>
            <a:ext cx="3123468" cy="314627"/>
          </a:xfrm>
          <a:prstGeom prst="rect">
            <a:avLst/>
          </a:prstGeom>
          <a:noFill/>
          <a:ln cap="flat">
            <a:noFill/>
          </a:ln>
        </p:spPr>
        <p:txBody>
          <a:bodyPr vert="horz" wrap="square" lIns="121920" tIns="60960" rIns="0" bIns="60960" anchor="ctr" anchorCtr="0" compatLnSpc="1">
            <a:normAutofit/>
          </a:bodyPr>
          <a:lstStyle/>
          <a:p>
            <a:pPr algn="r" defTabSz="609585">
              <a:spcAft>
                <a:spcPts val="800"/>
              </a:spcAft>
              <a:defRPr sz="1800" b="0" i="0" u="none" strike="noStrike" kern="0" cap="none" spc="0" baseline="0">
                <a:solidFill>
                  <a:srgbClr val="000000"/>
                </a:solidFill>
                <a:uFillTx/>
              </a:defRPr>
            </a:pPr>
            <a:fld id="{225BC3D5-CB80-4BCE-806D-ED1F44FEAF45}" type="datetime4">
              <a:rPr lang="en-GB" sz="1200">
                <a:solidFill>
                  <a:srgbClr val="1F2834"/>
                </a:solidFill>
                <a:latin typeface="Calibri"/>
              </a:rPr>
              <a:pPr algn="r" defTabSz="609585">
                <a:spcAft>
                  <a:spcPts val="800"/>
                </a:spcAft>
                <a:defRPr sz="1800" b="0" i="0" u="none" strike="noStrike" kern="0" cap="none" spc="0" baseline="0">
                  <a:solidFill>
                    <a:srgbClr val="000000"/>
                  </a:solidFill>
                  <a:uFillTx/>
                </a:defRPr>
              </a:pPr>
              <a:t>30 September 2024</a:t>
            </a:fld>
            <a:endParaRPr lang="en-US" sz="1200">
              <a:solidFill>
                <a:srgbClr val="1F2834"/>
              </a:solidFill>
              <a:latin typeface="Calibri"/>
            </a:endParaRPr>
          </a:p>
        </p:txBody>
      </p:sp>
      <p:sp>
        <p:nvSpPr>
          <p:cNvPr id="6" name="Footer Placeholder 4">
            <a:extLst>
              <a:ext uri="{FF2B5EF4-FFF2-40B4-BE49-F238E27FC236}">
                <a16:creationId xmlns:a16="http://schemas.microsoft.com/office/drawing/2014/main" id="{99CED9D2-8B68-4C7A-B8B0-FEC33BD451BA}"/>
              </a:ext>
            </a:extLst>
          </p:cNvPr>
          <p:cNvSpPr txBox="1"/>
          <p:nvPr/>
        </p:nvSpPr>
        <p:spPr>
          <a:xfrm>
            <a:off x="383121" y="6405030"/>
            <a:ext cx="5976835" cy="301788"/>
          </a:xfrm>
          <a:prstGeom prst="rect">
            <a:avLst/>
          </a:prstGeom>
          <a:noFill/>
          <a:ln cap="flat">
            <a:noFill/>
          </a:ln>
        </p:spPr>
        <p:txBody>
          <a:bodyPr vert="horz" wrap="square" lIns="121920" tIns="60960" rIns="121920" bIns="60960" anchor="ctr" anchorCtr="0" compatLnSpc="1">
            <a:normAutofit/>
          </a:bodyPr>
          <a:lstStyle/>
          <a:p>
            <a:pPr defTabSz="609585">
              <a:lnSpc>
                <a:spcPct val="90000"/>
              </a:lnSpc>
              <a:spcAft>
                <a:spcPts val="800"/>
              </a:spcAft>
              <a:defRPr sz="1800" b="0" i="0" u="none" strike="noStrike" kern="0" cap="none" spc="0" baseline="0">
                <a:solidFill>
                  <a:srgbClr val="000000"/>
                </a:solidFill>
                <a:uFillTx/>
              </a:defRPr>
            </a:pPr>
            <a:r>
              <a:rPr lang="en-US" sz="1200">
                <a:solidFill>
                  <a:srgbClr val="1F2834"/>
                </a:solidFill>
                <a:latin typeface="Calibri"/>
              </a:rPr>
              <a:t>Security marking: </a:t>
            </a:r>
            <a:r>
              <a:rPr lang="en-US" sz="1200" b="1">
                <a:solidFill>
                  <a:srgbClr val="1F2834"/>
                </a:solidFill>
                <a:latin typeface="Calibri"/>
              </a:rPr>
              <a:t>PUBLIC</a:t>
            </a:r>
          </a:p>
        </p:txBody>
      </p:sp>
      <p:sp>
        <p:nvSpPr>
          <p:cNvPr id="7" name="Slide Number Placeholder 5">
            <a:extLst>
              <a:ext uri="{FF2B5EF4-FFF2-40B4-BE49-F238E27FC236}">
                <a16:creationId xmlns:a16="http://schemas.microsoft.com/office/drawing/2014/main" id="{A9D5C5D2-7109-4D4F-8011-41EC6AA2C3D6}"/>
              </a:ext>
            </a:extLst>
          </p:cNvPr>
          <p:cNvSpPr txBox="1"/>
          <p:nvPr/>
        </p:nvSpPr>
        <p:spPr>
          <a:xfrm>
            <a:off x="11075250" y="6405030"/>
            <a:ext cx="733628" cy="301788"/>
          </a:xfrm>
          <a:prstGeom prst="rect">
            <a:avLst/>
          </a:prstGeom>
          <a:noFill/>
          <a:ln cap="flat">
            <a:noFill/>
          </a:ln>
        </p:spPr>
        <p:txBody>
          <a:bodyPr vert="horz" wrap="square" lIns="121920" tIns="60960" rIns="121920" bIns="60960" anchor="ctr" anchorCtr="0" compatLnSpc="1">
            <a:normAutofit fontScale="62500" lnSpcReduction="20000"/>
          </a:bodyPr>
          <a:lstStyle/>
          <a:p>
            <a:pPr defTabSz="609585">
              <a:lnSpc>
                <a:spcPct val="90000"/>
              </a:lnSpc>
              <a:spcAft>
                <a:spcPts val="800"/>
              </a:spcAft>
              <a:defRPr sz="1800" b="0" i="0" u="none" strike="noStrike" kern="0" cap="none" spc="0" baseline="0">
                <a:solidFill>
                  <a:srgbClr val="000000"/>
                </a:solidFill>
                <a:uFillTx/>
              </a:defRPr>
            </a:pPr>
            <a:r>
              <a:rPr lang="en-US" sz="1200">
                <a:solidFill>
                  <a:srgbClr val="1F2834"/>
                </a:solidFill>
                <a:latin typeface="Calibri"/>
              </a:rPr>
              <a:t>|   </a:t>
            </a:r>
            <a:fld id="{CF2CA588-60CD-400F-8B7C-86A7EDDCF07E}" type="slidenum">
              <a:rPr sz="2400"/>
              <a:pPr defTabSz="609585">
                <a:lnSpc>
                  <a:spcPct val="90000"/>
                </a:lnSpc>
                <a:spcAft>
                  <a:spcPts val="800"/>
                </a:spcAft>
                <a:defRPr sz="1800" b="0" i="0" u="none" strike="noStrike" kern="0" cap="none" spc="0" baseline="0">
                  <a:solidFill>
                    <a:srgbClr val="000000"/>
                  </a:solidFill>
                  <a:uFillTx/>
                </a:defRPr>
              </a:pPr>
              <a:t>14</a:t>
            </a:fld>
            <a:endParaRPr lang="en-US" sz="1200">
              <a:solidFill>
                <a:srgbClr val="1F2834"/>
              </a:solidFill>
              <a:latin typeface="Calibri"/>
            </a:endParaRPr>
          </a:p>
        </p:txBody>
      </p:sp>
    </p:spTree>
    <p:custDataLst>
      <p:tags r:id="rId1"/>
    </p:custDataLst>
    <p:extLst>
      <p:ext uri="{BB962C8B-B14F-4D97-AF65-F5344CB8AC3E}">
        <p14:creationId xmlns:p14="http://schemas.microsoft.com/office/powerpoint/2010/main" val="4768626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idx="4294967295"/>
          </p:nvPr>
        </p:nvSpPr>
        <p:spPr>
          <a:xfrm>
            <a:off x="607414" y="190250"/>
            <a:ext cx="10970684" cy="1424516"/>
          </a:xfrm>
        </p:spPr>
        <p:txBody>
          <a:bodyPr>
            <a:normAutofit/>
          </a:bodyPr>
          <a:lstStyle/>
          <a:p>
            <a:r>
              <a:rPr lang="en-GB" dirty="0">
                <a:latin typeface="Roboto "/>
              </a:rPr>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601145" y="2768337"/>
            <a:ext cx="2746447" cy="420564"/>
          </a:xfrm>
          <a:prstGeom prst="rect">
            <a:avLst/>
          </a:prstGeom>
          <a:noFill/>
        </p:spPr>
        <p:txBody>
          <a:bodyPr wrap="square" rtlCol="0">
            <a:spAutoFit/>
          </a:bodyPr>
          <a:lstStyle/>
          <a:p>
            <a:pPr defTabSz="1219170">
              <a:defRPr/>
            </a:pPr>
            <a:r>
              <a:rPr lang="en-US" sz="2133" b="1" dirty="0">
                <a:solidFill>
                  <a:prstClr val="black"/>
                </a:solidFill>
                <a:latin typeface="Arial" panose="020B0604020202020204" pitchFamily="34" charset="0"/>
                <a:ea typeface="Roboto Light" panose="02000000000000000000" pitchFamily="2" charset="0"/>
                <a:cs typeface="Arial" panose="020B0604020202020204" pitchFamily="34" charset="0"/>
              </a:rPr>
              <a:t>personal statement </a:t>
            </a:r>
            <a:endParaRPr lang="en-US" sz="2133" dirty="0">
              <a:solidFill>
                <a:prstClr val="black"/>
              </a:solidFill>
              <a:latin typeface="Arial" panose="020B0604020202020204" pitchFamily="34" charset="0"/>
              <a:ea typeface="Roboto Light" panose="02000000000000000000" pitchFamily="2" charset="0"/>
              <a:cs typeface="Arial" panose="020B0604020202020204" pitchFamily="34" charset="0"/>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800467" y="2680920"/>
            <a:ext cx="667275" cy="667275"/>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601145" y="3838785"/>
            <a:ext cx="2608833" cy="420564"/>
          </a:xfrm>
          <a:prstGeom prst="rect">
            <a:avLst/>
          </a:prstGeom>
          <a:noFill/>
        </p:spPr>
        <p:txBody>
          <a:bodyPr wrap="square" rtlCol="0">
            <a:spAutoFit/>
          </a:bodyPr>
          <a:lstStyle/>
          <a:p>
            <a:pPr defTabSz="1219170">
              <a:defRPr/>
            </a:pPr>
            <a:r>
              <a:rPr lang="en-US" sz="2133" b="1" dirty="0">
                <a:solidFill>
                  <a:prstClr val="black"/>
                </a:solidFill>
                <a:latin typeface="Arial" panose="020B0604020202020204" pitchFamily="34" charset="0"/>
                <a:ea typeface="Roboto Light" panose="02000000000000000000" pitchFamily="2" charset="0"/>
                <a:cs typeface="Arial" panose="020B0604020202020204" pitchFamily="34" charset="0"/>
              </a:rPr>
              <a:t>qualifications</a:t>
            </a:r>
            <a:endParaRPr lang="en-US" sz="2133" dirty="0">
              <a:solidFill>
                <a:prstClr val="black"/>
              </a:solidFill>
              <a:latin typeface="Arial" panose="020B0604020202020204" pitchFamily="34" charset="0"/>
              <a:ea typeface="Roboto Light" panose="02000000000000000000" pitchFamily="2" charset="0"/>
              <a:cs typeface="Arial" panose="020B0604020202020204" pitchFamily="34" charset="0"/>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800467" y="3742375"/>
            <a:ext cx="667275" cy="667275"/>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601145" y="4887469"/>
            <a:ext cx="3602497" cy="420564"/>
          </a:xfrm>
          <a:prstGeom prst="rect">
            <a:avLst/>
          </a:prstGeom>
          <a:noFill/>
        </p:spPr>
        <p:txBody>
          <a:bodyPr wrap="square" rtlCol="0">
            <a:spAutoFit/>
          </a:bodyPr>
          <a:lstStyle/>
          <a:p>
            <a:pPr defTabSz="1219170">
              <a:defRPr/>
            </a:pPr>
            <a:r>
              <a:rPr lang="en-US" sz="2133" b="1" dirty="0">
                <a:solidFill>
                  <a:prstClr val="black"/>
                </a:solidFill>
                <a:latin typeface="Arial" panose="020B0604020202020204" pitchFamily="34" charset="0"/>
                <a:ea typeface="Roboto Light" panose="02000000000000000000" pitchFamily="2" charset="0"/>
                <a:cs typeface="Arial" panose="020B0604020202020204" pitchFamily="34" charset="0"/>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800467" y="4796403"/>
            <a:ext cx="667275" cy="667275"/>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607413" y="1954465"/>
            <a:ext cx="5218995" cy="420564"/>
          </a:xfrm>
          <a:prstGeom prst="rect">
            <a:avLst/>
          </a:prstGeom>
          <a:noFill/>
        </p:spPr>
        <p:txBody>
          <a:bodyPr wrap="square" numCol="1" spcCol="144000" rtlCol="0">
            <a:spAutoFit/>
          </a:bodyPr>
          <a:lstStyle/>
          <a:p>
            <a:pPr defTabSz="1219170">
              <a:buClr>
                <a:srgbClr val="44546A"/>
              </a:buClr>
              <a:defRPr/>
            </a:pPr>
            <a:r>
              <a:rPr lang="en-GB" sz="2133" dirty="0">
                <a:solidFill>
                  <a:prstClr val="black"/>
                </a:solidFill>
                <a:latin typeface="Arial" panose="020B0604020202020204" pitchFamily="34" charset="0"/>
                <a:ea typeface="Roboto Light" panose="02000000000000000000" pitchFamily="2" charset="0"/>
                <a:cs typeface="Arial" panose="020B0604020202020204" pitchFamily="34" charset="0"/>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7472753" y="2781120"/>
            <a:ext cx="2746447" cy="451342"/>
          </a:xfrm>
          <a:prstGeom prst="rect">
            <a:avLst/>
          </a:prstGeom>
          <a:noFill/>
        </p:spPr>
        <p:txBody>
          <a:bodyPr wrap="square" lIns="121920" tIns="60960" rIns="121920" bIns="60960" rtlCol="0" anchor="t">
            <a:spAutoFit/>
          </a:bodyPr>
          <a:lstStyle/>
          <a:p>
            <a:pPr defTabSz="1219170">
              <a:defRPr/>
            </a:pPr>
            <a:r>
              <a:rPr lang="en-US" sz="2133" b="1" dirty="0">
                <a:solidFill>
                  <a:srgbClr val="1F2834"/>
                </a:solidFill>
                <a:latin typeface="Arial" panose="020B0604020202020204" pitchFamily="34" charset="0"/>
                <a:ea typeface="Roboto Light" panose="02000000000000000000" pitchFamily="2" charset="0"/>
                <a:cs typeface="Arial" panose="020B0604020202020204" pitchFamily="34" charset="0"/>
              </a:rPr>
              <a:t>admissions test</a:t>
            </a:r>
            <a:endParaRPr lang="en-US" sz="2133" dirty="0">
              <a:solidFill>
                <a:srgbClr val="1F2834"/>
              </a:solidFill>
              <a:latin typeface="Arial" panose="020B0604020202020204" pitchFamily="34" charset="0"/>
              <a:ea typeface="Roboto Light" panose="02000000000000000000" pitchFamily="2" charset="0"/>
              <a:cs typeface="Arial" panose="020B0604020202020204" pitchFamily="34" charset="0"/>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7472753" y="3827685"/>
            <a:ext cx="2608833" cy="451342"/>
          </a:xfrm>
          <a:prstGeom prst="rect">
            <a:avLst/>
          </a:prstGeom>
          <a:noFill/>
        </p:spPr>
        <p:txBody>
          <a:bodyPr wrap="square" lIns="121920" tIns="60960" rIns="121920" bIns="60960" rtlCol="0" anchor="t">
            <a:spAutoFit/>
          </a:bodyPr>
          <a:lstStyle/>
          <a:p>
            <a:pPr defTabSz="609585">
              <a:defRPr/>
            </a:pPr>
            <a:r>
              <a:rPr lang="en-US" sz="2133" b="1" dirty="0">
                <a:solidFill>
                  <a:srgbClr val="1F2834"/>
                </a:solidFill>
                <a:latin typeface="Arial" panose="020B0604020202020204" pitchFamily="34" charset="0"/>
                <a:ea typeface="Roboto Light" panose="02000000000000000000" pitchFamily="2" charset="0"/>
                <a:cs typeface="Arial" panose="020B0604020202020204" pitchFamily="34" charset="0"/>
              </a:rPr>
              <a:t>interview </a:t>
            </a:r>
          </a:p>
        </p:txBody>
      </p:sp>
      <p:sp>
        <p:nvSpPr>
          <p:cNvPr id="36" name="TextBox 35">
            <a:extLst>
              <a:ext uri="{FF2B5EF4-FFF2-40B4-BE49-F238E27FC236}">
                <a16:creationId xmlns:a16="http://schemas.microsoft.com/office/drawing/2014/main" id="{BFA1F16C-83D4-438F-8E86-78BECE90AE29}"/>
              </a:ext>
            </a:extLst>
          </p:cNvPr>
          <p:cNvSpPr txBox="1"/>
          <p:nvPr/>
        </p:nvSpPr>
        <p:spPr>
          <a:xfrm>
            <a:off x="7472753" y="4896601"/>
            <a:ext cx="3602497" cy="451342"/>
          </a:xfrm>
          <a:prstGeom prst="rect">
            <a:avLst/>
          </a:prstGeom>
          <a:noFill/>
        </p:spPr>
        <p:txBody>
          <a:bodyPr wrap="square" lIns="121920" tIns="60960" rIns="121920" bIns="60960" rtlCol="0" anchor="t">
            <a:spAutoFit/>
          </a:bodyPr>
          <a:lstStyle/>
          <a:p>
            <a:pPr defTabSz="1219170">
              <a:defRPr/>
            </a:pPr>
            <a:r>
              <a:rPr lang="en-US" sz="2133" b="1" dirty="0">
                <a:solidFill>
                  <a:srgbClr val="1F2834"/>
                </a:solidFill>
                <a:latin typeface="Arial" panose="020B0604020202020204" pitchFamily="34" charset="0"/>
                <a:ea typeface="Roboto Light" panose="02000000000000000000" pitchFamily="2" charset="0"/>
                <a:cs typeface="Arial" panose="020B0604020202020204" pitchFamily="34" charset="0"/>
              </a:rPr>
              <a:t>portfolio/audition</a:t>
            </a:r>
            <a:endParaRPr lang="en-US" sz="2133" dirty="0">
              <a:solidFill>
                <a:srgbClr val="1F2834"/>
              </a:solidFill>
              <a:latin typeface="Arial" panose="020B0604020202020204" pitchFamily="34" charset="0"/>
              <a:ea typeface="Roboto Light" panose="02000000000000000000" pitchFamily="2" charset="0"/>
              <a:cs typeface="Arial" panose="020B0604020202020204" pitchFamily="34" charset="0"/>
            </a:endParaRPr>
          </a:p>
        </p:txBody>
      </p:sp>
      <p:sp>
        <p:nvSpPr>
          <p:cNvPr id="38" name="Oval 37">
            <a:extLst>
              <a:ext uri="{FF2B5EF4-FFF2-40B4-BE49-F238E27FC236}">
                <a16:creationId xmlns:a16="http://schemas.microsoft.com/office/drawing/2014/main" id="{C94FC4A8-AF43-4879-897A-00B4B60AAC74}"/>
              </a:ext>
            </a:extLst>
          </p:cNvPr>
          <p:cNvSpPr/>
          <p:nvPr/>
        </p:nvSpPr>
        <p:spPr>
          <a:xfrm>
            <a:off x="6672075" y="2686833"/>
            <a:ext cx="667275" cy="667275"/>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grpSp>
        <p:nvGrpSpPr>
          <p:cNvPr id="40" name="Group 39">
            <a:extLst>
              <a:ext uri="{FF2B5EF4-FFF2-40B4-BE49-F238E27FC236}">
                <a16:creationId xmlns:a16="http://schemas.microsoft.com/office/drawing/2014/main" id="{4F98C151-0C9F-43A7-AC2C-675BC48C2E31}"/>
              </a:ext>
            </a:extLst>
          </p:cNvPr>
          <p:cNvGrpSpPr/>
          <p:nvPr/>
        </p:nvGrpSpPr>
        <p:grpSpPr>
          <a:xfrm>
            <a:off x="6672075" y="3748288"/>
            <a:ext cx="667275" cy="667275"/>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6672075" y="4802316"/>
            <a:ext cx="667275" cy="667275"/>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black"/>
                </a:solidFill>
                <a:latin typeface="Calibri" panose="020F0502020204030204"/>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6472500" y="1961137"/>
            <a:ext cx="4146552" cy="420564"/>
          </a:xfrm>
          <a:prstGeom prst="rect">
            <a:avLst/>
          </a:prstGeom>
          <a:noFill/>
        </p:spPr>
        <p:txBody>
          <a:bodyPr wrap="square" numCol="1" spcCol="144000" rtlCol="0">
            <a:spAutoFit/>
          </a:bodyPr>
          <a:lstStyle/>
          <a:p>
            <a:pPr defTabSz="1219170">
              <a:buClr>
                <a:srgbClr val="44546A"/>
              </a:buClr>
              <a:defRPr/>
            </a:pPr>
            <a:r>
              <a:rPr lang="en-GB" sz="2133" dirty="0">
                <a:solidFill>
                  <a:prstClr val="black"/>
                </a:solidFill>
                <a:latin typeface="Arial" panose="020B0604020202020204" pitchFamily="34" charset="0"/>
                <a:ea typeface="Roboto Light" panose="02000000000000000000" pitchFamily="2" charset="0"/>
                <a:cs typeface="Arial" panose="020B0604020202020204" pitchFamily="34" charset="0"/>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383121" y="6405030"/>
            <a:ext cx="5976835"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kern="0">
                <a:solidFill>
                  <a:srgbClr val="FFFFFF"/>
                </a:solidFill>
                <a:latin typeface="Calibri"/>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7951793" y="6405029"/>
            <a:ext cx="3123468" cy="314627"/>
          </a:xfrm>
          <a:prstGeom prst="rect">
            <a:avLst/>
          </a:prstGeom>
          <a:noFill/>
          <a:ln cap="flat">
            <a:noFill/>
          </a:ln>
        </p:spPr>
        <p:txBody>
          <a:bodyPr vert="horz" wrap="square" lIns="121920" tIns="60960" rIns="0" bIns="60960" anchor="ctr" anchorCtr="0" compatLnSpc="1">
            <a:noAutofit/>
          </a:bodyPr>
          <a:lstStyle/>
          <a:p>
            <a:pPr algn="r" defTabSz="609585">
              <a:defRPr sz="1800" b="0" i="0" u="none" strike="noStrike" kern="0" cap="none" spc="0" baseline="0">
                <a:solidFill>
                  <a:srgbClr val="000000"/>
                </a:solidFill>
                <a:uFillTx/>
              </a:defRPr>
            </a:pPr>
            <a:fld id="{193DE345-8F43-47DB-BE69-B6858E68CFBF}" type="datetime4">
              <a:rPr lang="en-GB" sz="1200">
                <a:solidFill>
                  <a:srgbClr val="FFFFFF"/>
                </a:solidFill>
                <a:latin typeface="Calibri"/>
              </a:rPr>
              <a:pPr algn="r" defTabSz="609585">
                <a:defRPr sz="1800" b="0" i="0" u="none" strike="noStrike" kern="0" cap="none" spc="0" baseline="0">
                  <a:solidFill>
                    <a:srgbClr val="000000"/>
                  </a:solidFill>
                  <a:uFillTx/>
                </a:defRPr>
              </a:pPr>
              <a:t>30 September 2024</a:t>
            </a:fld>
            <a:endParaRPr lang="en-US" sz="1200">
              <a:solidFill>
                <a:srgbClr val="FFFFFF"/>
              </a:solidFill>
              <a:latin typeface="Calibri"/>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11075250" y="6405030"/>
            <a:ext cx="733628"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a:solidFill>
                  <a:srgbClr val="FFFFFF"/>
                </a:solidFill>
                <a:latin typeface="Calibri"/>
              </a:rPr>
              <a:t>|   </a:t>
            </a:r>
            <a:fld id="{A2F8606F-E88B-417C-9A1B-095B832E158D}" type="slidenum">
              <a:rPr sz="1200" kern="0">
                <a:solidFill>
                  <a:srgbClr val="FFFFFF"/>
                </a:solidFill>
                <a:latin typeface="Calibri"/>
              </a:rPr>
              <a:pPr defTabSz="609585">
                <a:defRPr sz="1800" b="0" i="0" u="none" strike="noStrike" kern="0" cap="none" spc="0" baseline="0">
                  <a:solidFill>
                    <a:srgbClr val="000000"/>
                  </a:solidFill>
                  <a:uFillTx/>
                </a:defRPr>
              </a:pPr>
              <a:t>15</a:t>
            </a:fld>
            <a:endParaRPr lang="en-US" sz="1200" kern="0">
              <a:solidFill>
                <a:srgbClr val="FFFFFF"/>
              </a:solidFill>
              <a:latin typeface="Calibri"/>
            </a:endParaRPr>
          </a:p>
        </p:txBody>
      </p:sp>
      <p:pic>
        <p:nvPicPr>
          <p:cNvPr id="47" name="Picture 46">
            <a:extLst>
              <a:ext uri="{FF2B5EF4-FFF2-40B4-BE49-F238E27FC236}">
                <a16:creationId xmlns:a16="http://schemas.microsoft.com/office/drawing/2014/main" id="{241A5090-998C-4363-A3BD-120BE3CF2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09688" y="2812651"/>
            <a:ext cx="392048" cy="392048"/>
          </a:xfrm>
          <a:prstGeom prst="rect">
            <a:avLst/>
          </a:prstGeom>
          <a:solidFill>
            <a:srgbClr val="FBC652"/>
          </a:solidFill>
        </p:spPr>
      </p:pic>
    </p:spTree>
    <p:custDataLst>
      <p:tags r:id="rId1"/>
    </p:custDataLst>
    <p:extLst>
      <p:ext uri="{BB962C8B-B14F-4D97-AF65-F5344CB8AC3E}">
        <p14:creationId xmlns:p14="http://schemas.microsoft.com/office/powerpoint/2010/main" val="347874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8318595" y="6419617"/>
            <a:ext cx="3123468" cy="314627"/>
          </a:xfrm>
          <a:prstGeom prst="rect">
            <a:avLst/>
          </a:prstGeom>
          <a:noFill/>
          <a:ln cap="flat">
            <a:noFill/>
          </a:ln>
        </p:spPr>
        <p:txBody>
          <a:bodyPr vert="horz" wrap="square" lIns="121920" tIns="60960" rIns="0" bIns="60960" anchor="ctr" anchorCtr="0" compatLnSpc="1">
            <a:noAutofit/>
          </a:bodyPr>
          <a:lstStyle/>
          <a:p>
            <a:pPr algn="r" defTabSz="609585">
              <a:defRPr sz="1800" b="0" i="0" u="none" strike="noStrike" kern="0" cap="none" spc="0" baseline="0">
                <a:solidFill>
                  <a:srgbClr val="000000"/>
                </a:solidFill>
                <a:uFillTx/>
              </a:defRPr>
            </a:pPr>
            <a:fld id="{3A88810A-AA62-40BC-96AD-58393C637008}" type="datetime4">
              <a:rPr lang="en-GB" sz="1200">
                <a:solidFill>
                  <a:srgbClr val="000000"/>
                </a:solidFill>
                <a:latin typeface="Calibri"/>
              </a:rPr>
              <a:pPr algn="r" defTabSz="609585">
                <a:defRPr sz="1800" b="0" i="0" u="none" strike="noStrike" kern="0" cap="none" spc="0" baseline="0">
                  <a:solidFill>
                    <a:srgbClr val="000000"/>
                  </a:solidFill>
                  <a:uFillTx/>
                </a:defRPr>
              </a:pPr>
              <a:t>30 September 2024</a:t>
            </a:fld>
            <a:endParaRPr lang="en-US" sz="1200" dirty="0">
              <a:solidFill>
                <a:srgbClr val="000000"/>
              </a:solidFill>
              <a:latin typeface="Calibri"/>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11408402" y="6419618"/>
            <a:ext cx="733628"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a:solidFill>
                  <a:srgbClr val="000000"/>
                </a:solidFill>
                <a:latin typeface="Calibri"/>
              </a:rPr>
              <a:t>|   </a:t>
            </a:r>
            <a:fld id="{C884E0B3-1093-4C09-9D80-966417F41A13}" type="slidenum">
              <a:rPr sz="1200" kern="0">
                <a:solidFill>
                  <a:srgbClr val="000000"/>
                </a:solidFill>
                <a:latin typeface="Calibri"/>
              </a:rPr>
              <a:pPr defTabSz="609585">
                <a:defRPr sz="1800" b="0" i="0" u="none" strike="noStrike" kern="0" cap="none" spc="0" baseline="0">
                  <a:solidFill>
                    <a:srgbClr val="000000"/>
                  </a:solidFill>
                  <a:uFillTx/>
                </a:defRPr>
              </a:pPr>
              <a:t>16</a:t>
            </a:fld>
            <a:endParaRPr lang="en-US" sz="1200" kern="0">
              <a:solidFill>
                <a:srgbClr val="000000"/>
              </a:solidFill>
              <a:latin typeface="Calibri"/>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1306757" y="6495935"/>
            <a:ext cx="5976835"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dirty="0">
                <a:solidFill>
                  <a:srgbClr val="000000"/>
                </a:solidFill>
                <a:latin typeface="Calibri"/>
              </a:rPr>
              <a:t>Security marking: </a:t>
            </a:r>
            <a:r>
              <a:rPr lang="en-US" sz="1200" b="1" dirty="0">
                <a:solidFill>
                  <a:srgbClr val="000000"/>
                </a:solidFill>
                <a:latin typeface="Calibri"/>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180409" y="156052"/>
            <a:ext cx="10970684" cy="1426633"/>
          </a:xfrm>
          <a:prstGeom prst="rect">
            <a:avLst/>
          </a:prstGeom>
          <a:noFill/>
          <a:ln>
            <a:noFill/>
          </a:ln>
        </p:spPr>
        <p:txBody>
          <a:bodyPr vert="horz" wrap="square" lIns="121920" tIns="60960" rIns="121920" bIns="60960" rtlCol="0" anchor="b" anchorCtr="0" compatLnSpc="1">
            <a:normAutofit/>
          </a:bodyPr>
          <a:lstStyle/>
          <a:p>
            <a:pPr lvl="0"/>
            <a:r>
              <a:rPr lang="en-GB" dirty="0">
                <a:solidFill>
                  <a:schemeClr val="accent3"/>
                </a:solidFill>
                <a:latin typeface="Roboto "/>
              </a:rPr>
              <a:t>Tracking</a:t>
            </a:r>
            <a:r>
              <a:rPr lang="en-GB" dirty="0">
                <a:latin typeface="Roboto "/>
              </a:rPr>
              <a:t> applications</a:t>
            </a:r>
          </a:p>
        </p:txBody>
      </p:sp>
      <p:grpSp>
        <p:nvGrpSpPr>
          <p:cNvPr id="31" name="Group 30">
            <a:extLst>
              <a:ext uri="{FF2B5EF4-FFF2-40B4-BE49-F238E27FC236}">
                <a16:creationId xmlns:a16="http://schemas.microsoft.com/office/drawing/2014/main" id="{6AAD2AD6-3F9A-4695-98F0-4A3A51949972}"/>
              </a:ext>
            </a:extLst>
          </p:cNvPr>
          <p:cNvGrpSpPr>
            <a:grpSpLocks noGrp="1" noUngrp="1" noRot="1" noMove="1" noResize="1"/>
          </p:cNvGrpSpPr>
          <p:nvPr/>
        </p:nvGrpSpPr>
        <p:grpSpPr>
          <a:xfrm>
            <a:off x="276032" y="1991900"/>
            <a:ext cx="7103184" cy="3778931"/>
            <a:chOff x="135307" y="1493925"/>
            <a:chExt cx="5327388" cy="2834198"/>
          </a:xfrm>
        </p:grpSpPr>
        <p:pic>
          <p:nvPicPr>
            <p:cNvPr id="18" name="Picture 17">
              <a:extLst>
                <a:ext uri="{FF2B5EF4-FFF2-40B4-BE49-F238E27FC236}">
                  <a16:creationId xmlns:a16="http://schemas.microsoft.com/office/drawing/2014/main" id="{86703AEE-BEDA-DAE2-078F-C69939D13383}"/>
                </a:ext>
              </a:extLst>
            </p:cNvPr>
            <p:cNvPicPr>
              <a:picLocks noGrp="1" noRot="1" noChangeAspect="1" noMove="1" noResize="1" noEditPoints="1" noAdjustHandles="1" noChangeArrowheads="1" noChangeShapeType="1" noCrop="1"/>
            </p:cNvPicPr>
            <p:nvPr/>
          </p:nvPicPr>
          <p:blipFill>
            <a:blip r:embed="rId3"/>
            <a:stretch>
              <a:fillRect/>
            </a:stretch>
          </p:blipFill>
          <p:spPr>
            <a:xfrm>
              <a:off x="135307" y="1493925"/>
              <a:ext cx="3916740" cy="843692"/>
            </a:xfrm>
            <a:prstGeom prst="rect">
              <a:avLst/>
            </a:prstGeom>
          </p:spPr>
        </p:pic>
        <p:pic>
          <p:nvPicPr>
            <p:cNvPr id="26" name="Picture 25">
              <a:extLst>
                <a:ext uri="{FF2B5EF4-FFF2-40B4-BE49-F238E27FC236}">
                  <a16:creationId xmlns:a16="http://schemas.microsoft.com/office/drawing/2014/main" id="{EF297F3E-B7A2-C816-9919-31195BDD62B2}"/>
                </a:ext>
              </a:extLst>
            </p:cNvPr>
            <p:cNvPicPr>
              <a:picLocks noGrp="1" noRot="1" noChangeAspect="1" noMove="1" noResize="1" noEditPoints="1" noAdjustHandles="1" noChangeArrowheads="1" noChangeShapeType="1" noCrop="1"/>
            </p:cNvPicPr>
            <p:nvPr/>
          </p:nvPicPr>
          <p:blipFill>
            <a:blip r:embed="rId4"/>
            <a:stretch>
              <a:fillRect/>
            </a:stretch>
          </p:blipFill>
          <p:spPr>
            <a:xfrm>
              <a:off x="138986" y="3485849"/>
              <a:ext cx="4791601" cy="842274"/>
            </a:xfrm>
            <a:prstGeom prst="rect">
              <a:avLst/>
            </a:prstGeom>
          </p:spPr>
        </p:pic>
        <p:pic>
          <p:nvPicPr>
            <p:cNvPr id="28" name="Picture 27">
              <a:extLst>
                <a:ext uri="{FF2B5EF4-FFF2-40B4-BE49-F238E27FC236}">
                  <a16:creationId xmlns:a16="http://schemas.microsoft.com/office/drawing/2014/main" id="{501F9EC2-FDB3-C5BC-E11E-0FDF520DD9B2}"/>
                </a:ext>
              </a:extLst>
            </p:cNvPr>
            <p:cNvPicPr>
              <a:picLocks noGrp="1" noRot="1" noChangeAspect="1" noMove="1" noResize="1" noEditPoints="1" noAdjustHandles="1" noChangeArrowheads="1" noChangeShapeType="1" noCrop="1"/>
            </p:cNvPicPr>
            <p:nvPr/>
          </p:nvPicPr>
          <p:blipFill>
            <a:blip r:embed="rId5"/>
            <a:stretch>
              <a:fillRect/>
            </a:stretch>
          </p:blipFill>
          <p:spPr>
            <a:xfrm>
              <a:off x="135307" y="2479145"/>
              <a:ext cx="5327388" cy="822389"/>
            </a:xfrm>
            <a:prstGeom prst="rect">
              <a:avLst/>
            </a:prstGeom>
          </p:spPr>
        </p:pic>
      </p:gr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4294967295"/>
          </p:nvPr>
        </p:nvSpPr>
        <p:spPr>
          <a:xfrm>
            <a:off x="7629550" y="1764435"/>
            <a:ext cx="3928533" cy="4006396"/>
          </a:xfrm>
          <a:ln>
            <a:solidFill>
              <a:schemeClr val="accent6"/>
            </a:solidFill>
          </a:ln>
        </p:spPr>
        <p:txBody>
          <a:bodyPr>
            <a:noAutofit/>
          </a:bodyPr>
          <a:lstStyle/>
          <a:p>
            <a:pPr marL="357708" indent="-239178">
              <a:spcBef>
                <a:spcPts val="800"/>
              </a:spcBef>
              <a:spcAft>
                <a:spcPts val="800"/>
              </a:spcAft>
              <a:buNone/>
            </a:pPr>
            <a:endParaRPr lang="en-US" sz="1067" b="1" dirty="0">
              <a:latin typeface="Arial" panose="020B0604020202020204" pitchFamily="34" charset="0"/>
            </a:endParaRPr>
          </a:p>
          <a:p>
            <a:pPr marL="357708" indent="-239178">
              <a:spcBef>
                <a:spcPts val="800"/>
              </a:spcBef>
              <a:spcAft>
                <a:spcPts val="800"/>
              </a:spcAft>
              <a:buNone/>
            </a:pPr>
            <a:r>
              <a:rPr lang="en-US" sz="1600" b="1" dirty="0">
                <a:latin typeface="Arial" panose="020B0604020202020204" pitchFamily="34" charset="0"/>
              </a:rPr>
              <a:t>Students can follow their application 24/7:</a:t>
            </a:r>
          </a:p>
          <a:p>
            <a:pPr marL="357708" indent="-239178">
              <a:spcBef>
                <a:spcPts val="400"/>
              </a:spcBef>
              <a:spcAft>
                <a:spcPts val="400"/>
              </a:spcAft>
              <a:buClr>
                <a:srgbClr val="FBC652"/>
              </a:buClr>
            </a:pPr>
            <a:r>
              <a:rPr lang="en-GB" sz="1600" dirty="0">
                <a:latin typeface="Arial" panose="020B0604020202020204" pitchFamily="34" charset="0"/>
              </a:rPr>
              <a:t>see their choices </a:t>
            </a:r>
          </a:p>
          <a:p>
            <a:pPr marL="357708" indent="-239178">
              <a:spcBef>
                <a:spcPts val="400"/>
              </a:spcBef>
              <a:spcAft>
                <a:spcPts val="400"/>
              </a:spcAft>
              <a:buClr>
                <a:srgbClr val="FBC652"/>
              </a:buClr>
            </a:pPr>
            <a:r>
              <a:rPr lang="en-GB" sz="1600" dirty="0">
                <a:latin typeface="Arial" panose="020B0604020202020204" pitchFamily="34" charset="0"/>
              </a:rPr>
              <a:t>keep contact information up to date</a:t>
            </a:r>
          </a:p>
          <a:p>
            <a:pPr marL="357708" indent="-239178">
              <a:spcBef>
                <a:spcPts val="400"/>
              </a:spcBef>
              <a:spcAft>
                <a:spcPts val="400"/>
              </a:spcAft>
              <a:buClr>
                <a:srgbClr val="FBC652"/>
              </a:buClr>
            </a:pPr>
            <a:r>
              <a:rPr lang="en-GB" sz="1600" dirty="0">
                <a:latin typeface="Arial" panose="020B0604020202020204" pitchFamily="34" charset="0"/>
              </a:rPr>
              <a:t>view and reply to </a:t>
            </a:r>
            <a:r>
              <a:rPr lang="en-GB" sz="1600" dirty="0" err="1">
                <a:latin typeface="Arial" panose="020B0604020202020204" pitchFamily="34" charset="0"/>
              </a:rPr>
              <a:t>theirr</a:t>
            </a:r>
            <a:r>
              <a:rPr lang="en-GB" sz="1600" dirty="0">
                <a:latin typeface="Arial" panose="020B0604020202020204" pitchFamily="34" charset="0"/>
              </a:rPr>
              <a:t> offers</a:t>
            </a:r>
          </a:p>
          <a:p>
            <a:pPr marL="357708" indent="-239178">
              <a:spcBef>
                <a:spcPts val="400"/>
              </a:spcBef>
              <a:spcAft>
                <a:spcPts val="400"/>
              </a:spcAft>
              <a:buClr>
                <a:srgbClr val="836CD8"/>
              </a:buClr>
              <a:buFont typeface="Arial" pitchFamily="34"/>
              <a:buChar char="•"/>
            </a:pPr>
            <a:endParaRPr lang="en-GB" sz="1600" dirty="0">
              <a:latin typeface="Arial" panose="020B0604020202020204" pitchFamily="34" charset="0"/>
            </a:endParaRPr>
          </a:p>
          <a:p>
            <a:pPr marL="118530" indent="0">
              <a:spcBef>
                <a:spcPts val="400"/>
              </a:spcBef>
              <a:spcAft>
                <a:spcPts val="400"/>
              </a:spcAft>
              <a:buNone/>
            </a:pPr>
            <a:r>
              <a:rPr lang="en-GB" sz="1600" b="1" dirty="0">
                <a:latin typeface="Arial" panose="020B0604020202020204" pitchFamily="34" charset="0"/>
              </a:rPr>
              <a:t>They’ll receive one of three decisions from your choices:</a:t>
            </a:r>
          </a:p>
          <a:p>
            <a:pPr marL="357708" indent="-239178">
              <a:spcBef>
                <a:spcPts val="400"/>
              </a:spcBef>
              <a:spcAft>
                <a:spcPts val="400"/>
              </a:spcAft>
              <a:buClr>
                <a:srgbClr val="FBC652"/>
              </a:buClr>
            </a:pPr>
            <a:r>
              <a:rPr lang="en-GB" sz="1600" dirty="0">
                <a:latin typeface="Arial" panose="020B0604020202020204" pitchFamily="34" charset="0"/>
              </a:rPr>
              <a:t>unconditional offer</a:t>
            </a:r>
          </a:p>
          <a:p>
            <a:pPr marL="357708" indent="-239178">
              <a:spcBef>
                <a:spcPts val="400"/>
              </a:spcBef>
              <a:spcAft>
                <a:spcPts val="400"/>
              </a:spcAft>
              <a:buClr>
                <a:srgbClr val="FBC652"/>
              </a:buClr>
            </a:pPr>
            <a:r>
              <a:rPr lang="en-GB" sz="1600" dirty="0">
                <a:latin typeface="Arial" panose="020B0604020202020204" pitchFamily="34" charset="0"/>
              </a:rPr>
              <a:t>conditional offer</a:t>
            </a:r>
          </a:p>
          <a:p>
            <a:pPr marL="357708" indent="-239178">
              <a:spcBef>
                <a:spcPts val="400"/>
              </a:spcBef>
              <a:spcAft>
                <a:spcPts val="400"/>
              </a:spcAft>
              <a:buClr>
                <a:srgbClr val="FBC652"/>
              </a:buClr>
            </a:pPr>
            <a:r>
              <a:rPr lang="en-GB" sz="1600" dirty="0">
                <a:latin typeface="Arial" panose="020B0604020202020204" pitchFamily="34" charset="0"/>
              </a:rPr>
              <a:t>Unsuccessful</a:t>
            </a:r>
          </a:p>
        </p:txBody>
      </p:sp>
    </p:spTree>
    <p:custDataLst>
      <p:tags r:id="rId1"/>
    </p:custDataLst>
    <p:extLst>
      <p:ext uri="{BB962C8B-B14F-4D97-AF65-F5344CB8AC3E}">
        <p14:creationId xmlns:p14="http://schemas.microsoft.com/office/powerpoint/2010/main" val="1090155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383117" y="330729"/>
            <a:ext cx="5109568" cy="1316567"/>
          </a:xfrm>
        </p:spPr>
        <p:txBody>
          <a:bodyPr>
            <a:normAutofit/>
          </a:bodyPr>
          <a:lstStyle/>
          <a:p>
            <a:pPr lvl="0"/>
            <a:r>
              <a:rPr lang="en-GB" sz="4800" dirty="0">
                <a:solidFill>
                  <a:schemeClr val="accent3"/>
                </a:solidFill>
                <a:latin typeface="Roboto "/>
              </a:rPr>
              <a:t>Replies</a:t>
            </a:r>
            <a:r>
              <a:rPr lang="en-GB" sz="4800" dirty="0">
                <a:latin typeface="Roboto "/>
              </a:rPr>
              <a:t> to offers</a:t>
            </a:r>
          </a:p>
        </p:txBody>
      </p:sp>
      <p:pic>
        <p:nvPicPr>
          <p:cNvPr id="16" name="Picture Placeholder 15" descr="A person raising the hands&#10;&#10;Description automatically generated with medium confidence">
            <a:extLst>
              <a:ext uri="{FF2B5EF4-FFF2-40B4-BE49-F238E27FC236}">
                <a16:creationId xmlns:a16="http://schemas.microsoft.com/office/drawing/2014/main" id="{062E9EC6-D45F-418C-9E13-A1A8F8474F6E}"/>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8970" r="897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6">
            <a:extLst>
              <a:ext uri="{FF2B5EF4-FFF2-40B4-BE49-F238E27FC236}">
                <a16:creationId xmlns:a16="http://schemas.microsoft.com/office/drawing/2014/main" id="{B50B6240-D912-4130-B2AB-EB3234EA2187}"/>
              </a:ext>
            </a:extLst>
          </p:cNvPr>
          <p:cNvSpPr txBox="1">
            <a:spLocks noGrp="1"/>
          </p:cNvSpPr>
          <p:nvPr>
            <p:ph type="body" sz="half" idx="2"/>
          </p:nvPr>
        </p:nvSpPr>
        <p:spPr>
          <a:xfrm>
            <a:off x="383118" y="2057400"/>
            <a:ext cx="5109567" cy="4267835"/>
          </a:xfrm>
        </p:spPr>
        <p:txBody>
          <a:bodyPr>
            <a:normAutofit lnSpcReduction="10000"/>
          </a:bodyPr>
          <a:lstStyle/>
          <a:p>
            <a:pPr defTabSz="1219170">
              <a:lnSpc>
                <a:spcPct val="100000"/>
              </a:lnSpc>
              <a:spcAft>
                <a:spcPts val="800"/>
              </a:spcAft>
              <a:tabLst>
                <a:tab pos="1337696" algn="l"/>
                <a:tab pos="1794884" algn="l"/>
                <a:tab pos="2218205" algn="l"/>
              </a:tabLst>
            </a:pPr>
            <a:r>
              <a:rPr lang="en-US" sz="1867" dirty="0">
                <a:latin typeface="Arial" panose="020B0604020202020204" pitchFamily="34" charset="0"/>
              </a:rPr>
              <a:t>Once they have decisions on all their choices, they can choose two:</a:t>
            </a:r>
          </a:p>
          <a:p>
            <a:pPr marL="620167" lvl="1" indent="-380990" defTabSz="1219170">
              <a:lnSpc>
                <a:spcPct val="100000"/>
              </a:lnSpc>
              <a:spcAft>
                <a:spcPts val="800"/>
              </a:spcAft>
              <a:buClr>
                <a:srgbClr val="3BC0C7"/>
              </a:buClr>
              <a:buFont typeface="Arial" panose="020B0604020202020204" pitchFamily="34" charset="0"/>
              <a:buChar char="•"/>
              <a:tabLst>
                <a:tab pos="1337696" algn="l"/>
                <a:tab pos="1794884" algn="l"/>
                <a:tab pos="2218218" algn="l"/>
              </a:tabLst>
            </a:pPr>
            <a:r>
              <a:rPr lang="en-US" sz="1867" dirty="0">
                <a:latin typeface="Arial" panose="020B0604020202020204" pitchFamily="34" charset="0"/>
              </a:rPr>
              <a:t>One as a ‘firm’ acceptance – their first choice.</a:t>
            </a:r>
          </a:p>
          <a:p>
            <a:pPr marL="620167" lvl="1" indent="-380990" defTabSz="1219170">
              <a:lnSpc>
                <a:spcPct val="100000"/>
              </a:lnSpc>
              <a:spcAft>
                <a:spcPts val="800"/>
              </a:spcAft>
              <a:buClr>
                <a:srgbClr val="3BC0C7"/>
              </a:buClr>
              <a:buFont typeface="Arial" panose="020B0604020202020204" pitchFamily="34" charset="0"/>
              <a:buChar char="•"/>
              <a:tabLst>
                <a:tab pos="1337696" algn="l"/>
                <a:tab pos="1794884" algn="l"/>
                <a:tab pos="2218218" algn="l"/>
              </a:tabLst>
            </a:pPr>
            <a:r>
              <a:rPr lang="en-US" sz="1867" dirty="0">
                <a:latin typeface="Arial" panose="020B0604020202020204" pitchFamily="34" charset="0"/>
              </a:rPr>
              <a:t>The other as an ‘insurance’ acceptance. This acts as a back-up if they do not get into their ‘firm’ choice.</a:t>
            </a:r>
          </a:p>
          <a:p>
            <a:pPr defTabSz="1219170">
              <a:lnSpc>
                <a:spcPct val="100000"/>
              </a:lnSpc>
              <a:spcAft>
                <a:spcPts val="800"/>
              </a:spcAft>
              <a:tabLst>
                <a:tab pos="1337696" algn="l"/>
                <a:tab pos="1794884" algn="l"/>
                <a:tab pos="2218205" algn="l"/>
              </a:tabLst>
            </a:pPr>
            <a:r>
              <a:rPr lang="en-US" sz="1867" dirty="0">
                <a:latin typeface="Arial" panose="020B0604020202020204" pitchFamily="34" charset="0"/>
              </a:rPr>
              <a:t>Any remaining offers must be declined. </a:t>
            </a:r>
          </a:p>
          <a:p>
            <a:pPr defTabSz="1219170">
              <a:lnSpc>
                <a:spcPct val="100000"/>
              </a:lnSpc>
              <a:spcAft>
                <a:spcPts val="800"/>
              </a:spcAft>
              <a:tabLst>
                <a:tab pos="1337696" algn="l"/>
                <a:tab pos="1794884" algn="l"/>
                <a:tab pos="2218205" algn="l"/>
              </a:tabLst>
            </a:pPr>
            <a:r>
              <a:rPr lang="en-US" sz="1867" dirty="0">
                <a:latin typeface="Arial" panose="020B0604020202020204" pitchFamily="34" charset="0"/>
              </a:rPr>
              <a:t>Once all their decisions and replies have been made, if they are not holding an offer, they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7951793" y="6405029"/>
            <a:ext cx="3123468" cy="314627"/>
          </a:xfrm>
          <a:prstGeom prst="rect">
            <a:avLst/>
          </a:prstGeom>
          <a:noFill/>
          <a:ln cap="flat">
            <a:noFill/>
          </a:ln>
        </p:spPr>
        <p:txBody>
          <a:bodyPr vert="horz" wrap="square" lIns="121920" tIns="60960" rIns="0" bIns="60960" anchor="ctr" anchorCtr="0" compatLnSpc="1">
            <a:noAutofit/>
          </a:bodyPr>
          <a:lstStyle/>
          <a:p>
            <a:pPr algn="r" defTabSz="609585">
              <a:defRPr sz="1800" b="0" i="0" u="none" strike="noStrike" kern="0" cap="none" spc="0" baseline="0">
                <a:solidFill>
                  <a:srgbClr val="000000"/>
                </a:solidFill>
                <a:uFillTx/>
              </a:defRPr>
            </a:pPr>
            <a:fld id="{7F7AB1A9-C66E-44C7-B4AC-766C957B4ABD}" type="datetime4">
              <a:rPr lang="en-GB" sz="1200">
                <a:solidFill>
                  <a:srgbClr val="1F2834"/>
                </a:solidFill>
                <a:latin typeface="Calibri"/>
              </a:rPr>
              <a:pPr algn="r" defTabSz="609585">
                <a:defRPr sz="1800" b="0" i="0" u="none" strike="noStrike" kern="0" cap="none" spc="0" baseline="0">
                  <a:solidFill>
                    <a:srgbClr val="000000"/>
                  </a:solidFill>
                  <a:uFillTx/>
                </a:defRPr>
              </a:pPr>
              <a:t>30 September 2024</a:t>
            </a:fld>
            <a:endParaRPr lang="en-US" sz="1200">
              <a:solidFill>
                <a:srgbClr val="1F2834"/>
              </a:solidFill>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383121" y="6405030"/>
            <a:ext cx="5976835"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dirty="0">
                <a:solidFill>
                  <a:srgbClr val="1F2834"/>
                </a:solidFill>
                <a:latin typeface="Calibri"/>
              </a:rPr>
              <a:t>Security marking: </a:t>
            </a:r>
            <a:r>
              <a:rPr lang="en-US" sz="1200" b="1" dirty="0">
                <a:solidFill>
                  <a:srgbClr val="1F2834"/>
                </a:solidFill>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11075250" y="6405030"/>
            <a:ext cx="733628"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a:solidFill>
                  <a:srgbClr val="1F2834"/>
                </a:solidFill>
                <a:latin typeface="Calibri"/>
              </a:rPr>
              <a:t>|   </a:t>
            </a:r>
            <a:fld id="{E828F9F0-F8CE-4E82-B479-553E722E0113}" type="slidenum">
              <a:rPr sz="1200" kern="0">
                <a:solidFill>
                  <a:srgbClr val="1F2834"/>
                </a:solidFill>
                <a:latin typeface="Calibri"/>
              </a:rPr>
              <a:pPr defTabSz="609585">
                <a:defRPr sz="1800" b="0" i="0" u="none" strike="noStrike" kern="0" cap="none" spc="0" baseline="0">
                  <a:solidFill>
                    <a:srgbClr val="000000"/>
                  </a:solidFill>
                  <a:uFillTx/>
                </a:defRPr>
              </a:pPr>
              <a:t>17</a:t>
            </a:fld>
            <a:endParaRPr lang="en-US" sz="1200" kern="0">
              <a:solidFill>
                <a:srgbClr val="1F2834"/>
              </a:solidFill>
              <a:latin typeface="Calibri"/>
            </a:endParaRPr>
          </a:p>
        </p:txBody>
      </p:sp>
    </p:spTree>
    <p:custDataLst>
      <p:tags r:id="rId1"/>
    </p:custDataLst>
    <p:extLst>
      <p:ext uri="{BB962C8B-B14F-4D97-AF65-F5344CB8AC3E}">
        <p14:creationId xmlns:p14="http://schemas.microsoft.com/office/powerpoint/2010/main" val="6312076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E964DE-703A-4D6C-A586-1A42F5C0844A}"/>
              </a:ext>
            </a:extLst>
          </p:cNvPr>
          <p:cNvSpPr>
            <a:spLocks noGrp="1"/>
          </p:cNvSpPr>
          <p:nvPr>
            <p:ph type="title"/>
          </p:nvPr>
        </p:nvSpPr>
        <p:spPr>
          <a:xfrm>
            <a:off x="383118" y="411783"/>
            <a:ext cx="5625797" cy="1316567"/>
          </a:xfrm>
        </p:spPr>
        <p:txBody>
          <a:bodyPr>
            <a:noAutofit/>
          </a:bodyPr>
          <a:lstStyle/>
          <a:p>
            <a:r>
              <a:rPr lang="en-GB" sz="4800" dirty="0">
                <a:latin typeface="Roboto "/>
              </a:rPr>
              <a:t>What can students </a:t>
            </a:r>
            <a:br>
              <a:rPr lang="en-GB" sz="4800" dirty="0">
                <a:latin typeface="Roboto "/>
              </a:rPr>
            </a:br>
            <a:r>
              <a:rPr lang="en-GB" sz="4800" dirty="0">
                <a:latin typeface="Roboto "/>
              </a:rPr>
              <a:t>be doing?</a:t>
            </a:r>
          </a:p>
        </p:txBody>
      </p:sp>
      <p:pic>
        <p:nvPicPr>
          <p:cNvPr id="8" name="Picture Placeholder 7" descr="A person riding on the back of a bicycle&#10;&#10;Description automatically generated">
            <a:extLst>
              <a:ext uri="{FF2B5EF4-FFF2-40B4-BE49-F238E27FC236}">
                <a16:creationId xmlns:a16="http://schemas.microsoft.com/office/drawing/2014/main" id="{26E51EDD-82B6-49CB-9F16-F40C64F81AC2}"/>
              </a:ext>
            </a:extLst>
          </p:cNvPr>
          <p:cNvPicPr>
            <a:picLocks noGrp="1" noChangeAspect="1"/>
          </p:cNvPicPr>
          <p:nvPr>
            <p:ph type="pic" idx="1"/>
          </p:nvPr>
        </p:nvPicPr>
        <p:blipFill rotWithShape="1">
          <a:blip r:embed="rId3" cstate="print">
            <a:extLst>
              <a:ext uri="{28A0092B-C50C-407E-A947-70E740481C1C}">
                <a14:useLocalDpi xmlns:a14="http://schemas.microsoft.com/office/drawing/2010/main" val="0"/>
              </a:ext>
            </a:extLst>
          </a:blip>
          <a:srcRect l="8975" r="8975"/>
          <a:stretch/>
        </p:blipFill>
        <p:spPr>
          <a:xfrm>
            <a:off x="5636678" y="1274808"/>
            <a:ext cx="6172200" cy="4873625"/>
          </a:xfrm>
        </p:spPr>
      </p:pic>
      <p:sp>
        <p:nvSpPr>
          <p:cNvPr id="6" name="Text Placeholder 5">
            <a:extLst>
              <a:ext uri="{FF2B5EF4-FFF2-40B4-BE49-F238E27FC236}">
                <a16:creationId xmlns:a16="http://schemas.microsoft.com/office/drawing/2014/main" id="{BA821A65-22D8-43B6-9E59-AA22D01E73F9}"/>
              </a:ext>
            </a:extLst>
          </p:cNvPr>
          <p:cNvSpPr>
            <a:spLocks noGrp="1"/>
          </p:cNvSpPr>
          <p:nvPr>
            <p:ph type="body" sz="half" idx="2"/>
          </p:nvPr>
        </p:nvSpPr>
        <p:spPr>
          <a:xfrm>
            <a:off x="383118" y="2272330"/>
            <a:ext cx="5109567" cy="3811588"/>
          </a:xfrm>
        </p:spPr>
        <p:txBody>
          <a:bodyPr>
            <a:normAutofit fontScale="62500" lnSpcReduction="20000"/>
          </a:bodyPr>
          <a:lstStyle/>
          <a:p>
            <a:pPr marL="457189" indent="-380990" defTabSz="1219170">
              <a:lnSpc>
                <a:spcPct val="170000"/>
              </a:lnSpc>
              <a:spcBef>
                <a:spcPts val="0"/>
              </a:spcBef>
              <a:buClr>
                <a:srgbClr val="FF6451"/>
              </a:buClr>
              <a:buFont typeface="Arial" panose="020B0604020202020204" pitchFamily="34" charset="0"/>
              <a:buChar char="•"/>
              <a:defRPr/>
            </a:pPr>
            <a:r>
              <a:rPr lang="en-US" sz="2933" dirty="0">
                <a:latin typeface="Arial" panose="020B0604020202020204" pitchFamily="34" charset="0"/>
              </a:rPr>
              <a:t>research, research, research</a:t>
            </a:r>
          </a:p>
          <a:p>
            <a:pPr marL="457189" indent="-380990" defTabSz="1219170">
              <a:lnSpc>
                <a:spcPct val="170000"/>
              </a:lnSpc>
              <a:spcBef>
                <a:spcPts val="0"/>
              </a:spcBef>
              <a:buClr>
                <a:srgbClr val="FF6451"/>
              </a:buClr>
              <a:buFont typeface="Arial" panose="020B0604020202020204" pitchFamily="34" charset="0"/>
              <a:buChar char="•"/>
              <a:defRPr/>
            </a:pPr>
            <a:r>
              <a:rPr lang="en-US" sz="2933" dirty="0">
                <a:latin typeface="Arial" panose="020B0604020202020204" pitchFamily="34" charset="0"/>
              </a:rPr>
              <a:t>attend open days and events</a:t>
            </a:r>
          </a:p>
          <a:p>
            <a:pPr marL="457189" indent="-380990" defTabSz="1219170">
              <a:lnSpc>
                <a:spcPct val="170000"/>
              </a:lnSpc>
              <a:spcBef>
                <a:spcPts val="0"/>
              </a:spcBef>
              <a:buClr>
                <a:srgbClr val="FF6451"/>
              </a:buClr>
              <a:buFont typeface="Arial" panose="020B0604020202020204" pitchFamily="34" charset="0"/>
              <a:buChar char="•"/>
              <a:defRPr/>
            </a:pPr>
            <a:r>
              <a:rPr lang="en-US" sz="2933" dirty="0">
                <a:latin typeface="Arial" panose="020B0604020202020204" pitchFamily="34" charset="0"/>
              </a:rPr>
              <a:t>extracurricular and super curricular activities</a:t>
            </a:r>
          </a:p>
          <a:p>
            <a:pPr marL="457189" indent="-380990" defTabSz="1219170">
              <a:lnSpc>
                <a:spcPct val="170000"/>
              </a:lnSpc>
              <a:spcBef>
                <a:spcPts val="0"/>
              </a:spcBef>
              <a:buClr>
                <a:srgbClr val="FF6451"/>
              </a:buClr>
              <a:buFont typeface="Arial" panose="020B0604020202020204" pitchFamily="34" charset="0"/>
              <a:buChar char="•"/>
              <a:defRPr/>
            </a:pPr>
            <a:r>
              <a:rPr lang="en-US" sz="2933" dirty="0">
                <a:latin typeface="Arial" panose="020B0604020202020204" pitchFamily="34" charset="0"/>
              </a:rPr>
              <a:t>work experience</a:t>
            </a:r>
          </a:p>
          <a:p>
            <a:pPr marL="457189" indent="-380990" defTabSz="1219170">
              <a:lnSpc>
                <a:spcPct val="170000"/>
              </a:lnSpc>
              <a:spcBef>
                <a:spcPts val="0"/>
              </a:spcBef>
              <a:buClr>
                <a:srgbClr val="FF6451"/>
              </a:buClr>
              <a:buFont typeface="Arial" panose="020B0604020202020204" pitchFamily="34" charset="0"/>
              <a:buChar char="•"/>
              <a:defRPr/>
            </a:pPr>
            <a:r>
              <a:rPr lang="en-US" sz="2933" dirty="0">
                <a:latin typeface="Arial" panose="020B0604020202020204" pitchFamily="34" charset="0"/>
              </a:rPr>
              <a:t>volunteering</a:t>
            </a:r>
          </a:p>
          <a:p>
            <a:pPr marL="457189" indent="-380990" defTabSz="1219170">
              <a:lnSpc>
                <a:spcPct val="170000"/>
              </a:lnSpc>
              <a:spcBef>
                <a:spcPts val="0"/>
              </a:spcBef>
              <a:buClr>
                <a:srgbClr val="FF6451"/>
              </a:buClr>
              <a:buFont typeface="Arial" panose="020B0604020202020204" pitchFamily="34" charset="0"/>
              <a:buChar char="•"/>
              <a:defRPr/>
            </a:pPr>
            <a:r>
              <a:rPr lang="en-US" sz="2933" dirty="0">
                <a:latin typeface="Arial" panose="020B0604020202020204" pitchFamily="34" charset="0"/>
              </a:rPr>
              <a:t>independent learning outside the curriculum </a:t>
            </a:r>
          </a:p>
          <a:p>
            <a:pPr marL="457189" indent="-380990" defTabSz="1219170">
              <a:lnSpc>
                <a:spcPct val="170000"/>
              </a:lnSpc>
              <a:spcBef>
                <a:spcPts val="0"/>
              </a:spcBef>
              <a:buClr>
                <a:srgbClr val="FF6451"/>
              </a:buClr>
              <a:buFont typeface="Arial" panose="020B0604020202020204" pitchFamily="34" charset="0"/>
              <a:buChar char="•"/>
              <a:defRPr/>
            </a:pPr>
            <a:r>
              <a:rPr lang="en-US" sz="2933" dirty="0">
                <a:latin typeface="Arial" panose="020B0604020202020204" pitchFamily="34" charset="0"/>
              </a:rPr>
              <a:t>focus on this year’s studies</a:t>
            </a:r>
          </a:p>
          <a:p>
            <a:endParaRPr lang="en-GB" sz="1867" dirty="0"/>
          </a:p>
        </p:txBody>
      </p:sp>
      <p:sp>
        <p:nvSpPr>
          <p:cNvPr id="2" name="Footer Placeholder 5">
            <a:extLst>
              <a:ext uri="{FF2B5EF4-FFF2-40B4-BE49-F238E27FC236}">
                <a16:creationId xmlns:a16="http://schemas.microsoft.com/office/drawing/2014/main" id="{C843DCA6-2FFF-4B46-B26B-9B2233B7D896}"/>
              </a:ext>
            </a:extLst>
          </p:cNvPr>
          <p:cNvSpPr txBox="1"/>
          <p:nvPr/>
        </p:nvSpPr>
        <p:spPr>
          <a:xfrm>
            <a:off x="383121" y="6405030"/>
            <a:ext cx="5976835"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dirty="0">
                <a:solidFill>
                  <a:srgbClr val="1F2834"/>
                </a:solidFill>
                <a:latin typeface="Calibri"/>
              </a:rPr>
              <a:t>Security marking: </a:t>
            </a:r>
            <a:r>
              <a:rPr lang="en-US" sz="1200" b="1" dirty="0">
                <a:solidFill>
                  <a:srgbClr val="1F2834"/>
                </a:solidFill>
                <a:latin typeface="Calibri"/>
              </a:rPr>
              <a:t>PUBLIC</a:t>
            </a:r>
          </a:p>
        </p:txBody>
      </p:sp>
      <p:sp>
        <p:nvSpPr>
          <p:cNvPr id="3" name="Date Placeholder 4">
            <a:extLst>
              <a:ext uri="{FF2B5EF4-FFF2-40B4-BE49-F238E27FC236}">
                <a16:creationId xmlns:a16="http://schemas.microsoft.com/office/drawing/2014/main" id="{125FEE69-8057-4E7B-ADAA-585787E846E7}"/>
              </a:ext>
            </a:extLst>
          </p:cNvPr>
          <p:cNvSpPr txBox="1"/>
          <p:nvPr/>
        </p:nvSpPr>
        <p:spPr>
          <a:xfrm>
            <a:off x="7951793" y="6405029"/>
            <a:ext cx="3123468" cy="314627"/>
          </a:xfrm>
          <a:prstGeom prst="rect">
            <a:avLst/>
          </a:prstGeom>
          <a:noFill/>
          <a:ln cap="flat">
            <a:noFill/>
          </a:ln>
        </p:spPr>
        <p:txBody>
          <a:bodyPr vert="horz" wrap="square" lIns="121920" tIns="60960" rIns="0" bIns="60960" anchor="ctr" anchorCtr="0" compatLnSpc="1">
            <a:noAutofit/>
          </a:bodyPr>
          <a:lstStyle/>
          <a:p>
            <a:pPr algn="r" defTabSz="609585">
              <a:defRPr sz="1800" b="0" i="0" u="none" strike="noStrike" kern="0" cap="none" spc="0" baseline="0">
                <a:solidFill>
                  <a:srgbClr val="000000"/>
                </a:solidFill>
                <a:uFillTx/>
              </a:defRPr>
            </a:pPr>
            <a:fld id="{193DE345-8F43-47DB-BE69-B6858E68CFBF}" type="datetime4">
              <a:rPr lang="en-GB" sz="1200">
                <a:latin typeface="Calibri"/>
              </a:rPr>
              <a:pPr algn="r" defTabSz="609585">
                <a:defRPr sz="1800" b="0" i="0" u="none" strike="noStrike" kern="0" cap="none" spc="0" baseline="0">
                  <a:solidFill>
                    <a:srgbClr val="000000"/>
                  </a:solidFill>
                  <a:uFillTx/>
                </a:defRPr>
              </a:pPr>
              <a:t>30 September 2024</a:t>
            </a:fld>
            <a:endParaRPr lang="en-US" sz="1200" dirty="0">
              <a:latin typeface="Calibri"/>
            </a:endParaRPr>
          </a:p>
        </p:txBody>
      </p:sp>
      <p:sp>
        <p:nvSpPr>
          <p:cNvPr id="5" name="Slide Number Placeholder 6">
            <a:extLst>
              <a:ext uri="{FF2B5EF4-FFF2-40B4-BE49-F238E27FC236}">
                <a16:creationId xmlns:a16="http://schemas.microsoft.com/office/drawing/2014/main" id="{96E9B566-AA9B-4ABA-B13E-D4516854D69D}"/>
              </a:ext>
            </a:extLst>
          </p:cNvPr>
          <p:cNvSpPr txBox="1"/>
          <p:nvPr/>
        </p:nvSpPr>
        <p:spPr>
          <a:xfrm>
            <a:off x="11075250" y="6405030"/>
            <a:ext cx="733628"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dirty="0">
                <a:latin typeface="Calibri"/>
              </a:rPr>
              <a:t>|   </a:t>
            </a:r>
            <a:fld id="{A2F8606F-E88B-417C-9A1B-095B832E158D}" type="slidenum">
              <a:rPr sz="1200">
                <a:solidFill>
                  <a:srgbClr val="000000"/>
                </a:solidFill>
                <a:latin typeface="Calibri"/>
              </a:rPr>
              <a:pPr defTabSz="609585">
                <a:defRPr sz="1800" b="0" i="0" u="none" strike="noStrike" kern="0" cap="none" spc="0" baseline="0">
                  <a:solidFill>
                    <a:srgbClr val="000000"/>
                  </a:solidFill>
                  <a:uFillTx/>
                </a:defRPr>
              </a:pPr>
              <a:t>18</a:t>
            </a:fld>
            <a:endParaRPr lang="en-US" sz="1200" dirty="0">
              <a:solidFill>
                <a:srgbClr val="000000"/>
              </a:solidFill>
              <a:latin typeface="Calibri"/>
            </a:endParaRPr>
          </a:p>
        </p:txBody>
      </p:sp>
    </p:spTree>
    <p:custDataLst>
      <p:tags r:id="rId1"/>
    </p:custDataLst>
    <p:extLst>
      <p:ext uri="{BB962C8B-B14F-4D97-AF65-F5344CB8AC3E}">
        <p14:creationId xmlns:p14="http://schemas.microsoft.com/office/powerpoint/2010/main" val="20992325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B269DC9-9F89-F1B0-683B-5A048F65CB3D}"/>
              </a:ext>
            </a:extLst>
          </p:cNvPr>
          <p:cNvSpPr>
            <a:spLocks noGrp="1"/>
          </p:cNvSpPr>
          <p:nvPr>
            <p:ph type="dt" sz="half" idx="10"/>
          </p:nvPr>
        </p:nvSpPr>
        <p:spPr/>
        <p:txBody>
          <a:bodyPr/>
          <a:lstStyle/>
          <a:p>
            <a:fld id="{59F323AB-CA4F-FD4D-A9F9-7AB88D73544A}" type="datetime4">
              <a:rPr lang="en-GB" smtClean="0"/>
              <a:t>30 September 2024</a:t>
            </a:fld>
            <a:endParaRPr lang="en-US"/>
          </a:p>
        </p:txBody>
      </p:sp>
      <p:sp>
        <p:nvSpPr>
          <p:cNvPr id="7" name="Slide Number Placeholder 6">
            <a:extLst>
              <a:ext uri="{FF2B5EF4-FFF2-40B4-BE49-F238E27FC236}">
                <a16:creationId xmlns:a16="http://schemas.microsoft.com/office/drawing/2014/main" id="{5E17C96E-DDE6-36C2-3C4F-0FEEEB66503E}"/>
              </a:ext>
            </a:extLst>
          </p:cNvPr>
          <p:cNvSpPr>
            <a:spLocks noGrp="1"/>
          </p:cNvSpPr>
          <p:nvPr>
            <p:ph type="sldNum" sz="quarter" idx="11"/>
          </p:nvPr>
        </p:nvSpPr>
        <p:spPr/>
        <p:txBody>
          <a:bodyPr/>
          <a:lstStyle/>
          <a:p>
            <a:r>
              <a:rPr lang="en-US"/>
              <a:t>|   </a:t>
            </a:r>
            <a:fld id="{D7A593A7-184A-6D43-8A36-702213271FF9}" type="slidenum">
              <a:rPr lang="en-US" smtClean="0"/>
              <a:pPr/>
              <a:t>19</a:t>
            </a:fld>
            <a:endParaRPr lang="en-US"/>
          </a:p>
        </p:txBody>
      </p:sp>
      <p:sp>
        <p:nvSpPr>
          <p:cNvPr id="6" name="Footer Placeholder 5">
            <a:extLst>
              <a:ext uri="{FF2B5EF4-FFF2-40B4-BE49-F238E27FC236}">
                <a16:creationId xmlns:a16="http://schemas.microsoft.com/office/drawing/2014/main" id="{D2151F78-E08E-954F-2724-D7AD469BB876}"/>
              </a:ext>
            </a:extLst>
          </p:cNvPr>
          <p:cNvSpPr>
            <a:spLocks noGrp="1"/>
          </p:cNvSpPr>
          <p:nvPr>
            <p:ph type="ftr" sz="quarter" idx="12"/>
          </p:nvPr>
        </p:nvSpPr>
        <p:spPr/>
        <p:txBody>
          <a:bodyPr/>
          <a:lstStyle/>
          <a:p>
            <a:r>
              <a:rPr lang="en-US" dirty="0"/>
              <a:t>Security marking: </a:t>
            </a:r>
            <a:r>
              <a:rPr lang="en-US" b="1" dirty="0"/>
              <a:t>PUBLIC</a:t>
            </a:r>
          </a:p>
        </p:txBody>
      </p:sp>
      <p:sp>
        <p:nvSpPr>
          <p:cNvPr id="8" name="Title 1">
            <a:extLst>
              <a:ext uri="{FF2B5EF4-FFF2-40B4-BE49-F238E27FC236}">
                <a16:creationId xmlns:a16="http://schemas.microsoft.com/office/drawing/2014/main" id="{9D652A96-C206-73C8-2023-20AF802FC69C}"/>
              </a:ext>
            </a:extLst>
          </p:cNvPr>
          <p:cNvSpPr txBox="1">
            <a:spLocks/>
          </p:cNvSpPr>
          <p:nvPr/>
        </p:nvSpPr>
        <p:spPr>
          <a:xfrm>
            <a:off x="519907" y="1033831"/>
            <a:ext cx="10971213" cy="1077027"/>
          </a:xfrm>
          <a:prstGeom prst="rect">
            <a:avLst/>
          </a:prstGeom>
        </p:spPr>
        <p:txBody>
          <a:bodyPr vert="horz" wrap="none" lIns="0" tIns="0" rIns="0" bIns="0" rtlCol="0" anchor="b">
            <a:normAutofit lnSpcReduction="10000"/>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sz="5200" dirty="0">
                <a:latin typeface="Roboto "/>
                <a:cs typeface="Arial" panose="020B0604020202020204" pitchFamily="34" charset="0"/>
              </a:rPr>
              <a:t>Keeping parents/ carers informed </a:t>
            </a:r>
            <a:br>
              <a:rPr lang="en-GB" sz="2800" kern="0" dirty="0">
                <a:solidFill>
                  <a:srgbClr val="000000"/>
                </a:solidFill>
                <a:ea typeface="+mn-ea"/>
                <a:cs typeface="Arial" panose="020B0604020202020204" pitchFamily="34" charset="0"/>
              </a:rPr>
            </a:br>
            <a:endParaRPr lang="en-GB" sz="2800" kern="0" dirty="0">
              <a:solidFill>
                <a:srgbClr val="000000"/>
              </a:solidFill>
              <a:ea typeface="+mn-ea"/>
              <a:cs typeface="Arial" panose="020B0604020202020204" pitchFamily="34" charset="0"/>
            </a:endParaRPr>
          </a:p>
        </p:txBody>
      </p:sp>
      <p:pic>
        <p:nvPicPr>
          <p:cNvPr id="9" name="Graphic 8" descr="Internet with solid fill">
            <a:extLst>
              <a:ext uri="{FF2B5EF4-FFF2-40B4-BE49-F238E27FC236}">
                <a16:creationId xmlns:a16="http://schemas.microsoft.com/office/drawing/2014/main" id="{942D6017-25B6-A11B-FF01-C4CC8AF4F9EE}"/>
              </a:ext>
            </a:extLst>
          </p:cNvPr>
          <p:cNvPicPr/>
          <p:nvPr/>
        </p:nvPicPr>
        <p:blipFill>
          <a:blip r:embed="rId2">
            <a:extLst>
              <a:ext uri="{96DAC541-7B7A-43D3-8B79-37D633B846F1}">
                <asvg:svgBlip xmlns:asvg="http://schemas.microsoft.com/office/drawing/2016/SVG/main" r:embed="rId3"/>
              </a:ext>
            </a:extLst>
          </a:blip>
          <a:stretch>
            <a:fillRect/>
          </a:stretch>
        </p:blipFill>
        <p:spPr>
          <a:xfrm>
            <a:off x="383117" y="1863019"/>
            <a:ext cx="2957383" cy="2957383"/>
          </a:xfrm>
          <a:prstGeom prst="rect">
            <a:avLst/>
          </a:prstGeom>
        </p:spPr>
      </p:pic>
      <p:sp>
        <p:nvSpPr>
          <p:cNvPr id="11" name="TextBox 10">
            <a:extLst>
              <a:ext uri="{FF2B5EF4-FFF2-40B4-BE49-F238E27FC236}">
                <a16:creationId xmlns:a16="http://schemas.microsoft.com/office/drawing/2014/main" id="{DDEB175C-6041-F542-1677-6ED3214A8301}"/>
              </a:ext>
            </a:extLst>
          </p:cNvPr>
          <p:cNvSpPr txBox="1"/>
          <p:nvPr/>
        </p:nvSpPr>
        <p:spPr>
          <a:xfrm>
            <a:off x="236189" y="4346749"/>
            <a:ext cx="3470267" cy="461665"/>
          </a:xfrm>
          <a:prstGeom prst="rect">
            <a:avLst/>
          </a:prstGeom>
          <a:noFill/>
        </p:spPr>
        <p:txBody>
          <a:bodyPr wrap="square">
            <a:spAutoFit/>
          </a:bodyPr>
          <a:lstStyle/>
          <a:p>
            <a:pPr lvl="0">
              <a:lnSpc>
                <a:spcPct val="100000"/>
              </a:lnSpc>
            </a:pPr>
            <a:r>
              <a:rPr lang="en-US" sz="2400" dirty="0">
                <a:latin typeface="Roboto Light "/>
              </a:rPr>
              <a:t>www.ucas.com/parents</a:t>
            </a:r>
          </a:p>
        </p:txBody>
      </p:sp>
      <p:pic>
        <p:nvPicPr>
          <p:cNvPr id="12" name="Graphic 11" descr="Vlog with solid fill">
            <a:extLst>
              <a:ext uri="{FF2B5EF4-FFF2-40B4-BE49-F238E27FC236}">
                <a16:creationId xmlns:a16="http://schemas.microsoft.com/office/drawing/2014/main" id="{0C62B2E1-D3D3-29B2-A3D8-E9F775D092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49125" y="1969472"/>
            <a:ext cx="2578907" cy="2578907"/>
          </a:xfrm>
          <a:prstGeom prst="rect">
            <a:avLst/>
          </a:prstGeom>
        </p:spPr>
      </p:pic>
      <p:sp>
        <p:nvSpPr>
          <p:cNvPr id="15" name="TextBox 14">
            <a:extLst>
              <a:ext uri="{FF2B5EF4-FFF2-40B4-BE49-F238E27FC236}">
                <a16:creationId xmlns:a16="http://schemas.microsoft.com/office/drawing/2014/main" id="{8D1448DA-A2F4-CA19-36C9-562DB1DA368F}"/>
              </a:ext>
            </a:extLst>
          </p:cNvPr>
          <p:cNvSpPr txBox="1"/>
          <p:nvPr/>
        </p:nvSpPr>
        <p:spPr>
          <a:xfrm>
            <a:off x="4074071" y="4260661"/>
            <a:ext cx="3762123" cy="748795"/>
          </a:xfrm>
          <a:prstGeom prst="rect">
            <a:avLst/>
          </a:prstGeom>
          <a:noFill/>
        </p:spPr>
        <p:txBody>
          <a:bodyPr wrap="square">
            <a:spAutoFit/>
          </a:bodyPr>
          <a:lstStyle/>
          <a:p>
            <a:pPr algn="ctr"/>
            <a:r>
              <a:rPr lang="en-GB" sz="2133" dirty="0">
                <a:latin typeface="Arial" panose="020B0604020202020204" pitchFamily="34" charset="0"/>
                <a:ea typeface="Roboto Light" panose="02000000000000000000" pitchFamily="2" charset="0"/>
                <a:cs typeface="Arial" panose="020B0604020202020204" pitchFamily="34" charset="0"/>
                <a:hlinkClick r:id="rId6"/>
              </a:rPr>
              <a:t>Sign up </a:t>
            </a:r>
            <a:r>
              <a:rPr lang="en-GB" sz="2133" dirty="0">
                <a:latin typeface="Arial" panose="020B0604020202020204" pitchFamily="34" charset="0"/>
                <a:ea typeface="Roboto Light" panose="02000000000000000000" pitchFamily="2" charset="0"/>
                <a:cs typeface="Arial" panose="020B0604020202020204" pitchFamily="34" charset="0"/>
              </a:rPr>
              <a:t>for UCAS</a:t>
            </a:r>
          </a:p>
          <a:p>
            <a:pPr algn="ctr"/>
            <a:r>
              <a:rPr lang="en-GB" sz="2133" dirty="0">
                <a:latin typeface="Arial" panose="020B0604020202020204" pitchFamily="34" charset="0"/>
                <a:ea typeface="Roboto Light" panose="02000000000000000000" pitchFamily="2" charset="0"/>
                <a:cs typeface="Arial" panose="020B0604020202020204" pitchFamily="34" charset="0"/>
              </a:rPr>
              <a:t> parents newsletter</a:t>
            </a:r>
            <a:endParaRPr lang="en-GB" sz="1867" dirty="0">
              <a:latin typeface="Arial" panose="020B0604020202020204" pitchFamily="34" charset="0"/>
              <a:ea typeface="Roboto Light" panose="02000000000000000000" pitchFamily="2" charset="0"/>
              <a:cs typeface="Arial" panose="020B0604020202020204" pitchFamily="34" charset="0"/>
            </a:endParaRPr>
          </a:p>
        </p:txBody>
      </p:sp>
      <p:pic>
        <p:nvPicPr>
          <p:cNvPr id="19" name="Graphic 18" descr="Newspaper with solid fill">
            <a:extLst>
              <a:ext uri="{FF2B5EF4-FFF2-40B4-BE49-F238E27FC236}">
                <a16:creationId xmlns:a16="http://schemas.microsoft.com/office/drawing/2014/main" id="{A1A9F492-4A50-3EAE-2E03-7BD1B36C7A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26138" y="2140337"/>
            <a:ext cx="2351345" cy="2351345"/>
          </a:xfrm>
          <a:prstGeom prst="rect">
            <a:avLst/>
          </a:prstGeom>
        </p:spPr>
      </p:pic>
      <p:sp>
        <p:nvSpPr>
          <p:cNvPr id="20" name="TextBox 19">
            <a:extLst>
              <a:ext uri="{FF2B5EF4-FFF2-40B4-BE49-F238E27FC236}">
                <a16:creationId xmlns:a16="http://schemas.microsoft.com/office/drawing/2014/main" id="{B0AE6B7C-2DB4-F936-4829-78F185FADA84}"/>
              </a:ext>
            </a:extLst>
          </p:cNvPr>
          <p:cNvSpPr txBox="1"/>
          <p:nvPr/>
        </p:nvSpPr>
        <p:spPr>
          <a:xfrm>
            <a:off x="8033284" y="4264555"/>
            <a:ext cx="3762123" cy="748795"/>
          </a:xfrm>
          <a:prstGeom prst="rect">
            <a:avLst/>
          </a:prstGeom>
          <a:noFill/>
        </p:spPr>
        <p:txBody>
          <a:bodyPr wrap="square">
            <a:spAutoFit/>
          </a:bodyPr>
          <a:lstStyle/>
          <a:p>
            <a:pPr algn="ctr"/>
            <a:r>
              <a:rPr lang="en-GB" sz="2133" dirty="0">
                <a:latin typeface="Arial" panose="020B0604020202020204" pitchFamily="34" charset="0"/>
                <a:ea typeface="Roboto Light" panose="02000000000000000000" pitchFamily="2" charset="0"/>
                <a:cs typeface="Arial" panose="020B0604020202020204" pitchFamily="34" charset="0"/>
              </a:rPr>
              <a:t>Read UCAS </a:t>
            </a:r>
            <a:r>
              <a:rPr lang="en-GB" sz="2133" dirty="0">
                <a:latin typeface="Arial" panose="020B0604020202020204" pitchFamily="34" charset="0"/>
                <a:ea typeface="Roboto Light" panose="02000000000000000000" pitchFamily="2" charset="0"/>
                <a:cs typeface="Arial" panose="020B0604020202020204" pitchFamily="34" charset="0"/>
                <a:hlinkClick r:id="rId9"/>
              </a:rPr>
              <a:t>guides</a:t>
            </a:r>
            <a:r>
              <a:rPr lang="en-GB" sz="2133" dirty="0">
                <a:latin typeface="Arial" panose="020B0604020202020204" pitchFamily="34" charset="0"/>
                <a:ea typeface="Roboto Light" panose="02000000000000000000" pitchFamily="2" charset="0"/>
                <a:cs typeface="Arial" panose="020B0604020202020204" pitchFamily="34" charset="0"/>
              </a:rPr>
              <a:t> just for parents and carers</a:t>
            </a:r>
            <a:endParaRPr lang="en-GB" sz="1867" dirty="0">
              <a:latin typeface="Arial" panose="020B0604020202020204" pitchFamily="34"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194163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B195BFEB-F0F1-4E6E-A281-64A8CD1408C2}"/>
              </a:ext>
            </a:extLst>
          </p:cNvPr>
          <p:cNvSpPr>
            <a:spLocks noGrp="1"/>
          </p:cNvSpPr>
          <p:nvPr>
            <p:ph type="dt" sz="half" idx="2"/>
          </p:nvPr>
        </p:nvSpPr>
        <p:spPr/>
        <p:txBody>
          <a:bodyPr/>
          <a:lstStyle/>
          <a:p>
            <a:fld id="{E13ED7F5-D386-9F4E-93F6-FF04FAB3DF3D}" type="datetime4">
              <a:rPr lang="en-GB" smtClean="0"/>
              <a:t>30 September 2024</a:t>
            </a:fld>
            <a:endParaRPr lang="en-US"/>
          </a:p>
        </p:txBody>
      </p:sp>
      <p:sp>
        <p:nvSpPr>
          <p:cNvPr id="7" name="Slide Number Placeholder 6">
            <a:extLst>
              <a:ext uri="{FF2B5EF4-FFF2-40B4-BE49-F238E27FC236}">
                <a16:creationId xmlns:a16="http://schemas.microsoft.com/office/drawing/2014/main" id="{7C785E20-ED85-4975-B0AD-9687323D46D6}"/>
              </a:ext>
            </a:extLst>
          </p:cNvPr>
          <p:cNvSpPr>
            <a:spLocks noGrp="1"/>
          </p:cNvSpPr>
          <p:nvPr>
            <p:ph type="sldNum" sz="quarter" idx="4"/>
          </p:nvPr>
        </p:nvSpPr>
        <p:spPr/>
        <p:txBody>
          <a:bodyPr/>
          <a:lstStyle/>
          <a:p>
            <a:r>
              <a:rPr lang="en-US"/>
              <a:t>|   </a:t>
            </a:r>
            <a:fld id="{D7A593A7-184A-6D43-8A36-702213271FF9}" type="slidenum">
              <a:rPr lang="en-US" smtClean="0"/>
              <a:pPr/>
              <a:t>2</a:t>
            </a:fld>
            <a:endParaRPr lang="en-US"/>
          </a:p>
        </p:txBody>
      </p:sp>
      <p:sp>
        <p:nvSpPr>
          <p:cNvPr id="8" name="Footer Placeholder 7">
            <a:extLst>
              <a:ext uri="{FF2B5EF4-FFF2-40B4-BE49-F238E27FC236}">
                <a16:creationId xmlns:a16="http://schemas.microsoft.com/office/drawing/2014/main" id="{06648065-B8BE-408F-8671-CCB7B45EFC14}"/>
              </a:ext>
            </a:extLst>
          </p:cNvPr>
          <p:cNvSpPr>
            <a:spLocks noGrp="1"/>
          </p:cNvSpPr>
          <p:nvPr>
            <p:ph type="ftr" sz="quarter" idx="3"/>
          </p:nvPr>
        </p:nvSpPr>
        <p:spPr/>
        <p:txBody>
          <a:bodyPr/>
          <a:lstStyle/>
          <a:p>
            <a:r>
              <a:rPr lang="en-US" dirty="0"/>
              <a:t>Security marking: </a:t>
            </a:r>
            <a:r>
              <a:rPr lang="en-US" b="1" dirty="0"/>
              <a:t>PUBLIC</a:t>
            </a:r>
          </a:p>
        </p:txBody>
      </p:sp>
      <p:sp>
        <p:nvSpPr>
          <p:cNvPr id="9" name="Title 8">
            <a:extLst>
              <a:ext uri="{FF2B5EF4-FFF2-40B4-BE49-F238E27FC236}">
                <a16:creationId xmlns:a16="http://schemas.microsoft.com/office/drawing/2014/main" id="{1019B8D0-0021-44D9-B2C5-4EDA505BE45F}"/>
              </a:ext>
            </a:extLst>
          </p:cNvPr>
          <p:cNvSpPr>
            <a:spLocks noGrp="1"/>
          </p:cNvSpPr>
          <p:nvPr>
            <p:ph type="title" idx="4294967295"/>
          </p:nvPr>
        </p:nvSpPr>
        <p:spPr>
          <a:xfrm>
            <a:off x="353325" y="1"/>
            <a:ext cx="10147300" cy="1358900"/>
          </a:xfrm>
        </p:spPr>
        <p:txBody>
          <a:bodyPr/>
          <a:lstStyle/>
          <a:p>
            <a:r>
              <a:rPr lang="en-GB" dirty="0">
                <a:latin typeface="Roboto "/>
              </a:rPr>
              <a:t>What is </a:t>
            </a:r>
            <a:r>
              <a:rPr lang="en-GB" dirty="0">
                <a:solidFill>
                  <a:schemeClr val="accent6"/>
                </a:solidFill>
                <a:latin typeface="Roboto "/>
              </a:rPr>
              <a:t>UCAS</a:t>
            </a:r>
            <a:r>
              <a:rPr lang="en-GB" dirty="0">
                <a:latin typeface="Roboto "/>
              </a:rPr>
              <a:t>? </a:t>
            </a:r>
          </a:p>
        </p:txBody>
      </p:sp>
      <p:sp>
        <p:nvSpPr>
          <p:cNvPr id="29" name="TextBox 28">
            <a:extLst>
              <a:ext uri="{FF2B5EF4-FFF2-40B4-BE49-F238E27FC236}">
                <a16:creationId xmlns:a16="http://schemas.microsoft.com/office/drawing/2014/main" id="{A761D91C-B393-4D89-84F4-6CBDADBFA574}"/>
              </a:ext>
            </a:extLst>
          </p:cNvPr>
          <p:cNvSpPr txBox="1"/>
          <p:nvPr/>
        </p:nvSpPr>
        <p:spPr>
          <a:xfrm>
            <a:off x="353325" y="1914735"/>
            <a:ext cx="11485351" cy="830997"/>
          </a:xfrm>
          <a:prstGeom prst="rect">
            <a:avLst/>
          </a:prstGeom>
          <a:noFill/>
        </p:spPr>
        <p:txBody>
          <a:bodyPr wrap="square">
            <a:spAutoFit/>
          </a:bodyPr>
          <a:lstStyle/>
          <a:p>
            <a:r>
              <a:rPr lang="en-GB" sz="2400" dirty="0">
                <a:latin typeface="Arial" panose="020B0604020202020204" pitchFamily="34" charset="0"/>
                <a:ea typeface="Roboto Light" panose="02000000000000000000" pitchFamily="2" charset="0"/>
                <a:cs typeface="Arial" panose="020B0604020202020204" pitchFamily="34" charset="0"/>
              </a:rPr>
              <a:t>UCAS is an </a:t>
            </a:r>
            <a:r>
              <a:rPr lang="en-GB" sz="2400" b="1" dirty="0">
                <a:solidFill>
                  <a:schemeClr val="accent6"/>
                </a:solidFill>
                <a:latin typeface="Arial" panose="020B0604020202020204" pitchFamily="34" charset="0"/>
                <a:ea typeface="Roboto Light" panose="02000000000000000000" pitchFamily="2" charset="0"/>
                <a:cs typeface="Arial" panose="020B0604020202020204" pitchFamily="34" charset="0"/>
              </a:rPr>
              <a:t>independent charity </a:t>
            </a:r>
            <a:r>
              <a:rPr lang="en-GB" sz="2400" dirty="0">
                <a:latin typeface="Arial" panose="020B0604020202020204" pitchFamily="34" charset="0"/>
                <a:ea typeface="Roboto Light" panose="02000000000000000000" pitchFamily="2" charset="0"/>
                <a:cs typeface="Arial" panose="020B0604020202020204" pitchFamily="34" charset="0"/>
              </a:rPr>
              <a:t>providing information, </a:t>
            </a:r>
            <a:r>
              <a:rPr lang="en-GB" sz="2400" u="sng" dirty="0">
                <a:latin typeface="Arial" panose="020B0604020202020204" pitchFamily="34" charset="0"/>
                <a:ea typeface="Roboto Light" panose="02000000000000000000" pitchFamily="2" charset="0"/>
                <a:cs typeface="Arial" panose="020B0604020202020204" pitchFamily="34" charset="0"/>
              </a:rPr>
              <a:t>advice</a:t>
            </a:r>
            <a:r>
              <a:rPr lang="en-GB" sz="2400" dirty="0">
                <a:latin typeface="Arial" panose="020B0604020202020204" pitchFamily="34" charset="0"/>
                <a:ea typeface="Roboto Light" panose="02000000000000000000" pitchFamily="2" charset="0"/>
                <a:cs typeface="Arial" panose="020B0604020202020204" pitchFamily="34" charset="0"/>
              </a:rPr>
              <a:t> and admissions services. </a:t>
            </a:r>
          </a:p>
        </p:txBody>
      </p:sp>
      <p:graphicFrame>
        <p:nvGraphicFramePr>
          <p:cNvPr id="11" name="Diagram 10">
            <a:extLst>
              <a:ext uri="{FF2B5EF4-FFF2-40B4-BE49-F238E27FC236}">
                <a16:creationId xmlns:a16="http://schemas.microsoft.com/office/drawing/2014/main" id="{A3C734DF-3FB4-4940-8723-7FB09B022327}"/>
              </a:ext>
            </a:extLst>
          </p:cNvPr>
          <p:cNvGraphicFramePr/>
          <p:nvPr>
            <p:extLst>
              <p:ext uri="{D42A27DB-BD31-4B8C-83A1-F6EECF244321}">
                <p14:modId xmlns:p14="http://schemas.microsoft.com/office/powerpoint/2010/main" val="1073969021"/>
              </p:ext>
            </p:extLst>
          </p:nvPr>
        </p:nvGraphicFramePr>
        <p:xfrm>
          <a:off x="353325" y="2135521"/>
          <a:ext cx="11266715" cy="4351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55930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851"/>
            <a:ext cx="12203348" cy="1061691"/>
          </a:xfrm>
          <a:prstGeom prst="rect">
            <a:avLst/>
          </a:prstGeom>
        </p:spPr>
      </p:pic>
      <p:sp>
        <p:nvSpPr>
          <p:cNvPr id="2" name="Title 1"/>
          <p:cNvSpPr>
            <a:spLocks noGrp="1"/>
          </p:cNvSpPr>
          <p:nvPr>
            <p:ph type="ctrTitle"/>
          </p:nvPr>
        </p:nvSpPr>
        <p:spPr>
          <a:xfrm>
            <a:off x="419759" y="813391"/>
            <a:ext cx="11139846" cy="766762"/>
          </a:xfrm>
        </p:spPr>
        <p:txBody>
          <a:bodyPr>
            <a:normAutofit fontScale="90000"/>
          </a:bodyPr>
          <a:lstStyle/>
          <a:p>
            <a:pPr algn="l"/>
            <a:br>
              <a:rPr lang="en-GB" b="1" dirty="0">
                <a:latin typeface="+mn-lt"/>
              </a:rPr>
            </a:br>
            <a:r>
              <a:rPr lang="en-GB" b="1" dirty="0">
                <a:solidFill>
                  <a:srgbClr val="FF0000"/>
                </a:solidFill>
                <a:latin typeface="+mn-lt"/>
              </a:rPr>
              <a:t>Student finance</a:t>
            </a:r>
            <a:endParaRPr lang="en-GB" sz="4000" b="1" u="sng" dirty="0">
              <a:solidFill>
                <a:srgbClr val="FF0000"/>
              </a:solidFill>
              <a:latin typeface="+mn-lt"/>
            </a:endParaRPr>
          </a:p>
        </p:txBody>
      </p:sp>
      <p:sp>
        <p:nvSpPr>
          <p:cNvPr id="7" name="Rectangle 1"/>
          <p:cNvSpPr>
            <a:spLocks noChangeArrowheads="1"/>
          </p:cNvSpPr>
          <p:nvPr/>
        </p:nvSpPr>
        <p:spPr bwMode="auto">
          <a:xfrm>
            <a:off x="718027" y="1585649"/>
            <a:ext cx="10543309" cy="430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0B0C0C"/>
                </a:solidFill>
              </a:rPr>
              <a:t>Tuition fee loans</a:t>
            </a:r>
          </a:p>
          <a:p>
            <a:r>
              <a:rPr lang="en-US" sz="2800" dirty="0"/>
              <a:t>The university or college sets the tuition fee, and the loan is paid directly to them. Full-time students, can get up to £9,250.</a:t>
            </a:r>
          </a:p>
          <a:p>
            <a:pPr lvl="0"/>
            <a:endParaRPr kumimoji="0" lang="en-US" altLang="en-US" sz="2800" b="1" i="0" u="none" strike="noStrike" cap="none" normalizeH="0" baseline="0" dirty="0">
              <a:ln>
                <a:noFill/>
              </a:ln>
              <a:solidFill>
                <a:srgbClr val="0B0C0C"/>
              </a:solidFill>
              <a:effectLst/>
              <a:latin typeface="&amp;quot"/>
            </a:endParaRPr>
          </a:p>
          <a:p>
            <a:pPr lvl="0"/>
            <a:r>
              <a:rPr lang="en-US" altLang="en-US" sz="2800" b="1" dirty="0">
                <a:solidFill>
                  <a:srgbClr val="0B0C0C"/>
                </a:solidFill>
                <a:latin typeface="&amp;quot"/>
              </a:rPr>
              <a:t>Maintenance Loan for living costs</a:t>
            </a:r>
          </a:p>
          <a:p>
            <a:pPr lvl="0"/>
            <a:r>
              <a:rPr lang="en-US" altLang="en-US" sz="2800" dirty="0">
                <a:solidFill>
                  <a:srgbClr val="0B0C0C"/>
                </a:solidFill>
                <a:latin typeface="&amp;quot"/>
              </a:rPr>
              <a:t>Students may have to give details of their </a:t>
            </a:r>
            <a:r>
              <a:rPr lang="en-US" altLang="en-US" sz="2800" dirty="0">
                <a:latin typeface="&amp;quot"/>
              </a:rPr>
              <a:t>household income.</a:t>
            </a:r>
            <a:endParaRPr lang="en-US" altLang="en-US" sz="2800" dirty="0"/>
          </a:p>
          <a:p>
            <a:pPr lvl="0"/>
            <a:r>
              <a:rPr lang="en-US" altLang="en-US" sz="2800" dirty="0">
                <a:solidFill>
                  <a:srgbClr val="0B0C0C"/>
                </a:solidFill>
                <a:latin typeface="&amp;quot"/>
              </a:rPr>
              <a:t>The loan is paid directly into students’ bank accounts at the start of each term. </a:t>
            </a:r>
          </a:p>
          <a:p>
            <a:pPr lvl="0"/>
            <a:endParaRPr lang="en-US" altLang="en-US" sz="2800" dirty="0">
              <a:solidFill>
                <a:srgbClr val="0B0C0C"/>
              </a:solidFill>
              <a:latin typeface="&amp;quot"/>
            </a:endParaRPr>
          </a:p>
          <a:p>
            <a:pPr lvl="0"/>
            <a:r>
              <a:rPr lang="en-US" altLang="en-US" sz="2800" dirty="0">
                <a:solidFill>
                  <a:srgbClr val="0B0C0C"/>
                </a:solidFill>
                <a:latin typeface="&amp;quot"/>
              </a:rPr>
              <a:t>Both of these loans are paid back.</a:t>
            </a:r>
            <a:endParaRPr lang="en-US" altLang="en-US" sz="2800" dirty="0"/>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0626438" y="135081"/>
            <a:ext cx="1269798" cy="1666009"/>
          </a:xfrm>
          <a:prstGeom prst="rect">
            <a:avLst/>
          </a:prstGeom>
        </p:spPr>
      </p:pic>
    </p:spTree>
    <p:extLst>
      <p:ext uri="{BB962C8B-B14F-4D97-AF65-F5344CB8AC3E}">
        <p14:creationId xmlns:p14="http://schemas.microsoft.com/office/powerpoint/2010/main" val="2003583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851"/>
            <a:ext cx="12203348" cy="1061691"/>
          </a:xfrm>
          <a:prstGeom prst="rect">
            <a:avLst/>
          </a:prstGeom>
        </p:spPr>
      </p:pic>
      <p:sp>
        <p:nvSpPr>
          <p:cNvPr id="2" name="Title 1"/>
          <p:cNvSpPr>
            <a:spLocks noGrp="1"/>
          </p:cNvSpPr>
          <p:nvPr>
            <p:ph type="ctrTitle"/>
          </p:nvPr>
        </p:nvSpPr>
        <p:spPr>
          <a:xfrm>
            <a:off x="479597" y="691365"/>
            <a:ext cx="11139846" cy="766762"/>
          </a:xfrm>
        </p:spPr>
        <p:txBody>
          <a:bodyPr>
            <a:normAutofit fontScale="90000"/>
          </a:bodyPr>
          <a:lstStyle/>
          <a:p>
            <a:pPr algn="l"/>
            <a:br>
              <a:rPr lang="en-GB" b="1" dirty="0">
                <a:latin typeface="+mn-lt"/>
              </a:rPr>
            </a:br>
            <a:r>
              <a:rPr lang="en-GB" b="1" dirty="0">
                <a:solidFill>
                  <a:srgbClr val="FF0000"/>
                </a:solidFill>
                <a:latin typeface="+mn-lt"/>
              </a:rPr>
              <a:t>Student finance</a:t>
            </a:r>
            <a:endParaRPr lang="en-GB" sz="4000" b="1" u="sng" dirty="0">
              <a:solidFill>
                <a:srgbClr val="FF0000"/>
              </a:solidFill>
              <a:latin typeface="+mn-lt"/>
            </a:endParaRPr>
          </a:p>
        </p:txBody>
      </p:sp>
      <p:sp>
        <p:nvSpPr>
          <p:cNvPr id="7" name="Rectangle 1"/>
          <p:cNvSpPr>
            <a:spLocks noChangeArrowheads="1"/>
          </p:cNvSpPr>
          <p:nvPr/>
        </p:nvSpPr>
        <p:spPr bwMode="auto">
          <a:xfrm>
            <a:off x="505059" y="1559453"/>
            <a:ext cx="10543309"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a:solidFill>
                  <a:srgbClr val="0B0C0C"/>
                </a:solidFill>
              </a:rPr>
              <a:t>Tuition fee loans- </a:t>
            </a:r>
            <a:r>
              <a:rPr lang="en-US" altLang="en-US" sz="2800" b="1" dirty="0">
                <a:solidFill>
                  <a:srgbClr val="333333"/>
                </a:solidFill>
                <a:latin typeface="Roboto"/>
              </a:rPr>
              <a:t>How it's paid</a:t>
            </a:r>
          </a:p>
          <a:p>
            <a:endParaRPr lang="en-US" altLang="en-US" sz="2800" b="1" dirty="0">
              <a:solidFill>
                <a:srgbClr val="0B0C0C"/>
              </a:solidFill>
            </a:endParaRPr>
          </a:p>
          <a:p>
            <a:endParaRPr kumimoji="0" lang="en-US" altLang="en-US" sz="2800" b="0" i="0" u="none" strike="noStrike" cap="none" normalizeH="0" baseline="0" dirty="0">
              <a:ln>
                <a:noFill/>
              </a:ln>
              <a:solidFill>
                <a:srgbClr val="0B0C0C"/>
              </a:solidFill>
              <a:effectLst/>
              <a:latin typeface="&amp;quot"/>
            </a:endParaRPr>
          </a:p>
        </p:txBody>
      </p:sp>
      <p:graphicFrame>
        <p:nvGraphicFramePr>
          <p:cNvPr id="4" name="Table 3"/>
          <p:cNvGraphicFramePr>
            <a:graphicFrameLocks noGrp="1"/>
          </p:cNvGraphicFramePr>
          <p:nvPr/>
        </p:nvGraphicFramePr>
        <p:xfrm>
          <a:off x="560476" y="4679390"/>
          <a:ext cx="10487892" cy="1905000"/>
        </p:xfrm>
        <a:graphic>
          <a:graphicData uri="http://schemas.openxmlformats.org/drawingml/2006/table">
            <a:tbl>
              <a:tblPr/>
              <a:tblGrid>
                <a:gridCol w="5243946">
                  <a:extLst>
                    <a:ext uri="{9D8B030D-6E8A-4147-A177-3AD203B41FA5}">
                      <a16:colId xmlns:a16="http://schemas.microsoft.com/office/drawing/2014/main" val="3527759397"/>
                    </a:ext>
                  </a:extLst>
                </a:gridCol>
                <a:gridCol w="5243946">
                  <a:extLst>
                    <a:ext uri="{9D8B030D-6E8A-4147-A177-3AD203B41FA5}">
                      <a16:colId xmlns:a16="http://schemas.microsoft.com/office/drawing/2014/main" val="3781131993"/>
                    </a:ext>
                  </a:extLst>
                </a:gridCol>
              </a:tblGrid>
              <a:tr h="672795">
                <a:tc>
                  <a:txBody>
                    <a:bodyPr/>
                    <a:lstStyle/>
                    <a:p>
                      <a:pPr algn="l" fontAlgn="t"/>
                      <a:r>
                        <a:rPr lang="en-GB" sz="2400" b="1" dirty="0">
                          <a:effectLst/>
                        </a:rPr>
                        <a:t>When are payments made to your </a:t>
                      </a:r>
                      <a:r>
                        <a:rPr lang="en-GB" sz="2400" b="1" dirty="0" err="1">
                          <a:effectLst/>
                        </a:rPr>
                        <a:t>uni</a:t>
                      </a:r>
                      <a:r>
                        <a:rPr lang="en-GB" sz="2400" b="1" dirty="0">
                          <a:effectLst/>
                        </a:rPr>
                        <a:t> or college?</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FAFA"/>
                    </a:solidFill>
                  </a:tcPr>
                </a:tc>
                <a:tc>
                  <a:txBody>
                    <a:bodyPr/>
                    <a:lstStyle/>
                    <a:p>
                      <a:pPr algn="l" fontAlgn="t"/>
                      <a:r>
                        <a:rPr lang="en-GB" sz="2400" b="1" dirty="0">
                          <a:effectLst/>
                        </a:rPr>
                        <a:t>How much is paid to your </a:t>
                      </a:r>
                      <a:r>
                        <a:rPr lang="en-GB" sz="2400" b="1" dirty="0" err="1">
                          <a:effectLst/>
                        </a:rPr>
                        <a:t>uni</a:t>
                      </a:r>
                      <a:r>
                        <a:rPr lang="en-GB" sz="2400" b="1" dirty="0">
                          <a:effectLst/>
                        </a:rPr>
                        <a:t> or college?</a:t>
                      </a:r>
                    </a:p>
                  </a:txBody>
                  <a:tcPr marL="9525" marR="9525" marT="9525" marB="95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FAFA"/>
                    </a:solidFill>
                  </a:tcPr>
                </a:tc>
                <a:extLst>
                  <a:ext uri="{0D108BD9-81ED-4DB2-BD59-A6C34878D82A}">
                    <a16:rowId xmlns:a16="http://schemas.microsoft.com/office/drawing/2014/main" val="88850402"/>
                  </a:ext>
                </a:extLst>
              </a:tr>
              <a:tr h="0">
                <a:tc>
                  <a:txBody>
                    <a:bodyPr/>
                    <a:lstStyle/>
                    <a:p>
                      <a:pPr fontAlgn="base"/>
                      <a:r>
                        <a:rPr lang="en-GB" sz="2400">
                          <a:effectLst/>
                        </a:rPr>
                        <a:t>At the start of term one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base"/>
                      <a:r>
                        <a:rPr lang="en-GB" sz="2400" dirty="0">
                          <a:effectLst/>
                        </a:rPr>
                        <a:t>25% of the tuition fee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663159869"/>
                  </a:ext>
                </a:extLst>
              </a:tr>
              <a:tr h="0">
                <a:tc>
                  <a:txBody>
                    <a:bodyPr/>
                    <a:lstStyle/>
                    <a:p>
                      <a:pPr fontAlgn="base"/>
                      <a:r>
                        <a:rPr lang="en-GB" sz="2400">
                          <a:effectLst/>
                        </a:rPr>
                        <a:t>At the start of term two</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base"/>
                      <a:r>
                        <a:rPr lang="en-GB" sz="2400" dirty="0">
                          <a:effectLst/>
                        </a:rPr>
                        <a:t>25% of the tuition fee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96379585"/>
                  </a:ext>
                </a:extLst>
              </a:tr>
              <a:tr h="0">
                <a:tc>
                  <a:txBody>
                    <a:bodyPr/>
                    <a:lstStyle/>
                    <a:p>
                      <a:pPr fontAlgn="base"/>
                      <a:r>
                        <a:rPr lang="en-GB" sz="2400">
                          <a:effectLst/>
                        </a:rPr>
                        <a:t>At the start of term three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fontAlgn="base"/>
                      <a:r>
                        <a:rPr lang="en-GB" sz="2400" dirty="0">
                          <a:effectLst/>
                        </a:rPr>
                        <a:t>50% of the tuition fee</a:t>
                      </a:r>
                    </a:p>
                  </a:txBody>
                  <a:tcPr marL="9525" marR="9525" marT="9525" marB="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728910833"/>
                  </a:ext>
                </a:extLst>
              </a:tr>
            </a:tbl>
          </a:graphicData>
        </a:graphic>
      </p:graphicFrame>
      <p:sp>
        <p:nvSpPr>
          <p:cNvPr id="6" name="Rectangle 1"/>
          <p:cNvSpPr>
            <a:spLocks noChangeArrowheads="1"/>
          </p:cNvSpPr>
          <p:nvPr/>
        </p:nvSpPr>
        <p:spPr bwMode="auto">
          <a:xfrm>
            <a:off x="583902" y="2190248"/>
            <a:ext cx="11035541" cy="228009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amp;quot"/>
              </a:rPr>
              <a:t>You need to register at your </a:t>
            </a:r>
            <a:r>
              <a:rPr kumimoji="0" lang="en-US" altLang="en-US" sz="2400" b="0" i="0" u="none" strike="noStrike" cap="none" normalizeH="0" baseline="0" dirty="0" err="1">
                <a:ln>
                  <a:noFill/>
                </a:ln>
                <a:effectLst/>
                <a:latin typeface="&amp;quot"/>
              </a:rPr>
              <a:t>uni</a:t>
            </a:r>
            <a:r>
              <a:rPr kumimoji="0" lang="en-US" altLang="en-US" sz="2400" b="0" i="0" u="none" strike="noStrike" cap="none" normalizeH="0" baseline="0" dirty="0">
                <a:ln>
                  <a:noFill/>
                </a:ln>
                <a:effectLst/>
                <a:latin typeface="&amp;quot"/>
              </a:rPr>
              <a:t> or college before Student Finance England can make your first payment. You’ll usually do this in the first week of your course, and you may have to take your student finance entitlement letter with you.</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effectLst/>
              <a:latin typeface="&amp;quo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effectLst/>
                <a:latin typeface="&amp;quot"/>
              </a:rPr>
              <a:t>Your Tuition Fee Loan is paid directly to your university or college in three instalments during the academic year.</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0626438" y="176645"/>
            <a:ext cx="1269798" cy="1666009"/>
          </a:xfrm>
          <a:prstGeom prst="rect">
            <a:avLst/>
          </a:prstGeom>
        </p:spPr>
      </p:pic>
    </p:spTree>
    <p:extLst>
      <p:ext uri="{BB962C8B-B14F-4D97-AF65-F5344CB8AC3E}">
        <p14:creationId xmlns:p14="http://schemas.microsoft.com/office/powerpoint/2010/main" val="1945977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959485490"/>
              </p:ext>
            </p:extLst>
          </p:nvPr>
        </p:nvGraphicFramePr>
        <p:xfrm>
          <a:off x="527227" y="2187825"/>
          <a:ext cx="11011956" cy="2820926"/>
        </p:xfrm>
        <a:graphic>
          <a:graphicData uri="http://schemas.openxmlformats.org/drawingml/2006/table">
            <a:tbl>
              <a:tblPr/>
              <a:tblGrid>
                <a:gridCol w="4394153">
                  <a:extLst>
                    <a:ext uri="{9D8B030D-6E8A-4147-A177-3AD203B41FA5}">
                      <a16:colId xmlns:a16="http://schemas.microsoft.com/office/drawing/2014/main" val="3362168911"/>
                    </a:ext>
                  </a:extLst>
                </a:gridCol>
                <a:gridCol w="3331991">
                  <a:extLst>
                    <a:ext uri="{9D8B030D-6E8A-4147-A177-3AD203B41FA5}">
                      <a16:colId xmlns:a16="http://schemas.microsoft.com/office/drawing/2014/main" val="3434364703"/>
                    </a:ext>
                  </a:extLst>
                </a:gridCol>
                <a:gridCol w="3285812">
                  <a:extLst>
                    <a:ext uri="{9D8B030D-6E8A-4147-A177-3AD203B41FA5}">
                      <a16:colId xmlns:a16="http://schemas.microsoft.com/office/drawing/2014/main" val="655470515"/>
                    </a:ext>
                  </a:extLst>
                </a:gridCol>
              </a:tblGrid>
              <a:tr h="436908">
                <a:tc>
                  <a:txBody>
                    <a:bodyPr/>
                    <a:lstStyle/>
                    <a:p>
                      <a:pPr algn="l" fontAlgn="t"/>
                      <a:endParaRPr lang="en-US" sz="1800" b="1" dirty="0">
                        <a:solidFill>
                          <a:srgbClr val="0B0C0C"/>
                        </a:solidFill>
                        <a:effectLst/>
                        <a:latin typeface="GDS Transport"/>
                      </a:endParaRPr>
                    </a:p>
                  </a:txBody>
                  <a:tcPr marL="51495" marR="107282" marT="53641" marB="53641">
                    <a:lnL>
                      <a:noFill/>
                    </a:lnL>
                    <a:lnR>
                      <a:noFill/>
                    </a:lnR>
                    <a:lnT>
                      <a:noFill/>
                    </a:lnT>
                    <a:lnB w="9525" cap="flat" cmpd="sng" algn="ctr">
                      <a:solidFill>
                        <a:srgbClr val="B1B4B6"/>
                      </a:solidFill>
                      <a:prstDash val="solid"/>
                      <a:round/>
                      <a:headEnd type="none" w="med" len="med"/>
                      <a:tailEnd type="none" w="med" len="med"/>
                    </a:lnB>
                    <a:solidFill>
                      <a:srgbClr val="FFFFFF"/>
                    </a:solidFill>
                  </a:tcPr>
                </a:tc>
                <a:tc>
                  <a:txBody>
                    <a:bodyPr/>
                    <a:lstStyle/>
                    <a:p>
                      <a:pPr algn="l" fontAlgn="t"/>
                      <a:r>
                        <a:rPr lang="en-US" sz="1800" b="1" dirty="0">
                          <a:solidFill>
                            <a:srgbClr val="0B0C0C"/>
                          </a:solidFill>
                          <a:effectLst/>
                          <a:latin typeface="GDS Transport"/>
                        </a:rPr>
                        <a:t>2023 to 2024 academic year</a:t>
                      </a:r>
                    </a:p>
                  </a:txBody>
                  <a:tcPr marL="51495" marR="51495" marT="53641" marB="53641">
                    <a:lnL>
                      <a:noFill/>
                    </a:lnL>
                    <a:lnR>
                      <a:noFill/>
                    </a:lnR>
                    <a:lnT>
                      <a:noFill/>
                    </a:lnT>
                    <a:lnB w="9525" cap="flat" cmpd="sng" algn="ctr">
                      <a:solidFill>
                        <a:srgbClr val="B1B4B6"/>
                      </a:solidFill>
                      <a:prstDash val="solid"/>
                      <a:round/>
                      <a:headEnd type="none" w="med" len="med"/>
                      <a:tailEnd type="none" w="med" len="med"/>
                    </a:lnB>
                    <a:solidFill>
                      <a:srgbClr val="FFFFFF"/>
                    </a:solidFill>
                  </a:tcPr>
                </a:tc>
                <a:tc>
                  <a:txBody>
                    <a:bodyPr/>
                    <a:lstStyle/>
                    <a:p>
                      <a:pPr algn="l" fontAlgn="t"/>
                      <a:r>
                        <a:rPr lang="en-US" sz="1800" b="1" dirty="0">
                          <a:solidFill>
                            <a:srgbClr val="0B0C0C"/>
                          </a:solidFill>
                          <a:effectLst/>
                          <a:latin typeface="GDS Transport"/>
                        </a:rPr>
                        <a:t>2024 to 2025 academic year</a:t>
                      </a:r>
                    </a:p>
                  </a:txBody>
                  <a:tcPr marL="51495" marR="51495" marT="25748" marB="25748">
                    <a:lnL>
                      <a:noFill/>
                    </a:lnL>
                  </a:tcPr>
                </a:tc>
                <a:extLst>
                  <a:ext uri="{0D108BD9-81ED-4DB2-BD59-A6C34878D82A}">
                    <a16:rowId xmlns:a16="http://schemas.microsoft.com/office/drawing/2014/main" val="4207086408"/>
                  </a:ext>
                </a:extLst>
              </a:tr>
              <a:tr h="416252">
                <a:tc>
                  <a:txBody>
                    <a:bodyPr/>
                    <a:lstStyle/>
                    <a:p>
                      <a:pPr algn="l" fontAlgn="t"/>
                      <a:r>
                        <a:rPr lang="en-GB" sz="1800" b="1" dirty="0">
                          <a:solidFill>
                            <a:srgbClr val="0B0C0C"/>
                          </a:solidFill>
                          <a:effectLst/>
                          <a:latin typeface="GDS Transport"/>
                        </a:rPr>
                        <a:t>Living with your parents</a:t>
                      </a:r>
                    </a:p>
                  </a:txBody>
                  <a:tcPr marL="51495" marR="107282" marT="53641" marB="53641">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1800" dirty="0">
                          <a:effectLst/>
                        </a:rPr>
                        <a:t>Up to £8,400</a:t>
                      </a:r>
                    </a:p>
                  </a:txBody>
                  <a:tcPr marL="51495" marR="107282" marT="53641" marB="53641">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1800">
                          <a:effectLst/>
                        </a:rPr>
                        <a:t>Up to £8,610</a:t>
                      </a:r>
                    </a:p>
                  </a:txBody>
                  <a:tcPr marL="51495" marR="51495" marT="53641" marB="53641">
                    <a:lnL>
                      <a:noFill/>
                    </a:lnL>
                    <a:lnR>
                      <a:noFill/>
                    </a:lnR>
                    <a:lnB w="9525" cap="flat" cmpd="sng" algn="ctr">
                      <a:solidFill>
                        <a:srgbClr val="B1B4B6"/>
                      </a:solidFill>
                      <a:prstDash val="solid"/>
                      <a:round/>
                      <a:headEnd type="none" w="med" len="med"/>
                      <a:tailEnd type="none" w="med" len="med"/>
                    </a:lnB>
                    <a:solidFill>
                      <a:srgbClr val="FFFFFF"/>
                    </a:solidFill>
                  </a:tcPr>
                </a:tc>
                <a:extLst>
                  <a:ext uri="{0D108BD9-81ED-4DB2-BD59-A6C34878D82A}">
                    <a16:rowId xmlns:a16="http://schemas.microsoft.com/office/drawing/2014/main" val="3956988673"/>
                  </a:ext>
                </a:extLst>
              </a:tr>
              <a:tr h="467737">
                <a:tc>
                  <a:txBody>
                    <a:bodyPr/>
                    <a:lstStyle/>
                    <a:p>
                      <a:pPr algn="l" fontAlgn="t"/>
                      <a:r>
                        <a:rPr lang="en-US" sz="1800" b="1">
                          <a:solidFill>
                            <a:srgbClr val="0B0C0C"/>
                          </a:solidFill>
                          <a:effectLst/>
                          <a:latin typeface="GDS Transport"/>
                        </a:rPr>
                        <a:t>Living away from your parents, outside London</a:t>
                      </a:r>
                    </a:p>
                  </a:txBody>
                  <a:tcPr marL="51495" marR="107282" marT="53641" marB="53641">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1800" dirty="0">
                          <a:effectLst/>
                        </a:rPr>
                        <a:t>Up to £9,978</a:t>
                      </a:r>
                    </a:p>
                  </a:txBody>
                  <a:tcPr marL="51495" marR="107282" marT="53641" marB="53641">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1800">
                          <a:effectLst/>
                        </a:rPr>
                        <a:t>Up to £10,227</a:t>
                      </a:r>
                    </a:p>
                  </a:txBody>
                  <a:tcPr marL="51495" marR="51495" marT="53641" marB="53641">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extLst>
                  <a:ext uri="{0D108BD9-81ED-4DB2-BD59-A6C34878D82A}">
                    <a16:rowId xmlns:a16="http://schemas.microsoft.com/office/drawing/2014/main" val="1950183389"/>
                  </a:ext>
                </a:extLst>
              </a:tr>
              <a:tr h="296696">
                <a:tc>
                  <a:txBody>
                    <a:bodyPr/>
                    <a:lstStyle/>
                    <a:p>
                      <a:pPr algn="l" fontAlgn="t"/>
                      <a:r>
                        <a:rPr lang="en-US" sz="1800" b="1">
                          <a:solidFill>
                            <a:srgbClr val="0B0C0C"/>
                          </a:solidFill>
                          <a:effectLst/>
                          <a:latin typeface="GDS Transport"/>
                        </a:rPr>
                        <a:t>Living away from your parents, in London</a:t>
                      </a:r>
                    </a:p>
                  </a:txBody>
                  <a:tcPr marL="51495" marR="107282" marT="53641" marB="53641">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1800" dirty="0">
                          <a:effectLst/>
                        </a:rPr>
                        <a:t>Up to £13,022</a:t>
                      </a:r>
                    </a:p>
                  </a:txBody>
                  <a:tcPr marL="51495" marR="107282" marT="53641" marB="53641">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1800" dirty="0">
                          <a:effectLst/>
                        </a:rPr>
                        <a:t>Up to £13,348</a:t>
                      </a:r>
                    </a:p>
                  </a:txBody>
                  <a:tcPr marL="51495" marR="51495" marT="53641" marB="53641">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extLst>
                  <a:ext uri="{0D108BD9-81ED-4DB2-BD59-A6C34878D82A}">
                    <a16:rowId xmlns:a16="http://schemas.microsoft.com/office/drawing/2014/main" val="677649540"/>
                  </a:ext>
                </a:extLst>
              </a:tr>
              <a:tr h="541291">
                <a:tc>
                  <a:txBody>
                    <a:bodyPr/>
                    <a:lstStyle/>
                    <a:p>
                      <a:pPr algn="l" fontAlgn="t"/>
                      <a:r>
                        <a:rPr lang="en-US" sz="1800" b="1" dirty="0">
                          <a:solidFill>
                            <a:srgbClr val="0B0C0C"/>
                          </a:solidFill>
                          <a:effectLst/>
                          <a:latin typeface="GDS Transport"/>
                        </a:rPr>
                        <a:t>You spend a year of a UK course studying abroad</a:t>
                      </a:r>
                    </a:p>
                  </a:txBody>
                  <a:tcPr marL="51495" marR="107282" marT="53641" marB="53641">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1800">
                          <a:effectLst/>
                        </a:rPr>
                        <a:t>Up to £11,427</a:t>
                      </a:r>
                    </a:p>
                  </a:txBody>
                  <a:tcPr marL="51495" marR="107282" marT="53641" marB="53641">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tc>
                  <a:txBody>
                    <a:bodyPr/>
                    <a:lstStyle/>
                    <a:p>
                      <a:pPr fontAlgn="t"/>
                      <a:r>
                        <a:rPr lang="en-GB" sz="1800" dirty="0">
                          <a:effectLst/>
                        </a:rPr>
                        <a:t>Up to £11,713</a:t>
                      </a:r>
                    </a:p>
                  </a:txBody>
                  <a:tcPr marL="51495" marR="51495" marT="53641" marB="53641">
                    <a:lnL>
                      <a:noFill/>
                    </a:lnL>
                    <a:lnR>
                      <a:noFill/>
                    </a:lnR>
                    <a:lnT w="9525" cap="flat" cmpd="sng" algn="ctr">
                      <a:solidFill>
                        <a:srgbClr val="B1B4B6"/>
                      </a:solidFill>
                      <a:prstDash val="solid"/>
                      <a:round/>
                      <a:headEnd type="none" w="med" len="med"/>
                      <a:tailEnd type="none" w="med" len="med"/>
                    </a:lnT>
                    <a:lnB w="9525" cap="flat" cmpd="sng" algn="ctr">
                      <a:solidFill>
                        <a:srgbClr val="B1B4B6"/>
                      </a:solidFill>
                      <a:prstDash val="solid"/>
                      <a:round/>
                      <a:headEnd type="none" w="med" len="med"/>
                      <a:tailEnd type="none" w="med" len="med"/>
                    </a:lnB>
                    <a:solidFill>
                      <a:srgbClr val="FFFFFF"/>
                    </a:solidFill>
                  </a:tcPr>
                </a:tc>
                <a:extLst>
                  <a:ext uri="{0D108BD9-81ED-4DB2-BD59-A6C34878D82A}">
                    <a16:rowId xmlns:a16="http://schemas.microsoft.com/office/drawing/2014/main" val="4129511587"/>
                  </a:ext>
                </a:extLst>
              </a:tr>
            </a:tbl>
          </a:graphicData>
        </a:graphic>
      </p:graphicFrame>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851"/>
            <a:ext cx="12203348" cy="1061691"/>
          </a:xfrm>
          <a:prstGeom prst="rect">
            <a:avLst/>
          </a:prstGeom>
        </p:spPr>
      </p:pic>
      <p:sp>
        <p:nvSpPr>
          <p:cNvPr id="2" name="Title 1"/>
          <p:cNvSpPr>
            <a:spLocks noGrp="1"/>
          </p:cNvSpPr>
          <p:nvPr>
            <p:ph type="ctrTitle"/>
          </p:nvPr>
        </p:nvSpPr>
        <p:spPr>
          <a:xfrm>
            <a:off x="355925" y="664282"/>
            <a:ext cx="11139846" cy="766762"/>
          </a:xfrm>
        </p:spPr>
        <p:txBody>
          <a:bodyPr>
            <a:normAutofit fontScale="90000"/>
          </a:bodyPr>
          <a:lstStyle/>
          <a:p>
            <a:pPr algn="l"/>
            <a:br>
              <a:rPr lang="en-GB" b="1" dirty="0">
                <a:latin typeface="+mn-lt"/>
              </a:rPr>
            </a:br>
            <a:r>
              <a:rPr lang="en-GB" b="1" dirty="0">
                <a:solidFill>
                  <a:srgbClr val="FF0000"/>
                </a:solidFill>
                <a:latin typeface="+mn-lt"/>
              </a:rPr>
              <a:t>Student finance</a:t>
            </a:r>
            <a:endParaRPr lang="en-GB" sz="4000" b="1" u="sng" dirty="0">
              <a:solidFill>
                <a:srgbClr val="FF0000"/>
              </a:solidFill>
              <a:latin typeface="+mn-lt"/>
            </a:endParaRPr>
          </a:p>
        </p:txBody>
      </p:sp>
      <p:sp>
        <p:nvSpPr>
          <p:cNvPr id="7" name="Rectangle 1"/>
          <p:cNvSpPr>
            <a:spLocks noChangeArrowheads="1"/>
          </p:cNvSpPr>
          <p:nvPr/>
        </p:nvSpPr>
        <p:spPr bwMode="auto">
          <a:xfrm>
            <a:off x="452907" y="1537852"/>
            <a:ext cx="1047706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B0C0C"/>
                </a:solidFill>
                <a:effectLst/>
                <a:latin typeface="&amp;quot"/>
              </a:rPr>
              <a:t>Maintenance Loan for living costs</a:t>
            </a: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0626438" y="176645"/>
            <a:ext cx="1269798" cy="1666009"/>
          </a:xfrm>
          <a:prstGeom prst="rect">
            <a:avLst/>
          </a:prstGeom>
        </p:spPr>
      </p:pic>
      <p:sp>
        <p:nvSpPr>
          <p:cNvPr id="4" name="Rectangle 3"/>
          <p:cNvSpPr/>
          <p:nvPr/>
        </p:nvSpPr>
        <p:spPr>
          <a:xfrm>
            <a:off x="8146082" y="2187825"/>
            <a:ext cx="3393101" cy="282092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617973" y="5580345"/>
            <a:ext cx="10615749" cy="830997"/>
          </a:xfrm>
          <a:prstGeom prst="rect">
            <a:avLst/>
          </a:prstGeom>
        </p:spPr>
        <p:txBody>
          <a:bodyPr wrap="square">
            <a:spAutoFit/>
          </a:bodyPr>
          <a:lstStyle/>
          <a:p>
            <a:pPr lvl="0"/>
            <a:r>
              <a:rPr lang="en-GB" sz="2400" dirty="0"/>
              <a:t>Students can use the </a:t>
            </a:r>
            <a:r>
              <a:rPr lang="en-GB" sz="2400" u="sng" dirty="0">
                <a:hlinkClick r:id="rId4"/>
              </a:rPr>
              <a:t>student finance calculator</a:t>
            </a:r>
            <a:r>
              <a:rPr lang="en-GB" sz="2400" dirty="0"/>
              <a:t> to estimate their Maintenance Loan.</a:t>
            </a:r>
          </a:p>
          <a:p>
            <a:pPr lvl="0"/>
            <a:r>
              <a:rPr lang="en-GB" altLang="en-US" sz="2400" b="1" dirty="0">
                <a:solidFill>
                  <a:srgbClr val="0B0C0C"/>
                </a:solidFill>
                <a:latin typeface="&amp;quot"/>
                <a:hlinkClick r:id="rId4"/>
              </a:rPr>
              <a:t>https://www.gov.uk/student-finance-calculator</a:t>
            </a:r>
            <a:endParaRPr lang="en-GB" altLang="en-US" sz="2400" b="1" dirty="0">
              <a:solidFill>
                <a:srgbClr val="0B0C0C"/>
              </a:solidFill>
              <a:latin typeface="&amp;quot"/>
            </a:endParaRPr>
          </a:p>
        </p:txBody>
      </p:sp>
    </p:spTree>
    <p:extLst>
      <p:ext uri="{BB962C8B-B14F-4D97-AF65-F5344CB8AC3E}">
        <p14:creationId xmlns:p14="http://schemas.microsoft.com/office/powerpoint/2010/main" val="3019861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6851"/>
            <a:ext cx="12203348" cy="1061691"/>
          </a:xfrm>
          <a:prstGeom prst="rect">
            <a:avLst/>
          </a:prstGeom>
        </p:spPr>
      </p:pic>
      <p:sp>
        <p:nvSpPr>
          <p:cNvPr id="2" name="Title 1"/>
          <p:cNvSpPr>
            <a:spLocks noGrp="1"/>
          </p:cNvSpPr>
          <p:nvPr>
            <p:ph type="ctrTitle"/>
          </p:nvPr>
        </p:nvSpPr>
        <p:spPr>
          <a:xfrm>
            <a:off x="553390" y="950422"/>
            <a:ext cx="11139846" cy="766762"/>
          </a:xfrm>
        </p:spPr>
        <p:txBody>
          <a:bodyPr>
            <a:normAutofit fontScale="90000"/>
          </a:bodyPr>
          <a:lstStyle/>
          <a:p>
            <a:pPr algn="l"/>
            <a:br>
              <a:rPr lang="en-GB" b="1" dirty="0">
                <a:latin typeface="+mn-lt"/>
              </a:rPr>
            </a:br>
            <a:r>
              <a:rPr lang="en-GB" b="1" dirty="0">
                <a:solidFill>
                  <a:srgbClr val="FF0000"/>
                </a:solidFill>
                <a:latin typeface="+mn-lt"/>
              </a:rPr>
              <a:t>Student finance</a:t>
            </a:r>
            <a:endParaRPr lang="en-GB" sz="4000" b="1" u="sng" dirty="0">
              <a:solidFill>
                <a:srgbClr val="FF0000"/>
              </a:solidFill>
              <a:latin typeface="+mn-lt"/>
            </a:endParaRPr>
          </a:p>
        </p:txBody>
      </p:sp>
      <p:sp>
        <p:nvSpPr>
          <p:cNvPr id="4" name="Rectangle 1"/>
          <p:cNvSpPr>
            <a:spLocks noGrp="1" noChangeArrowheads="1"/>
          </p:cNvSpPr>
          <p:nvPr>
            <p:ph type="subTitle" idx="1"/>
          </p:nvPr>
        </p:nvSpPr>
        <p:spPr bwMode="auto">
          <a:xfrm>
            <a:off x="553390" y="1585082"/>
            <a:ext cx="11495315" cy="6474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2856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l">
              <a:lnSpc>
                <a:spcPct val="100000"/>
              </a:lnSpc>
            </a:pPr>
            <a:r>
              <a:rPr lang="en-US" altLang="en-US" sz="4800" b="1" dirty="0">
                <a:solidFill>
                  <a:srgbClr val="0B0C0C"/>
                </a:solidFill>
                <a:latin typeface="+mn-lt"/>
              </a:rPr>
              <a:t>Repaying student loans</a:t>
            </a:r>
          </a:p>
          <a:p>
            <a:pPr algn="l"/>
            <a:r>
              <a:rPr lang="en-US" sz="2800" dirty="0">
                <a:latin typeface="+mn-lt"/>
              </a:rPr>
              <a:t>Students </a:t>
            </a:r>
            <a:r>
              <a:rPr lang="en-US" dirty="0"/>
              <a:t>only repay their student loan when their income is over the threshold amount for their repayment plan.</a:t>
            </a:r>
          </a:p>
          <a:p>
            <a:pPr algn="l"/>
            <a:r>
              <a:rPr lang="en-US" dirty="0"/>
              <a:t>The threshold amounts change on 6 April every year.</a:t>
            </a:r>
          </a:p>
          <a:p>
            <a:pPr algn="l"/>
            <a:r>
              <a:rPr lang="en-US" dirty="0"/>
              <a:t>At the moment this is when their income is over £480 a week, £2,083 a month or £25 000 a year</a:t>
            </a:r>
          </a:p>
          <a:p>
            <a:pPr algn="l"/>
            <a:r>
              <a:rPr lang="en-US" dirty="0"/>
              <a:t>The amount repaid will be 9% on earning above this amount.</a:t>
            </a:r>
          </a:p>
          <a:p>
            <a:pPr algn="l"/>
            <a:endParaRPr lang="en-US" dirty="0"/>
          </a:p>
          <a:p>
            <a:pPr algn="l"/>
            <a:r>
              <a:rPr lang="en-US" dirty="0"/>
              <a:t>The earliest students will start repaying is the April after they leave their course</a:t>
            </a:r>
          </a:p>
          <a:p>
            <a:pPr algn="l"/>
            <a:r>
              <a:rPr lang="en-US" dirty="0"/>
              <a:t>Repayments automatically stop if either:</a:t>
            </a:r>
          </a:p>
          <a:p>
            <a:pPr algn="l"/>
            <a:r>
              <a:rPr lang="en-US" dirty="0"/>
              <a:t>they stop working</a:t>
            </a:r>
          </a:p>
          <a:p>
            <a:pPr algn="l"/>
            <a:r>
              <a:rPr lang="en-US" dirty="0"/>
              <a:t>their income goes below the threshold.</a:t>
            </a:r>
          </a:p>
          <a:p>
            <a:pPr algn="l"/>
            <a:endParaRPr lang="en-US" dirty="0"/>
          </a:p>
          <a:p>
            <a:pPr algn="l"/>
            <a:r>
              <a:rPr lang="en-US" dirty="0"/>
              <a:t>Interest is paid on loans as soon as students receive their loan- this is currently </a:t>
            </a:r>
            <a:r>
              <a:rPr lang="en-GB" dirty="0"/>
              <a:t>7.8%</a:t>
            </a:r>
            <a:endParaRPr lang="en-US" dirty="0"/>
          </a:p>
          <a:p>
            <a:pPr algn="l"/>
            <a:endParaRPr lang="en-GB" dirty="0"/>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4800" dirty="0">
              <a:solidFill>
                <a:srgbClr val="0B0C0C"/>
              </a:solidFill>
              <a:latin typeface="+mn-lt"/>
            </a:endParaRP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10626438" y="204355"/>
            <a:ext cx="1269798" cy="1666009"/>
          </a:xfrm>
          <a:prstGeom prst="rect">
            <a:avLst/>
          </a:prstGeom>
        </p:spPr>
      </p:pic>
    </p:spTree>
    <p:extLst>
      <p:ext uri="{BB962C8B-B14F-4D97-AF65-F5344CB8AC3E}">
        <p14:creationId xmlns:p14="http://schemas.microsoft.com/office/powerpoint/2010/main" val="751548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851"/>
            <a:ext cx="12203348" cy="1061691"/>
          </a:xfrm>
          <a:prstGeom prst="rect">
            <a:avLst/>
          </a:prstGeom>
        </p:spPr>
      </p:pic>
      <p:sp>
        <p:nvSpPr>
          <p:cNvPr id="2" name="Title 1"/>
          <p:cNvSpPr>
            <a:spLocks noGrp="1"/>
          </p:cNvSpPr>
          <p:nvPr>
            <p:ph type="ctrTitle"/>
          </p:nvPr>
        </p:nvSpPr>
        <p:spPr>
          <a:xfrm>
            <a:off x="553389" y="819637"/>
            <a:ext cx="11139846" cy="766762"/>
          </a:xfrm>
        </p:spPr>
        <p:txBody>
          <a:bodyPr>
            <a:normAutofit fontScale="90000"/>
          </a:bodyPr>
          <a:lstStyle/>
          <a:p>
            <a:pPr algn="l"/>
            <a:br>
              <a:rPr lang="en-GB" b="1" dirty="0">
                <a:latin typeface="+mn-lt"/>
              </a:rPr>
            </a:br>
            <a:r>
              <a:rPr lang="en-GB" b="1" dirty="0">
                <a:solidFill>
                  <a:srgbClr val="FF0000"/>
                </a:solidFill>
                <a:latin typeface="+mn-lt"/>
              </a:rPr>
              <a:t>Student finance</a:t>
            </a:r>
            <a:endParaRPr lang="en-GB" sz="4000" b="1" u="sng" dirty="0">
              <a:solidFill>
                <a:srgbClr val="FF0000"/>
              </a:solidFill>
              <a:latin typeface="+mn-lt"/>
            </a:endParaRPr>
          </a:p>
        </p:txBody>
      </p:sp>
      <p:sp>
        <p:nvSpPr>
          <p:cNvPr id="4" name="Rectangle 1"/>
          <p:cNvSpPr>
            <a:spLocks noGrp="1" noChangeArrowheads="1"/>
          </p:cNvSpPr>
          <p:nvPr>
            <p:ph type="subTitle" idx="1"/>
          </p:nvPr>
        </p:nvSpPr>
        <p:spPr bwMode="auto">
          <a:xfrm>
            <a:off x="613570" y="2251197"/>
            <a:ext cx="11019485" cy="4738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2856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l"/>
            <a:r>
              <a:rPr lang="en-US" altLang="en-US" sz="4400" b="1" dirty="0">
                <a:solidFill>
                  <a:srgbClr val="0B0C0C"/>
                </a:solidFill>
                <a:latin typeface="+mn-lt"/>
              </a:rPr>
              <a:t>A</a:t>
            </a:r>
            <a:r>
              <a:rPr kumimoji="0" lang="en-US" altLang="en-US" sz="4400" b="1" i="0" u="none" strike="noStrike" cap="none" normalizeH="0" baseline="0" dirty="0">
                <a:ln>
                  <a:noFill/>
                </a:ln>
                <a:solidFill>
                  <a:srgbClr val="0B0C0C"/>
                </a:solidFill>
                <a:effectLst/>
                <a:latin typeface="+mn-lt"/>
              </a:rPr>
              <a:t>pplying</a:t>
            </a:r>
          </a:p>
          <a:p>
            <a:pPr algn="l"/>
            <a:endParaRPr lang="en-US" altLang="en-US" sz="4400" b="1" dirty="0">
              <a:solidFill>
                <a:srgbClr val="0B0C0C"/>
              </a:solidFill>
              <a:latin typeface="+mn-lt"/>
            </a:endParaRPr>
          </a:p>
          <a:p>
            <a:pPr algn="l"/>
            <a:r>
              <a:rPr kumimoji="0" lang="en-US" altLang="en-US" sz="2800" b="1" i="0" u="none" strike="noStrike" cap="none" normalizeH="0" baseline="0" dirty="0">
                <a:ln>
                  <a:noFill/>
                </a:ln>
                <a:solidFill>
                  <a:srgbClr val="0B0C0C"/>
                </a:solidFill>
                <a:effectLst/>
                <a:latin typeface="&amp;quot"/>
              </a:rPr>
              <a:t>Students apply through</a:t>
            </a:r>
            <a:r>
              <a:rPr kumimoji="0" lang="en-US" altLang="en-US" sz="2800" b="1" i="0" u="none" strike="noStrike" cap="none" normalizeH="0" dirty="0">
                <a:ln>
                  <a:noFill/>
                </a:ln>
                <a:solidFill>
                  <a:srgbClr val="0B0C0C"/>
                </a:solidFill>
                <a:effectLst/>
                <a:latin typeface="&amp;quot"/>
              </a:rPr>
              <a:t> the government website towards the end of February.</a:t>
            </a:r>
          </a:p>
          <a:p>
            <a:pPr algn="l"/>
            <a:endParaRPr lang="en-US" altLang="en-US" sz="2800" b="1" baseline="0" dirty="0">
              <a:solidFill>
                <a:srgbClr val="0B0C0C"/>
              </a:solidFill>
              <a:latin typeface="&amp;quot"/>
            </a:endParaRPr>
          </a:p>
          <a:p>
            <a:pPr algn="l"/>
            <a:r>
              <a:rPr lang="en-US" altLang="en-US" sz="2800" b="1" baseline="0" dirty="0">
                <a:solidFill>
                  <a:srgbClr val="0B0C0C"/>
                </a:solidFill>
                <a:latin typeface="&amp;quot"/>
              </a:rPr>
              <a:t>Advise-</a:t>
            </a:r>
            <a:r>
              <a:rPr lang="en-US" altLang="en-US" sz="2800" b="1" dirty="0">
                <a:solidFill>
                  <a:srgbClr val="0B0C0C"/>
                </a:solidFill>
                <a:latin typeface="&amp;quot"/>
              </a:rPr>
              <a:t> apply straight away to ensure that the loans are available when students start their courses.</a:t>
            </a:r>
            <a:endParaRPr kumimoji="0" lang="en-US" altLang="en-US" sz="2800" b="1" i="0" u="none" strike="noStrike" cap="none" normalizeH="0" baseline="0" dirty="0">
              <a:ln>
                <a:noFill/>
              </a:ln>
              <a:solidFill>
                <a:srgbClr val="0B0C0C"/>
              </a:solidFill>
              <a:effectLst/>
              <a:latin typeface="&amp;quot"/>
            </a:endParaRPr>
          </a:p>
          <a:p>
            <a:pPr algn="l"/>
            <a:endParaRPr kumimoji="0" lang="en-US" altLang="en-US" sz="2000" b="1" i="0" u="none" strike="noStrike" cap="none" normalizeH="0" baseline="0" dirty="0">
              <a:ln>
                <a:noFill/>
              </a:ln>
              <a:solidFill>
                <a:srgbClr val="0B0C0C"/>
              </a:solidFill>
              <a:effectLst/>
              <a:latin typeface="+mn-lt"/>
            </a:endParaRPr>
          </a:p>
          <a:p>
            <a:pPr algn="l"/>
            <a:endParaRPr lang="en-GB" sz="2000" b="1" dirty="0"/>
          </a:p>
          <a:p>
            <a:pPr lvl="0" algn="l">
              <a:lnSpc>
                <a:spcPct val="100000"/>
              </a:lnSpc>
            </a:pPr>
            <a:endParaRPr kumimoji="0" lang="en-US" altLang="en-US" sz="4800" b="0" i="0" u="none" strike="noStrike" cap="none" normalizeH="0" baseline="0" dirty="0">
              <a:ln>
                <a:noFill/>
              </a:ln>
              <a:solidFill>
                <a:schemeClr val="tx1"/>
              </a:solidFill>
              <a:effectLst/>
              <a:latin typeface="+mn-lt"/>
            </a:endParaRPr>
          </a:p>
        </p:txBody>
      </p:sp>
      <p:pic>
        <p:nvPicPr>
          <p:cNvPr id="6" name="Picture 5"/>
          <p:cNvPicPr/>
          <p:nvPr/>
        </p:nvPicPr>
        <p:blipFill>
          <a:blip r:embed="rId3" cstate="print">
            <a:extLst>
              <a:ext uri="{28A0092B-C50C-407E-A947-70E740481C1C}">
                <a14:useLocalDpi xmlns:a14="http://schemas.microsoft.com/office/drawing/2010/main" val="0"/>
              </a:ext>
            </a:extLst>
          </a:blip>
          <a:stretch>
            <a:fillRect/>
          </a:stretch>
        </p:blipFill>
        <p:spPr>
          <a:xfrm>
            <a:off x="10626438" y="176645"/>
            <a:ext cx="1269798" cy="1666009"/>
          </a:xfrm>
          <a:prstGeom prst="rect">
            <a:avLst/>
          </a:prstGeom>
        </p:spPr>
      </p:pic>
    </p:spTree>
    <p:extLst>
      <p:ext uri="{BB962C8B-B14F-4D97-AF65-F5344CB8AC3E}">
        <p14:creationId xmlns:p14="http://schemas.microsoft.com/office/powerpoint/2010/main" val="3716207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1750" y="854955"/>
            <a:ext cx="11139846" cy="766762"/>
          </a:xfrm>
        </p:spPr>
        <p:txBody>
          <a:bodyPr>
            <a:normAutofit fontScale="90000"/>
          </a:bodyPr>
          <a:lstStyle/>
          <a:p>
            <a:pPr algn="l"/>
            <a:br>
              <a:rPr lang="en-GB" b="1" dirty="0">
                <a:latin typeface="+mn-lt"/>
              </a:rPr>
            </a:br>
            <a:r>
              <a:rPr lang="en-GB" b="1" dirty="0">
                <a:solidFill>
                  <a:srgbClr val="FF0000"/>
                </a:solidFill>
                <a:latin typeface="+mn-lt"/>
              </a:rPr>
              <a:t>Student finance</a:t>
            </a:r>
            <a:endParaRPr lang="en-GB" sz="4000" b="1" u="sng" dirty="0">
              <a:solidFill>
                <a:srgbClr val="FF0000"/>
              </a:solidFill>
              <a:latin typeface="+mn-lt"/>
            </a:endParaRPr>
          </a:p>
        </p:txBody>
      </p:sp>
      <p:sp>
        <p:nvSpPr>
          <p:cNvPr id="7" name="Rectangle 1"/>
          <p:cNvSpPr>
            <a:spLocks noChangeArrowheads="1"/>
          </p:cNvSpPr>
          <p:nvPr/>
        </p:nvSpPr>
        <p:spPr bwMode="auto">
          <a:xfrm>
            <a:off x="784271" y="1916646"/>
            <a:ext cx="10477066" cy="3447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t>F</a:t>
            </a:r>
            <a:r>
              <a:rPr kumimoji="0" lang="en-US" altLang="en-US" sz="2800" b="0" i="0" u="none" strike="noStrike" cap="none" normalizeH="0" dirty="0">
                <a:ln>
                  <a:noFill/>
                </a:ln>
                <a:solidFill>
                  <a:schemeClr val="tx1"/>
                </a:solidFill>
                <a:effectLst/>
              </a:rPr>
              <a:t>or further information: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p>
          <a:p>
            <a:pPr lvl="0"/>
            <a:r>
              <a:rPr lang="en-US" sz="2800" dirty="0">
                <a:hlinkClick r:id="rId3"/>
              </a:rPr>
              <a:t>Student finance in England - Everything you need to know (ucas.com)</a:t>
            </a:r>
            <a:endParaRPr lang="en-US" sz="2800" dirty="0"/>
          </a:p>
          <a:p>
            <a:pPr lvl="0"/>
            <a:endParaRPr lang="en-US" altLang="en-US" sz="2800" baseline="0" dirty="0"/>
          </a:p>
          <a:p>
            <a:pPr lvl="0"/>
            <a:r>
              <a:rPr lang="en-US" altLang="en-US" sz="2800" dirty="0"/>
              <a:t>There is lots of really useful information on the UCAS website so please have a look at this.</a:t>
            </a:r>
            <a:endParaRPr lang="en-US" altLang="en-US" sz="2800" baseline="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endParaRPr>
          </a:p>
        </p:txBody>
      </p:sp>
      <p:pic>
        <p:nvPicPr>
          <p:cNvPr id="6" name="Picture 5"/>
          <p:cNvPicPr/>
          <p:nvPr/>
        </p:nvPicPr>
        <p:blipFill>
          <a:blip r:embed="rId4" cstate="print">
            <a:extLst>
              <a:ext uri="{28A0092B-C50C-407E-A947-70E740481C1C}">
                <a14:useLocalDpi xmlns:a14="http://schemas.microsoft.com/office/drawing/2010/main" val="0"/>
              </a:ext>
            </a:extLst>
          </a:blip>
          <a:stretch>
            <a:fillRect/>
          </a:stretch>
        </p:blipFill>
        <p:spPr>
          <a:xfrm>
            <a:off x="10626438" y="176645"/>
            <a:ext cx="1269798" cy="166600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78414"/>
            <a:ext cx="12203348" cy="1061691"/>
          </a:xfrm>
          <a:prstGeom prst="rect">
            <a:avLst/>
          </a:prstGeom>
        </p:spPr>
      </p:pic>
    </p:spTree>
    <p:extLst>
      <p:ext uri="{BB962C8B-B14F-4D97-AF65-F5344CB8AC3E}">
        <p14:creationId xmlns:p14="http://schemas.microsoft.com/office/powerpoint/2010/main" val="41091448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81751" y="2200392"/>
            <a:ext cx="9144000" cy="2387600"/>
          </a:xfrm>
        </p:spPr>
        <p:txBody>
          <a:bodyPr>
            <a:noAutofit/>
          </a:bodyPr>
          <a:lstStyle/>
          <a:p>
            <a:r>
              <a:rPr lang="en-GB" sz="8800" b="1" dirty="0"/>
              <a:t>Considering other </a:t>
            </a:r>
            <a:br>
              <a:rPr lang="en-GB" sz="8800" b="1" dirty="0"/>
            </a:br>
            <a:r>
              <a:rPr lang="en-GB" sz="8800" b="1" dirty="0"/>
              <a:t>Post-18 options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851"/>
            <a:ext cx="12203348" cy="106169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9425" y="126787"/>
            <a:ext cx="1166526" cy="1563901"/>
          </a:xfrm>
          <a:prstGeom prst="rect">
            <a:avLst/>
          </a:prstGeom>
        </p:spPr>
      </p:pic>
    </p:spTree>
    <p:extLst>
      <p:ext uri="{BB962C8B-B14F-4D97-AF65-F5344CB8AC3E}">
        <p14:creationId xmlns:p14="http://schemas.microsoft.com/office/powerpoint/2010/main" val="104020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91032"/>
            <a:ext cx="12060455" cy="7440063"/>
          </a:xfrm>
          <a:prstGeom prst="rect">
            <a:avLst/>
          </a:prstGeom>
        </p:spPr>
      </p:pic>
    </p:spTree>
    <p:extLst>
      <p:ext uri="{BB962C8B-B14F-4D97-AF65-F5344CB8AC3E}">
        <p14:creationId xmlns:p14="http://schemas.microsoft.com/office/powerpoint/2010/main" val="1645639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EFF5BA25-AFA9-178E-B42D-A9791D319B2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109251"/>
            <a:ext cx="12192000" cy="6858000"/>
          </a:xfrm>
          <a:prstGeom prst="rect">
            <a:avLst/>
          </a:prstGeom>
        </p:spPr>
      </p:pic>
      <p:pic>
        <p:nvPicPr>
          <p:cNvPr id="3" name="Picture 2" descr="Diagram&#10;&#10;Description automatically generated with medium confidence">
            <a:extLst>
              <a:ext uri="{FF2B5EF4-FFF2-40B4-BE49-F238E27FC236}">
                <a16:creationId xmlns:a16="http://schemas.microsoft.com/office/drawing/2014/main" id="{56BA0093-A4DA-8DAB-3CA6-D2D47CD600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2898" y="758858"/>
            <a:ext cx="9761980" cy="5491114"/>
          </a:xfrm>
          <a:prstGeom prst="rect">
            <a:avLst/>
          </a:prstGeom>
        </p:spPr>
      </p:pic>
      <p:sp>
        <p:nvSpPr>
          <p:cNvPr id="5" name="TextBox 4">
            <a:extLst>
              <a:ext uri="{FF2B5EF4-FFF2-40B4-BE49-F238E27FC236}">
                <a16:creationId xmlns:a16="http://schemas.microsoft.com/office/drawing/2014/main" id="{96F5CB78-33F1-D5AD-AC30-3933DDCC252A}"/>
              </a:ext>
            </a:extLst>
          </p:cNvPr>
          <p:cNvSpPr txBox="1"/>
          <p:nvPr/>
        </p:nvSpPr>
        <p:spPr>
          <a:xfrm>
            <a:off x="1945659" y="2270897"/>
            <a:ext cx="6391372" cy="369332"/>
          </a:xfrm>
          <a:prstGeom prst="rect">
            <a:avLst/>
          </a:prstGeom>
          <a:noFill/>
        </p:spPr>
        <p:txBody>
          <a:bodyPr wrap="square">
            <a:spAutoFit/>
          </a:bodyPr>
          <a:lstStyle/>
          <a:p>
            <a:pPr algn="ctr"/>
            <a:r>
              <a:rPr lang="en-GB" sz="1800" b="0"/>
              <a:t>Intermediate </a:t>
            </a:r>
          </a:p>
        </p:txBody>
      </p:sp>
      <p:sp>
        <p:nvSpPr>
          <p:cNvPr id="9" name="TextBox 8">
            <a:extLst>
              <a:ext uri="{FF2B5EF4-FFF2-40B4-BE49-F238E27FC236}">
                <a16:creationId xmlns:a16="http://schemas.microsoft.com/office/drawing/2014/main" id="{F6E938FC-2A17-23B9-340B-8CBF8D32B2DC}"/>
              </a:ext>
            </a:extLst>
          </p:cNvPr>
          <p:cNvSpPr txBox="1"/>
          <p:nvPr/>
        </p:nvSpPr>
        <p:spPr>
          <a:xfrm>
            <a:off x="1960775" y="3319749"/>
            <a:ext cx="6391372" cy="369332"/>
          </a:xfrm>
          <a:prstGeom prst="rect">
            <a:avLst/>
          </a:prstGeom>
          <a:noFill/>
        </p:spPr>
        <p:txBody>
          <a:bodyPr wrap="square">
            <a:spAutoFit/>
          </a:bodyPr>
          <a:lstStyle/>
          <a:p>
            <a:pPr algn="ctr"/>
            <a:r>
              <a:rPr lang="en-GB" sz="1800" b="0"/>
              <a:t>Advanced </a:t>
            </a:r>
          </a:p>
        </p:txBody>
      </p:sp>
      <p:sp>
        <p:nvSpPr>
          <p:cNvPr id="11" name="TextBox 10">
            <a:extLst>
              <a:ext uri="{FF2B5EF4-FFF2-40B4-BE49-F238E27FC236}">
                <a16:creationId xmlns:a16="http://schemas.microsoft.com/office/drawing/2014/main" id="{8EA2320C-DCD4-E423-57C4-0AE8F84D8DAB}"/>
              </a:ext>
            </a:extLst>
          </p:cNvPr>
          <p:cNvSpPr txBox="1"/>
          <p:nvPr/>
        </p:nvSpPr>
        <p:spPr>
          <a:xfrm>
            <a:off x="1960775" y="4354342"/>
            <a:ext cx="6391372" cy="369332"/>
          </a:xfrm>
          <a:prstGeom prst="rect">
            <a:avLst/>
          </a:prstGeom>
          <a:noFill/>
        </p:spPr>
        <p:txBody>
          <a:bodyPr wrap="square">
            <a:spAutoFit/>
          </a:bodyPr>
          <a:lstStyle/>
          <a:p>
            <a:pPr algn="ctr"/>
            <a:r>
              <a:rPr lang="en-GB" sz="1800" b="0"/>
              <a:t>Higher </a:t>
            </a:r>
          </a:p>
        </p:txBody>
      </p:sp>
      <p:sp>
        <p:nvSpPr>
          <p:cNvPr id="13" name="TextBox 12">
            <a:extLst>
              <a:ext uri="{FF2B5EF4-FFF2-40B4-BE49-F238E27FC236}">
                <a16:creationId xmlns:a16="http://schemas.microsoft.com/office/drawing/2014/main" id="{FFFD3E8C-F016-8E7D-7E37-87B1DDBF9EC9}"/>
              </a:ext>
            </a:extLst>
          </p:cNvPr>
          <p:cNvSpPr txBox="1"/>
          <p:nvPr/>
        </p:nvSpPr>
        <p:spPr>
          <a:xfrm>
            <a:off x="1960775" y="5388935"/>
            <a:ext cx="6391372" cy="369332"/>
          </a:xfrm>
          <a:prstGeom prst="rect">
            <a:avLst/>
          </a:prstGeom>
          <a:noFill/>
        </p:spPr>
        <p:txBody>
          <a:bodyPr wrap="square">
            <a:spAutoFit/>
          </a:bodyPr>
          <a:lstStyle/>
          <a:p>
            <a:pPr algn="ctr"/>
            <a:r>
              <a:rPr lang="en-GB" sz="1800" b="0"/>
              <a:t>Degree</a:t>
            </a:r>
          </a:p>
        </p:txBody>
      </p:sp>
      <p:sp>
        <p:nvSpPr>
          <p:cNvPr id="16" name="TextBox 15">
            <a:extLst>
              <a:ext uri="{FF2B5EF4-FFF2-40B4-BE49-F238E27FC236}">
                <a16:creationId xmlns:a16="http://schemas.microsoft.com/office/drawing/2014/main" id="{72544259-2CA3-C084-EACD-640772A74F32}"/>
              </a:ext>
            </a:extLst>
          </p:cNvPr>
          <p:cNvSpPr txBox="1"/>
          <p:nvPr/>
        </p:nvSpPr>
        <p:spPr>
          <a:xfrm>
            <a:off x="4317477" y="2306756"/>
            <a:ext cx="6358378" cy="369332"/>
          </a:xfrm>
          <a:prstGeom prst="rect">
            <a:avLst/>
          </a:prstGeom>
          <a:noFill/>
        </p:spPr>
        <p:txBody>
          <a:bodyPr wrap="square">
            <a:spAutoFit/>
          </a:bodyPr>
          <a:lstStyle/>
          <a:p>
            <a:pPr algn="ctr"/>
            <a:r>
              <a:rPr lang="en-GB" sz="1800"/>
              <a:t>2</a:t>
            </a:r>
          </a:p>
        </p:txBody>
      </p:sp>
      <p:sp>
        <p:nvSpPr>
          <p:cNvPr id="18" name="TextBox 17">
            <a:extLst>
              <a:ext uri="{FF2B5EF4-FFF2-40B4-BE49-F238E27FC236}">
                <a16:creationId xmlns:a16="http://schemas.microsoft.com/office/drawing/2014/main" id="{CF41BD8E-507E-F2E6-6540-5D583406E4E4}"/>
              </a:ext>
            </a:extLst>
          </p:cNvPr>
          <p:cNvSpPr txBox="1"/>
          <p:nvPr/>
        </p:nvSpPr>
        <p:spPr>
          <a:xfrm>
            <a:off x="4317477" y="3312619"/>
            <a:ext cx="6391372" cy="369332"/>
          </a:xfrm>
          <a:prstGeom prst="rect">
            <a:avLst/>
          </a:prstGeom>
          <a:noFill/>
        </p:spPr>
        <p:txBody>
          <a:bodyPr wrap="square">
            <a:spAutoFit/>
          </a:bodyPr>
          <a:lstStyle/>
          <a:p>
            <a:pPr algn="ctr"/>
            <a:r>
              <a:rPr lang="en-GB" sz="1800"/>
              <a:t>3</a:t>
            </a:r>
          </a:p>
        </p:txBody>
      </p:sp>
      <p:sp>
        <p:nvSpPr>
          <p:cNvPr id="22" name="TextBox 21">
            <a:extLst>
              <a:ext uri="{FF2B5EF4-FFF2-40B4-BE49-F238E27FC236}">
                <a16:creationId xmlns:a16="http://schemas.microsoft.com/office/drawing/2014/main" id="{30DCEB57-1BDC-6AF9-2CF4-3EA9775A40BC}"/>
              </a:ext>
            </a:extLst>
          </p:cNvPr>
          <p:cNvSpPr txBox="1"/>
          <p:nvPr/>
        </p:nvSpPr>
        <p:spPr>
          <a:xfrm>
            <a:off x="4317477" y="4370068"/>
            <a:ext cx="6391372" cy="369332"/>
          </a:xfrm>
          <a:prstGeom prst="rect">
            <a:avLst/>
          </a:prstGeom>
          <a:noFill/>
        </p:spPr>
        <p:txBody>
          <a:bodyPr wrap="square">
            <a:spAutoFit/>
          </a:bodyPr>
          <a:lstStyle/>
          <a:p>
            <a:pPr algn="ctr"/>
            <a:r>
              <a:rPr lang="en-GB" sz="1800"/>
              <a:t>4,5,6 &amp; 7</a:t>
            </a:r>
          </a:p>
        </p:txBody>
      </p:sp>
      <p:sp>
        <p:nvSpPr>
          <p:cNvPr id="24" name="TextBox 23">
            <a:extLst>
              <a:ext uri="{FF2B5EF4-FFF2-40B4-BE49-F238E27FC236}">
                <a16:creationId xmlns:a16="http://schemas.microsoft.com/office/drawing/2014/main" id="{54EE6AFB-8175-F23B-3739-6EA65401ECF0}"/>
              </a:ext>
            </a:extLst>
          </p:cNvPr>
          <p:cNvSpPr txBox="1"/>
          <p:nvPr/>
        </p:nvSpPr>
        <p:spPr>
          <a:xfrm>
            <a:off x="4300980" y="5422771"/>
            <a:ext cx="6391372" cy="369332"/>
          </a:xfrm>
          <a:prstGeom prst="rect">
            <a:avLst/>
          </a:prstGeom>
          <a:noFill/>
        </p:spPr>
        <p:txBody>
          <a:bodyPr wrap="square">
            <a:spAutoFit/>
          </a:bodyPr>
          <a:lstStyle/>
          <a:p>
            <a:pPr algn="ctr"/>
            <a:r>
              <a:rPr lang="en-GB" sz="1800"/>
              <a:t>6 &amp; 7 </a:t>
            </a:r>
          </a:p>
        </p:txBody>
      </p:sp>
      <p:sp>
        <p:nvSpPr>
          <p:cNvPr id="26" name="TextBox 25">
            <a:extLst>
              <a:ext uri="{FF2B5EF4-FFF2-40B4-BE49-F238E27FC236}">
                <a16:creationId xmlns:a16="http://schemas.microsoft.com/office/drawing/2014/main" id="{6CB0F414-88AC-2FA5-0649-4FA3E9F5EF69}"/>
              </a:ext>
            </a:extLst>
          </p:cNvPr>
          <p:cNvSpPr txBox="1"/>
          <p:nvPr/>
        </p:nvSpPr>
        <p:spPr>
          <a:xfrm>
            <a:off x="9032155" y="2194631"/>
            <a:ext cx="2393524" cy="646331"/>
          </a:xfrm>
          <a:prstGeom prst="rect">
            <a:avLst/>
          </a:prstGeom>
          <a:noFill/>
        </p:spPr>
        <p:txBody>
          <a:bodyPr wrap="square">
            <a:spAutoFit/>
          </a:bodyPr>
          <a:lstStyle/>
          <a:p>
            <a:pPr algn="ctr"/>
            <a:r>
              <a:rPr lang="en-GB" sz="1800"/>
              <a:t>5 GCSE passes at grade A*-C or 4-9 </a:t>
            </a:r>
          </a:p>
        </p:txBody>
      </p:sp>
      <p:sp>
        <p:nvSpPr>
          <p:cNvPr id="28" name="TextBox 27">
            <a:extLst>
              <a:ext uri="{FF2B5EF4-FFF2-40B4-BE49-F238E27FC236}">
                <a16:creationId xmlns:a16="http://schemas.microsoft.com/office/drawing/2014/main" id="{F64AEC48-541D-45CF-5EDF-B424B241F01D}"/>
              </a:ext>
            </a:extLst>
          </p:cNvPr>
          <p:cNvSpPr txBox="1"/>
          <p:nvPr/>
        </p:nvSpPr>
        <p:spPr>
          <a:xfrm>
            <a:off x="8770512" y="3162370"/>
            <a:ext cx="2916810" cy="646331"/>
          </a:xfrm>
          <a:prstGeom prst="rect">
            <a:avLst/>
          </a:prstGeom>
          <a:noFill/>
        </p:spPr>
        <p:txBody>
          <a:bodyPr wrap="square">
            <a:spAutoFit/>
          </a:bodyPr>
          <a:lstStyle/>
          <a:p>
            <a:pPr algn="ctr"/>
            <a:r>
              <a:rPr lang="en-GB" sz="1800"/>
              <a:t>2 A Levels / Level 3 diploma / international Baccalaureate </a:t>
            </a:r>
          </a:p>
        </p:txBody>
      </p:sp>
      <p:sp>
        <p:nvSpPr>
          <p:cNvPr id="30" name="TextBox 29">
            <a:extLst>
              <a:ext uri="{FF2B5EF4-FFF2-40B4-BE49-F238E27FC236}">
                <a16:creationId xmlns:a16="http://schemas.microsoft.com/office/drawing/2014/main" id="{F342E9DD-E1A2-BAC7-7C45-15CA1151911C}"/>
              </a:ext>
            </a:extLst>
          </p:cNvPr>
          <p:cNvSpPr txBox="1"/>
          <p:nvPr/>
        </p:nvSpPr>
        <p:spPr>
          <a:xfrm>
            <a:off x="7076388" y="4350612"/>
            <a:ext cx="6391372" cy="369332"/>
          </a:xfrm>
          <a:prstGeom prst="rect">
            <a:avLst/>
          </a:prstGeom>
          <a:noFill/>
        </p:spPr>
        <p:txBody>
          <a:bodyPr wrap="square">
            <a:spAutoFit/>
          </a:bodyPr>
          <a:lstStyle/>
          <a:p>
            <a:pPr algn="ctr"/>
            <a:r>
              <a:rPr lang="en-GB" sz="1800"/>
              <a:t>Foundation degree and above </a:t>
            </a:r>
          </a:p>
        </p:txBody>
      </p:sp>
      <p:sp>
        <p:nvSpPr>
          <p:cNvPr id="32" name="TextBox 31">
            <a:extLst>
              <a:ext uri="{FF2B5EF4-FFF2-40B4-BE49-F238E27FC236}">
                <a16:creationId xmlns:a16="http://schemas.microsoft.com/office/drawing/2014/main" id="{C1C5F25A-2127-E53A-4CF6-A0CF26435530}"/>
              </a:ext>
            </a:extLst>
          </p:cNvPr>
          <p:cNvSpPr txBox="1"/>
          <p:nvPr/>
        </p:nvSpPr>
        <p:spPr>
          <a:xfrm>
            <a:off x="6945835" y="5355099"/>
            <a:ext cx="6734174" cy="369332"/>
          </a:xfrm>
          <a:prstGeom prst="rect">
            <a:avLst/>
          </a:prstGeom>
          <a:noFill/>
        </p:spPr>
        <p:txBody>
          <a:bodyPr wrap="square">
            <a:spAutoFit/>
          </a:bodyPr>
          <a:lstStyle/>
          <a:p>
            <a:pPr algn="ctr"/>
            <a:r>
              <a:rPr lang="en-GB" sz="1800"/>
              <a:t>Bachelor’s or master’s degree</a:t>
            </a:r>
          </a:p>
        </p:txBody>
      </p:sp>
    </p:spTree>
    <p:extLst>
      <p:ext uri="{BB962C8B-B14F-4D97-AF65-F5344CB8AC3E}">
        <p14:creationId xmlns:p14="http://schemas.microsoft.com/office/powerpoint/2010/main" val="583145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application&#10;&#10;Description automatically generated">
            <a:extLst>
              <a:ext uri="{FF2B5EF4-FFF2-40B4-BE49-F238E27FC236}">
                <a16:creationId xmlns:a16="http://schemas.microsoft.com/office/drawing/2014/main" id="{5E4080A3-D4B6-AD03-70AB-F2A3DC46A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4"/>
            <a:ext cx="12192000" cy="6858000"/>
          </a:xfrm>
          <a:prstGeom prst="rect">
            <a:avLst/>
          </a:prstGeom>
        </p:spPr>
      </p:pic>
      <p:pic>
        <p:nvPicPr>
          <p:cNvPr id="8" name="Picture 4" descr="British Gas | money.co.uk">
            <a:extLst>
              <a:ext uri="{FF2B5EF4-FFF2-40B4-BE49-F238E27FC236}">
                <a16:creationId xmlns:a16="http://schemas.microsoft.com/office/drawing/2014/main" id="{EFE2A0F6-E321-4785-8700-0DD1879422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4379" y="1070811"/>
            <a:ext cx="2254346" cy="10610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Fujitsu Technology Solutions - Wikipedia">
            <a:extLst>
              <a:ext uri="{FF2B5EF4-FFF2-40B4-BE49-F238E27FC236}">
                <a16:creationId xmlns:a16="http://schemas.microsoft.com/office/drawing/2014/main" id="{B103B96A-E0E8-4B2C-BE91-8900610D26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83246" y="2172444"/>
            <a:ext cx="1508042" cy="7087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4" descr="Sky logos | Sky Group">
            <a:extLst>
              <a:ext uri="{FF2B5EF4-FFF2-40B4-BE49-F238E27FC236}">
                <a16:creationId xmlns:a16="http://schemas.microsoft.com/office/drawing/2014/main" id="{D72876D9-B822-4F27-82FC-C382A957F5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4590" y="2088740"/>
            <a:ext cx="1449736" cy="8874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irbus Logo transparent PNG - StickPNG">
            <a:extLst>
              <a:ext uri="{FF2B5EF4-FFF2-40B4-BE49-F238E27FC236}">
                <a16:creationId xmlns:a16="http://schemas.microsoft.com/office/drawing/2014/main" id="{D2765458-58AA-4447-8600-47785B464F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9627" r="2969" b="40349"/>
          <a:stretch/>
        </p:blipFill>
        <p:spPr bwMode="auto">
          <a:xfrm>
            <a:off x="3806856" y="413883"/>
            <a:ext cx="2937740" cy="6062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bc-logo-png-transparent – Beech Holdings">
            <a:extLst>
              <a:ext uri="{FF2B5EF4-FFF2-40B4-BE49-F238E27FC236}">
                <a16:creationId xmlns:a16="http://schemas.microsoft.com/office/drawing/2014/main" id="{D7C88E7B-33B4-4515-8AE1-B7FE140D309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9396" y="260508"/>
            <a:ext cx="1952398" cy="6769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BM Logo PNG Transparent &amp;amp; SVG Vector - Freebie Supply">
            <a:extLst>
              <a:ext uri="{FF2B5EF4-FFF2-40B4-BE49-F238E27FC236}">
                <a16:creationId xmlns:a16="http://schemas.microsoft.com/office/drawing/2014/main" id="{B44257E3-984C-430E-BE48-8CC4F3EA54B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72223" y="5938779"/>
            <a:ext cx="1828800" cy="7308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SOS Logo PNG Transparent &amp;amp; SVG Vector - Freebie Supply">
            <a:extLst>
              <a:ext uri="{FF2B5EF4-FFF2-40B4-BE49-F238E27FC236}">
                <a16:creationId xmlns:a16="http://schemas.microsoft.com/office/drawing/2014/main" id="{5A8F2A26-4CA6-47F3-80CF-DD31731D2E8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20339" y="5271376"/>
            <a:ext cx="1657350" cy="6133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ar Logo Jaguar transparent PNG - StickPNG">
            <a:extLst>
              <a:ext uri="{FF2B5EF4-FFF2-40B4-BE49-F238E27FC236}">
                <a16:creationId xmlns:a16="http://schemas.microsoft.com/office/drawing/2014/main" id="{7A10D629-4724-4D62-906A-B991AD001A6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4422" y="1937657"/>
            <a:ext cx="1765795" cy="99325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E5E53055-8B36-4F33-B52F-4CC47E79CA0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15294" y="4033876"/>
            <a:ext cx="1910568" cy="8390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A4D1FCE4-4F01-4963-B337-1BF9820A585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005967" y="5630289"/>
            <a:ext cx="1012115" cy="101211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and Rover Logo, HD Png, Meaning, Information">
            <a:extLst>
              <a:ext uri="{FF2B5EF4-FFF2-40B4-BE49-F238E27FC236}">
                <a16:creationId xmlns:a16="http://schemas.microsoft.com/office/drawing/2014/main" id="{E0D3FC5B-59B5-48A8-83BA-56FF147F96C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19666" y="4137018"/>
            <a:ext cx="1620547" cy="121541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pecsavers - Wikipedia">
            <a:extLst>
              <a:ext uri="{FF2B5EF4-FFF2-40B4-BE49-F238E27FC236}">
                <a16:creationId xmlns:a16="http://schemas.microsoft.com/office/drawing/2014/main" id="{F974350C-453C-449C-B8FA-9838738A50A0}"/>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41952" y="3375792"/>
            <a:ext cx="1852844" cy="71025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ets at Home Logo Download Vector">
            <a:extLst>
              <a:ext uri="{FF2B5EF4-FFF2-40B4-BE49-F238E27FC236}">
                <a16:creationId xmlns:a16="http://schemas.microsoft.com/office/drawing/2014/main" id="{D91226E3-6735-4E3E-932C-7EF57ED05F9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02232" y="2186998"/>
            <a:ext cx="1021702" cy="102170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olls Royce logo PNG">
            <a:extLst>
              <a:ext uri="{FF2B5EF4-FFF2-40B4-BE49-F238E27FC236}">
                <a16:creationId xmlns:a16="http://schemas.microsoft.com/office/drawing/2014/main" id="{F90E10A5-13DA-48BB-B1DE-01DF97542B46}"/>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17813" y="3241593"/>
            <a:ext cx="1469788" cy="1469788"/>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ritish Airways Logo transparent PNG - StickPNG">
            <a:extLst>
              <a:ext uri="{FF2B5EF4-FFF2-40B4-BE49-F238E27FC236}">
                <a16:creationId xmlns:a16="http://schemas.microsoft.com/office/drawing/2014/main" id="{299FE486-0512-41E0-B121-48FA4266F1A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87320" y="3994916"/>
            <a:ext cx="2563614" cy="256361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reene King - Wikipedia">
            <a:extLst>
              <a:ext uri="{FF2B5EF4-FFF2-40B4-BE49-F238E27FC236}">
                <a16:creationId xmlns:a16="http://schemas.microsoft.com/office/drawing/2014/main" id="{AE769DA1-0C3C-4E74-A0E7-896D16ECE44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091859" y="5582861"/>
            <a:ext cx="1911989" cy="99742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C5EA5DFB-1AC5-4DFD-83B2-53355E3E713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32007" y="1991122"/>
            <a:ext cx="1910568" cy="838859"/>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GSK Logo transparent PNG - StickPNG">
            <a:extLst>
              <a:ext uri="{FF2B5EF4-FFF2-40B4-BE49-F238E27FC236}">
                <a16:creationId xmlns:a16="http://schemas.microsoft.com/office/drawing/2014/main" id="{49F14FF1-BE28-4B88-B445-84211F9C8B1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191602" y="2664548"/>
            <a:ext cx="2269109" cy="1701832"/>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Starbucks Logo PNG Transparent &amp;amp; SVG Vector - Freebie Supply">
            <a:extLst>
              <a:ext uri="{FF2B5EF4-FFF2-40B4-BE49-F238E27FC236}">
                <a16:creationId xmlns:a16="http://schemas.microsoft.com/office/drawing/2014/main" id="{57A42839-4912-4FF0-ACD5-6FCBB82B6794}"/>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859171" y="4115549"/>
            <a:ext cx="1116723" cy="1129271"/>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tv Logo transparent PNG - StickPNG">
            <a:extLst>
              <a:ext uri="{FF2B5EF4-FFF2-40B4-BE49-F238E27FC236}">
                <a16:creationId xmlns:a16="http://schemas.microsoft.com/office/drawing/2014/main" id="{BFB00D59-2E38-4172-AF28-BE7719CFDDE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289513" y="3056456"/>
            <a:ext cx="1420009" cy="710005"/>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Network Rail - Wikipedia">
            <a:extLst>
              <a:ext uri="{FF2B5EF4-FFF2-40B4-BE49-F238E27FC236}">
                <a16:creationId xmlns:a16="http://schemas.microsoft.com/office/drawing/2014/main" id="{D2D380A0-838C-4361-95FD-4C6CA0D4A976}"/>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947463" y="3897497"/>
            <a:ext cx="2172395" cy="8164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EE Logo transparent PNG - StickPNG">
            <a:extLst>
              <a:ext uri="{FF2B5EF4-FFF2-40B4-BE49-F238E27FC236}">
                <a16:creationId xmlns:a16="http://schemas.microsoft.com/office/drawing/2014/main" id="{59091ED1-DE64-4AE4-9FF8-937438094E7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730274" y="4615779"/>
            <a:ext cx="980580" cy="171224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Freshly Prepared Sandwiches, Soups, Organic Coffee | Pret A Manger">
            <a:extLst>
              <a:ext uri="{FF2B5EF4-FFF2-40B4-BE49-F238E27FC236}">
                <a16:creationId xmlns:a16="http://schemas.microsoft.com/office/drawing/2014/main" id="{E99DD771-CDFD-45B8-88DB-149BDA3F72F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632335" y="1160977"/>
            <a:ext cx="1981775" cy="666143"/>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BAE Systems Logo PNG Transparent &amp;amp; SVG Vector - Freebie Supply">
            <a:extLst>
              <a:ext uri="{FF2B5EF4-FFF2-40B4-BE49-F238E27FC236}">
                <a16:creationId xmlns:a16="http://schemas.microsoft.com/office/drawing/2014/main" id="{FEE7FEAF-1FC0-483A-9EC9-BA1D5B972462}"/>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t="41795" b="39937"/>
          <a:stretch/>
        </p:blipFill>
        <p:spPr bwMode="auto">
          <a:xfrm>
            <a:off x="8692733" y="1482175"/>
            <a:ext cx="3459008" cy="631904"/>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PwC Logo PNG Transparent &amp;amp; SVG Vector - Freebie Supply">
            <a:extLst>
              <a:ext uri="{FF2B5EF4-FFF2-40B4-BE49-F238E27FC236}">
                <a16:creationId xmlns:a16="http://schemas.microsoft.com/office/drawing/2014/main" id="{6D731007-614B-4150-91C3-C4696B1B1BB2}"/>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0258301" y="172696"/>
            <a:ext cx="1449736" cy="1099905"/>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BMW Logo PNG Transparent &amp;amp; SVG Vector - Freebie Supply">
            <a:extLst>
              <a:ext uri="{FF2B5EF4-FFF2-40B4-BE49-F238E27FC236}">
                <a16:creationId xmlns:a16="http://schemas.microsoft.com/office/drawing/2014/main" id="{59B91D55-0DAA-4D25-9053-3877AFCA5941}"/>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0626916" y="2981290"/>
            <a:ext cx="1119974" cy="1119974"/>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Santander Logo PNG Image - PurePNG | Free transparent CC0 PNG Image Library">
            <a:extLst>
              <a:ext uri="{FF2B5EF4-FFF2-40B4-BE49-F238E27FC236}">
                <a16:creationId xmlns:a16="http://schemas.microsoft.com/office/drawing/2014/main" id="{201F7B21-2D8D-43E5-9AB8-F2B99CD49892}"/>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646189" y="4556262"/>
            <a:ext cx="2357273" cy="172864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a:extLst>
              <a:ext uri="{FF2B5EF4-FFF2-40B4-BE49-F238E27FC236}">
                <a16:creationId xmlns:a16="http://schemas.microsoft.com/office/drawing/2014/main" id="{C384A353-5596-4376-A21E-C3DCB904975A}"/>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9731701" y="5884682"/>
            <a:ext cx="2172395" cy="65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77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 calcmode="lin" valueType="num">
                                      <p:cBhvr>
                                        <p:cTn id="23" dur="500" fill="hold"/>
                                        <p:tgtEl>
                                          <p:spTgt spid="1026"/>
                                        </p:tgtEl>
                                        <p:attrNameLst>
                                          <p:attrName>ppt_w</p:attrName>
                                        </p:attrNameLst>
                                      </p:cBhvr>
                                      <p:tavLst>
                                        <p:tav tm="0">
                                          <p:val>
                                            <p:fltVal val="0"/>
                                          </p:val>
                                        </p:tav>
                                        <p:tav tm="100000">
                                          <p:val>
                                            <p:strVal val="#ppt_w"/>
                                          </p:val>
                                        </p:tav>
                                      </p:tavLst>
                                    </p:anim>
                                    <p:anim calcmode="lin" valueType="num">
                                      <p:cBhvr>
                                        <p:cTn id="24" dur="500" fill="hold"/>
                                        <p:tgtEl>
                                          <p:spTgt spid="1026"/>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30"/>
                                        </p:tgtEl>
                                        <p:attrNameLst>
                                          <p:attrName>style.visibility</p:attrName>
                                        </p:attrNameLst>
                                      </p:cBhvr>
                                      <p:to>
                                        <p:strVal val="visible"/>
                                      </p:to>
                                    </p:set>
                                    <p:anim calcmode="lin" valueType="num">
                                      <p:cBhvr>
                                        <p:cTn id="27" dur="500" fill="hold"/>
                                        <p:tgtEl>
                                          <p:spTgt spid="1030"/>
                                        </p:tgtEl>
                                        <p:attrNameLst>
                                          <p:attrName>ppt_w</p:attrName>
                                        </p:attrNameLst>
                                      </p:cBhvr>
                                      <p:tavLst>
                                        <p:tav tm="0">
                                          <p:val>
                                            <p:fltVal val="0"/>
                                          </p:val>
                                        </p:tav>
                                        <p:tav tm="100000">
                                          <p:val>
                                            <p:strVal val="#ppt_w"/>
                                          </p:val>
                                        </p:tav>
                                      </p:tavLst>
                                    </p:anim>
                                    <p:anim calcmode="lin" valueType="num">
                                      <p:cBhvr>
                                        <p:cTn id="28" dur="500" fill="hold"/>
                                        <p:tgtEl>
                                          <p:spTgt spid="1030"/>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042"/>
                                        </p:tgtEl>
                                        <p:attrNameLst>
                                          <p:attrName>style.visibility</p:attrName>
                                        </p:attrNameLst>
                                      </p:cBhvr>
                                      <p:to>
                                        <p:strVal val="visible"/>
                                      </p:to>
                                    </p:set>
                                    <p:anim calcmode="lin" valueType="num">
                                      <p:cBhvr>
                                        <p:cTn id="31" dur="500" fill="hold"/>
                                        <p:tgtEl>
                                          <p:spTgt spid="1042"/>
                                        </p:tgtEl>
                                        <p:attrNameLst>
                                          <p:attrName>ppt_w</p:attrName>
                                        </p:attrNameLst>
                                      </p:cBhvr>
                                      <p:tavLst>
                                        <p:tav tm="0">
                                          <p:val>
                                            <p:fltVal val="0"/>
                                          </p:val>
                                        </p:tav>
                                        <p:tav tm="100000">
                                          <p:val>
                                            <p:strVal val="#ppt_w"/>
                                          </p:val>
                                        </p:tav>
                                      </p:tavLst>
                                    </p:anim>
                                    <p:anim calcmode="lin" valueType="num">
                                      <p:cBhvr>
                                        <p:cTn id="32" dur="500" fill="hold"/>
                                        <p:tgtEl>
                                          <p:spTgt spid="1042"/>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032"/>
                                        </p:tgtEl>
                                        <p:attrNameLst>
                                          <p:attrName>style.visibility</p:attrName>
                                        </p:attrNameLst>
                                      </p:cBhvr>
                                      <p:to>
                                        <p:strVal val="visible"/>
                                      </p:to>
                                    </p:set>
                                    <p:anim calcmode="lin" valueType="num">
                                      <p:cBhvr>
                                        <p:cTn id="35" dur="500" fill="hold"/>
                                        <p:tgtEl>
                                          <p:spTgt spid="1032"/>
                                        </p:tgtEl>
                                        <p:attrNameLst>
                                          <p:attrName>ppt_w</p:attrName>
                                        </p:attrNameLst>
                                      </p:cBhvr>
                                      <p:tavLst>
                                        <p:tav tm="0">
                                          <p:val>
                                            <p:fltVal val="0"/>
                                          </p:val>
                                        </p:tav>
                                        <p:tav tm="100000">
                                          <p:val>
                                            <p:strVal val="#ppt_w"/>
                                          </p:val>
                                        </p:tav>
                                      </p:tavLst>
                                    </p:anim>
                                    <p:anim calcmode="lin" valueType="num">
                                      <p:cBhvr>
                                        <p:cTn id="36" dur="500" fill="hold"/>
                                        <p:tgtEl>
                                          <p:spTgt spid="1032"/>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036"/>
                                        </p:tgtEl>
                                        <p:attrNameLst>
                                          <p:attrName>style.visibility</p:attrName>
                                        </p:attrNameLst>
                                      </p:cBhvr>
                                      <p:to>
                                        <p:strVal val="visible"/>
                                      </p:to>
                                    </p:set>
                                    <p:anim calcmode="lin" valueType="num">
                                      <p:cBhvr>
                                        <p:cTn id="39" dur="500" fill="hold"/>
                                        <p:tgtEl>
                                          <p:spTgt spid="1036"/>
                                        </p:tgtEl>
                                        <p:attrNameLst>
                                          <p:attrName>ppt_w</p:attrName>
                                        </p:attrNameLst>
                                      </p:cBhvr>
                                      <p:tavLst>
                                        <p:tav tm="0">
                                          <p:val>
                                            <p:fltVal val="0"/>
                                          </p:val>
                                        </p:tav>
                                        <p:tav tm="100000">
                                          <p:val>
                                            <p:strVal val="#ppt_w"/>
                                          </p:val>
                                        </p:tav>
                                      </p:tavLst>
                                    </p:anim>
                                    <p:anim calcmode="lin" valueType="num">
                                      <p:cBhvr>
                                        <p:cTn id="40" dur="500" fill="hold"/>
                                        <p:tgtEl>
                                          <p:spTgt spid="1036"/>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034"/>
                                        </p:tgtEl>
                                        <p:attrNameLst>
                                          <p:attrName>style.visibility</p:attrName>
                                        </p:attrNameLst>
                                      </p:cBhvr>
                                      <p:to>
                                        <p:strVal val="visible"/>
                                      </p:to>
                                    </p:set>
                                    <p:anim calcmode="lin" valueType="num">
                                      <p:cBhvr>
                                        <p:cTn id="43" dur="500" fill="hold"/>
                                        <p:tgtEl>
                                          <p:spTgt spid="1034"/>
                                        </p:tgtEl>
                                        <p:attrNameLst>
                                          <p:attrName>ppt_w</p:attrName>
                                        </p:attrNameLst>
                                      </p:cBhvr>
                                      <p:tavLst>
                                        <p:tav tm="0">
                                          <p:val>
                                            <p:fltVal val="0"/>
                                          </p:val>
                                        </p:tav>
                                        <p:tav tm="100000">
                                          <p:val>
                                            <p:strVal val="#ppt_w"/>
                                          </p:val>
                                        </p:tav>
                                      </p:tavLst>
                                    </p:anim>
                                    <p:anim calcmode="lin" valueType="num">
                                      <p:cBhvr>
                                        <p:cTn id="44" dur="500" fill="hold"/>
                                        <p:tgtEl>
                                          <p:spTgt spid="1034"/>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038"/>
                                        </p:tgtEl>
                                        <p:attrNameLst>
                                          <p:attrName>style.visibility</p:attrName>
                                        </p:attrNameLst>
                                      </p:cBhvr>
                                      <p:to>
                                        <p:strVal val="visible"/>
                                      </p:to>
                                    </p:set>
                                    <p:anim calcmode="lin" valueType="num">
                                      <p:cBhvr>
                                        <p:cTn id="47" dur="500" fill="hold"/>
                                        <p:tgtEl>
                                          <p:spTgt spid="1038"/>
                                        </p:tgtEl>
                                        <p:attrNameLst>
                                          <p:attrName>ppt_w</p:attrName>
                                        </p:attrNameLst>
                                      </p:cBhvr>
                                      <p:tavLst>
                                        <p:tav tm="0">
                                          <p:val>
                                            <p:fltVal val="0"/>
                                          </p:val>
                                        </p:tav>
                                        <p:tav tm="100000">
                                          <p:val>
                                            <p:strVal val="#ppt_w"/>
                                          </p:val>
                                        </p:tav>
                                      </p:tavLst>
                                    </p:anim>
                                    <p:anim calcmode="lin" valueType="num">
                                      <p:cBhvr>
                                        <p:cTn id="48" dur="500" fill="hold"/>
                                        <p:tgtEl>
                                          <p:spTgt spid="1038"/>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1040"/>
                                        </p:tgtEl>
                                        <p:attrNameLst>
                                          <p:attrName>style.visibility</p:attrName>
                                        </p:attrNameLst>
                                      </p:cBhvr>
                                      <p:to>
                                        <p:strVal val="visible"/>
                                      </p:to>
                                    </p:set>
                                    <p:anim calcmode="lin" valueType="num">
                                      <p:cBhvr>
                                        <p:cTn id="51" dur="500" fill="hold"/>
                                        <p:tgtEl>
                                          <p:spTgt spid="1040"/>
                                        </p:tgtEl>
                                        <p:attrNameLst>
                                          <p:attrName>ppt_w</p:attrName>
                                        </p:attrNameLst>
                                      </p:cBhvr>
                                      <p:tavLst>
                                        <p:tav tm="0">
                                          <p:val>
                                            <p:fltVal val="0"/>
                                          </p:val>
                                        </p:tav>
                                        <p:tav tm="100000">
                                          <p:val>
                                            <p:strVal val="#ppt_w"/>
                                          </p:val>
                                        </p:tav>
                                      </p:tavLst>
                                    </p:anim>
                                    <p:anim calcmode="lin" valueType="num">
                                      <p:cBhvr>
                                        <p:cTn id="52" dur="500" fill="hold"/>
                                        <p:tgtEl>
                                          <p:spTgt spid="1040"/>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1048"/>
                                        </p:tgtEl>
                                        <p:attrNameLst>
                                          <p:attrName>style.visibility</p:attrName>
                                        </p:attrNameLst>
                                      </p:cBhvr>
                                      <p:to>
                                        <p:strVal val="visible"/>
                                      </p:to>
                                    </p:set>
                                    <p:anim calcmode="lin" valueType="num">
                                      <p:cBhvr>
                                        <p:cTn id="55" dur="500" fill="hold"/>
                                        <p:tgtEl>
                                          <p:spTgt spid="1048"/>
                                        </p:tgtEl>
                                        <p:attrNameLst>
                                          <p:attrName>ppt_w</p:attrName>
                                        </p:attrNameLst>
                                      </p:cBhvr>
                                      <p:tavLst>
                                        <p:tav tm="0">
                                          <p:val>
                                            <p:fltVal val="0"/>
                                          </p:val>
                                        </p:tav>
                                        <p:tav tm="100000">
                                          <p:val>
                                            <p:strVal val="#ppt_w"/>
                                          </p:val>
                                        </p:tav>
                                      </p:tavLst>
                                    </p:anim>
                                    <p:anim calcmode="lin" valueType="num">
                                      <p:cBhvr>
                                        <p:cTn id="56" dur="500" fill="hold"/>
                                        <p:tgtEl>
                                          <p:spTgt spid="1048"/>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1046"/>
                                        </p:tgtEl>
                                        <p:attrNameLst>
                                          <p:attrName>style.visibility</p:attrName>
                                        </p:attrNameLst>
                                      </p:cBhvr>
                                      <p:to>
                                        <p:strVal val="visible"/>
                                      </p:to>
                                    </p:set>
                                    <p:anim calcmode="lin" valueType="num">
                                      <p:cBhvr>
                                        <p:cTn id="59" dur="500" fill="hold"/>
                                        <p:tgtEl>
                                          <p:spTgt spid="1046"/>
                                        </p:tgtEl>
                                        <p:attrNameLst>
                                          <p:attrName>ppt_w</p:attrName>
                                        </p:attrNameLst>
                                      </p:cBhvr>
                                      <p:tavLst>
                                        <p:tav tm="0">
                                          <p:val>
                                            <p:fltVal val="0"/>
                                          </p:val>
                                        </p:tav>
                                        <p:tav tm="100000">
                                          <p:val>
                                            <p:strVal val="#ppt_w"/>
                                          </p:val>
                                        </p:tav>
                                      </p:tavLst>
                                    </p:anim>
                                    <p:anim calcmode="lin" valueType="num">
                                      <p:cBhvr>
                                        <p:cTn id="60" dur="500" fill="hold"/>
                                        <p:tgtEl>
                                          <p:spTgt spid="1046"/>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0"/>
                                  </p:stCondLst>
                                  <p:childTnLst>
                                    <p:set>
                                      <p:cBhvr>
                                        <p:cTn id="62" dur="1" fill="hold">
                                          <p:stCondLst>
                                            <p:cond delay="0"/>
                                          </p:stCondLst>
                                        </p:cTn>
                                        <p:tgtEl>
                                          <p:spTgt spid="1044"/>
                                        </p:tgtEl>
                                        <p:attrNameLst>
                                          <p:attrName>style.visibility</p:attrName>
                                        </p:attrNameLst>
                                      </p:cBhvr>
                                      <p:to>
                                        <p:strVal val="visible"/>
                                      </p:to>
                                    </p:set>
                                    <p:anim calcmode="lin" valueType="num">
                                      <p:cBhvr>
                                        <p:cTn id="63" dur="500" fill="hold"/>
                                        <p:tgtEl>
                                          <p:spTgt spid="1044"/>
                                        </p:tgtEl>
                                        <p:attrNameLst>
                                          <p:attrName>ppt_w</p:attrName>
                                        </p:attrNameLst>
                                      </p:cBhvr>
                                      <p:tavLst>
                                        <p:tav tm="0">
                                          <p:val>
                                            <p:fltVal val="0"/>
                                          </p:val>
                                        </p:tav>
                                        <p:tav tm="100000">
                                          <p:val>
                                            <p:strVal val="#ppt_w"/>
                                          </p:val>
                                        </p:tav>
                                      </p:tavLst>
                                    </p:anim>
                                    <p:anim calcmode="lin" valueType="num">
                                      <p:cBhvr>
                                        <p:cTn id="64" dur="500" fill="hold"/>
                                        <p:tgtEl>
                                          <p:spTgt spid="1044"/>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childTnLst>
                                    <p:set>
                                      <p:cBhvr>
                                        <p:cTn id="66" dur="1" fill="hold">
                                          <p:stCondLst>
                                            <p:cond delay="0"/>
                                          </p:stCondLst>
                                        </p:cTn>
                                        <p:tgtEl>
                                          <p:spTgt spid="1064"/>
                                        </p:tgtEl>
                                        <p:attrNameLst>
                                          <p:attrName>style.visibility</p:attrName>
                                        </p:attrNameLst>
                                      </p:cBhvr>
                                      <p:to>
                                        <p:strVal val="visible"/>
                                      </p:to>
                                    </p:set>
                                    <p:anim calcmode="lin" valueType="num">
                                      <p:cBhvr>
                                        <p:cTn id="67" dur="500" fill="hold"/>
                                        <p:tgtEl>
                                          <p:spTgt spid="1064"/>
                                        </p:tgtEl>
                                        <p:attrNameLst>
                                          <p:attrName>ppt_w</p:attrName>
                                        </p:attrNameLst>
                                      </p:cBhvr>
                                      <p:tavLst>
                                        <p:tav tm="0">
                                          <p:val>
                                            <p:fltVal val="0"/>
                                          </p:val>
                                        </p:tav>
                                        <p:tav tm="100000">
                                          <p:val>
                                            <p:strVal val="#ppt_w"/>
                                          </p:val>
                                        </p:tav>
                                      </p:tavLst>
                                    </p:anim>
                                    <p:anim calcmode="lin" valueType="num">
                                      <p:cBhvr>
                                        <p:cTn id="68" dur="500" fill="hold"/>
                                        <p:tgtEl>
                                          <p:spTgt spid="1064"/>
                                        </p:tgtEl>
                                        <p:attrNameLst>
                                          <p:attrName>ppt_h</p:attrName>
                                        </p:attrNameLst>
                                      </p:cBhvr>
                                      <p:tavLst>
                                        <p:tav tm="0">
                                          <p:val>
                                            <p:fltVal val="0"/>
                                          </p:val>
                                        </p:tav>
                                        <p:tav tm="100000">
                                          <p:val>
                                            <p:strVal val="#ppt_h"/>
                                          </p:val>
                                        </p:tav>
                                      </p:tavLst>
                                    </p:anim>
                                  </p:childTnLst>
                                </p:cTn>
                              </p:par>
                              <p:par>
                                <p:cTn id="69" presetID="23" presetClass="entr" presetSubtype="16" fill="hold" nodeType="withEffect">
                                  <p:stCondLst>
                                    <p:cond delay="0"/>
                                  </p:stCondLst>
                                  <p:childTnLst>
                                    <p:set>
                                      <p:cBhvr>
                                        <p:cTn id="70" dur="1" fill="hold">
                                          <p:stCondLst>
                                            <p:cond delay="0"/>
                                          </p:stCondLst>
                                        </p:cTn>
                                        <p:tgtEl>
                                          <p:spTgt spid="1052"/>
                                        </p:tgtEl>
                                        <p:attrNameLst>
                                          <p:attrName>style.visibility</p:attrName>
                                        </p:attrNameLst>
                                      </p:cBhvr>
                                      <p:to>
                                        <p:strVal val="visible"/>
                                      </p:to>
                                    </p:set>
                                    <p:anim calcmode="lin" valueType="num">
                                      <p:cBhvr>
                                        <p:cTn id="71" dur="500" fill="hold"/>
                                        <p:tgtEl>
                                          <p:spTgt spid="1052"/>
                                        </p:tgtEl>
                                        <p:attrNameLst>
                                          <p:attrName>ppt_w</p:attrName>
                                        </p:attrNameLst>
                                      </p:cBhvr>
                                      <p:tavLst>
                                        <p:tav tm="0">
                                          <p:val>
                                            <p:fltVal val="0"/>
                                          </p:val>
                                        </p:tav>
                                        <p:tav tm="100000">
                                          <p:val>
                                            <p:strVal val="#ppt_w"/>
                                          </p:val>
                                        </p:tav>
                                      </p:tavLst>
                                    </p:anim>
                                    <p:anim calcmode="lin" valueType="num">
                                      <p:cBhvr>
                                        <p:cTn id="72" dur="500" fill="hold"/>
                                        <p:tgtEl>
                                          <p:spTgt spid="1052"/>
                                        </p:tgtEl>
                                        <p:attrNameLst>
                                          <p:attrName>ppt_h</p:attrName>
                                        </p:attrNameLst>
                                      </p:cBhvr>
                                      <p:tavLst>
                                        <p:tav tm="0">
                                          <p:val>
                                            <p:fltVal val="0"/>
                                          </p:val>
                                        </p:tav>
                                        <p:tav tm="100000">
                                          <p:val>
                                            <p:strVal val="#ppt_h"/>
                                          </p:val>
                                        </p:tav>
                                      </p:tavLst>
                                    </p:anim>
                                  </p:childTnLst>
                                </p:cTn>
                              </p:par>
                              <p:par>
                                <p:cTn id="73" presetID="23" presetClass="entr" presetSubtype="16" fill="hold" nodeType="withEffect">
                                  <p:stCondLst>
                                    <p:cond delay="0"/>
                                  </p:stCondLst>
                                  <p:childTnLst>
                                    <p:set>
                                      <p:cBhvr>
                                        <p:cTn id="74" dur="1" fill="hold">
                                          <p:stCondLst>
                                            <p:cond delay="0"/>
                                          </p:stCondLst>
                                        </p:cTn>
                                        <p:tgtEl>
                                          <p:spTgt spid="1058"/>
                                        </p:tgtEl>
                                        <p:attrNameLst>
                                          <p:attrName>style.visibility</p:attrName>
                                        </p:attrNameLst>
                                      </p:cBhvr>
                                      <p:to>
                                        <p:strVal val="visible"/>
                                      </p:to>
                                    </p:set>
                                    <p:anim calcmode="lin" valueType="num">
                                      <p:cBhvr>
                                        <p:cTn id="75" dur="500" fill="hold"/>
                                        <p:tgtEl>
                                          <p:spTgt spid="1058"/>
                                        </p:tgtEl>
                                        <p:attrNameLst>
                                          <p:attrName>ppt_w</p:attrName>
                                        </p:attrNameLst>
                                      </p:cBhvr>
                                      <p:tavLst>
                                        <p:tav tm="0">
                                          <p:val>
                                            <p:fltVal val="0"/>
                                          </p:val>
                                        </p:tav>
                                        <p:tav tm="100000">
                                          <p:val>
                                            <p:strVal val="#ppt_w"/>
                                          </p:val>
                                        </p:tav>
                                      </p:tavLst>
                                    </p:anim>
                                    <p:anim calcmode="lin" valueType="num">
                                      <p:cBhvr>
                                        <p:cTn id="76" dur="500" fill="hold"/>
                                        <p:tgtEl>
                                          <p:spTgt spid="1058"/>
                                        </p:tgtEl>
                                        <p:attrNameLst>
                                          <p:attrName>ppt_h</p:attrName>
                                        </p:attrNameLst>
                                      </p:cBhvr>
                                      <p:tavLst>
                                        <p:tav tm="0">
                                          <p:val>
                                            <p:fltVal val="0"/>
                                          </p:val>
                                        </p:tav>
                                        <p:tav tm="100000">
                                          <p:val>
                                            <p:strVal val="#ppt_h"/>
                                          </p:val>
                                        </p:tav>
                                      </p:tavLst>
                                    </p:anim>
                                  </p:childTnLst>
                                </p:cTn>
                              </p:par>
                              <p:par>
                                <p:cTn id="77" presetID="23" presetClass="entr" presetSubtype="16" fill="hold" nodeType="withEffect">
                                  <p:stCondLst>
                                    <p:cond delay="0"/>
                                  </p:stCondLst>
                                  <p:childTnLst>
                                    <p:set>
                                      <p:cBhvr>
                                        <p:cTn id="78" dur="1" fill="hold">
                                          <p:stCondLst>
                                            <p:cond delay="0"/>
                                          </p:stCondLst>
                                        </p:cTn>
                                        <p:tgtEl>
                                          <p:spTgt spid="1054"/>
                                        </p:tgtEl>
                                        <p:attrNameLst>
                                          <p:attrName>style.visibility</p:attrName>
                                        </p:attrNameLst>
                                      </p:cBhvr>
                                      <p:to>
                                        <p:strVal val="visible"/>
                                      </p:to>
                                    </p:set>
                                    <p:anim calcmode="lin" valueType="num">
                                      <p:cBhvr>
                                        <p:cTn id="79" dur="500" fill="hold"/>
                                        <p:tgtEl>
                                          <p:spTgt spid="1054"/>
                                        </p:tgtEl>
                                        <p:attrNameLst>
                                          <p:attrName>ppt_w</p:attrName>
                                        </p:attrNameLst>
                                      </p:cBhvr>
                                      <p:tavLst>
                                        <p:tav tm="0">
                                          <p:val>
                                            <p:fltVal val="0"/>
                                          </p:val>
                                        </p:tav>
                                        <p:tav tm="100000">
                                          <p:val>
                                            <p:strVal val="#ppt_w"/>
                                          </p:val>
                                        </p:tav>
                                      </p:tavLst>
                                    </p:anim>
                                    <p:anim calcmode="lin" valueType="num">
                                      <p:cBhvr>
                                        <p:cTn id="80" dur="500" fill="hold"/>
                                        <p:tgtEl>
                                          <p:spTgt spid="1054"/>
                                        </p:tgtEl>
                                        <p:attrNameLst>
                                          <p:attrName>ppt_h</p:attrName>
                                        </p:attrNameLst>
                                      </p:cBhvr>
                                      <p:tavLst>
                                        <p:tav tm="0">
                                          <p:val>
                                            <p:fltVal val="0"/>
                                          </p:val>
                                        </p:tav>
                                        <p:tav tm="100000">
                                          <p:val>
                                            <p:strVal val="#ppt_h"/>
                                          </p:val>
                                        </p:tav>
                                      </p:tavLst>
                                    </p:anim>
                                  </p:childTnLst>
                                </p:cTn>
                              </p:par>
                              <p:par>
                                <p:cTn id="81" presetID="23" presetClass="entr" presetSubtype="16" fill="hold" nodeType="withEffect">
                                  <p:stCondLst>
                                    <p:cond delay="0"/>
                                  </p:stCondLst>
                                  <p:childTnLst>
                                    <p:set>
                                      <p:cBhvr>
                                        <p:cTn id="82" dur="1" fill="hold">
                                          <p:stCondLst>
                                            <p:cond delay="0"/>
                                          </p:stCondLst>
                                        </p:cTn>
                                        <p:tgtEl>
                                          <p:spTgt spid="1056"/>
                                        </p:tgtEl>
                                        <p:attrNameLst>
                                          <p:attrName>style.visibility</p:attrName>
                                        </p:attrNameLst>
                                      </p:cBhvr>
                                      <p:to>
                                        <p:strVal val="visible"/>
                                      </p:to>
                                    </p:set>
                                    <p:anim calcmode="lin" valueType="num">
                                      <p:cBhvr>
                                        <p:cTn id="83" dur="500" fill="hold"/>
                                        <p:tgtEl>
                                          <p:spTgt spid="1056"/>
                                        </p:tgtEl>
                                        <p:attrNameLst>
                                          <p:attrName>ppt_w</p:attrName>
                                        </p:attrNameLst>
                                      </p:cBhvr>
                                      <p:tavLst>
                                        <p:tav tm="0">
                                          <p:val>
                                            <p:fltVal val="0"/>
                                          </p:val>
                                        </p:tav>
                                        <p:tav tm="100000">
                                          <p:val>
                                            <p:strVal val="#ppt_w"/>
                                          </p:val>
                                        </p:tav>
                                      </p:tavLst>
                                    </p:anim>
                                    <p:anim calcmode="lin" valueType="num">
                                      <p:cBhvr>
                                        <p:cTn id="84" dur="500" fill="hold"/>
                                        <p:tgtEl>
                                          <p:spTgt spid="1056"/>
                                        </p:tgtEl>
                                        <p:attrNameLst>
                                          <p:attrName>ppt_h</p:attrName>
                                        </p:attrNameLst>
                                      </p:cBhvr>
                                      <p:tavLst>
                                        <p:tav tm="0">
                                          <p:val>
                                            <p:fltVal val="0"/>
                                          </p:val>
                                        </p:tav>
                                        <p:tav tm="100000">
                                          <p:val>
                                            <p:strVal val="#ppt_h"/>
                                          </p:val>
                                        </p:tav>
                                      </p:tavLst>
                                    </p:anim>
                                  </p:childTnLst>
                                </p:cTn>
                              </p:par>
                              <p:par>
                                <p:cTn id="85" presetID="23" presetClass="entr" presetSubtype="16" fill="hold" nodeType="withEffect">
                                  <p:stCondLst>
                                    <p:cond delay="0"/>
                                  </p:stCondLst>
                                  <p:childTnLst>
                                    <p:set>
                                      <p:cBhvr>
                                        <p:cTn id="86" dur="1" fill="hold">
                                          <p:stCondLst>
                                            <p:cond delay="0"/>
                                          </p:stCondLst>
                                        </p:cTn>
                                        <p:tgtEl>
                                          <p:spTgt spid="1062"/>
                                        </p:tgtEl>
                                        <p:attrNameLst>
                                          <p:attrName>style.visibility</p:attrName>
                                        </p:attrNameLst>
                                      </p:cBhvr>
                                      <p:to>
                                        <p:strVal val="visible"/>
                                      </p:to>
                                    </p:set>
                                    <p:anim calcmode="lin" valueType="num">
                                      <p:cBhvr>
                                        <p:cTn id="87" dur="500" fill="hold"/>
                                        <p:tgtEl>
                                          <p:spTgt spid="1062"/>
                                        </p:tgtEl>
                                        <p:attrNameLst>
                                          <p:attrName>ppt_w</p:attrName>
                                        </p:attrNameLst>
                                      </p:cBhvr>
                                      <p:tavLst>
                                        <p:tav tm="0">
                                          <p:val>
                                            <p:fltVal val="0"/>
                                          </p:val>
                                        </p:tav>
                                        <p:tav tm="100000">
                                          <p:val>
                                            <p:strVal val="#ppt_w"/>
                                          </p:val>
                                        </p:tav>
                                      </p:tavLst>
                                    </p:anim>
                                    <p:anim calcmode="lin" valueType="num">
                                      <p:cBhvr>
                                        <p:cTn id="88" dur="500" fill="hold"/>
                                        <p:tgtEl>
                                          <p:spTgt spid="1062"/>
                                        </p:tgtEl>
                                        <p:attrNameLst>
                                          <p:attrName>ppt_h</p:attrName>
                                        </p:attrNameLst>
                                      </p:cBhvr>
                                      <p:tavLst>
                                        <p:tav tm="0">
                                          <p:val>
                                            <p:fltVal val="0"/>
                                          </p:val>
                                        </p:tav>
                                        <p:tav tm="100000">
                                          <p:val>
                                            <p:strVal val="#ppt_h"/>
                                          </p:val>
                                        </p:tav>
                                      </p:tavLst>
                                    </p:anim>
                                  </p:childTnLst>
                                </p:cTn>
                              </p:par>
                              <p:par>
                                <p:cTn id="89" presetID="23" presetClass="entr" presetSubtype="16" fill="hold" nodeType="withEffect">
                                  <p:stCondLst>
                                    <p:cond delay="0"/>
                                  </p:stCondLst>
                                  <p:childTnLst>
                                    <p:set>
                                      <p:cBhvr>
                                        <p:cTn id="90" dur="1" fill="hold">
                                          <p:stCondLst>
                                            <p:cond delay="0"/>
                                          </p:stCondLst>
                                        </p:cTn>
                                        <p:tgtEl>
                                          <p:spTgt spid="1060"/>
                                        </p:tgtEl>
                                        <p:attrNameLst>
                                          <p:attrName>style.visibility</p:attrName>
                                        </p:attrNameLst>
                                      </p:cBhvr>
                                      <p:to>
                                        <p:strVal val="visible"/>
                                      </p:to>
                                    </p:set>
                                    <p:anim calcmode="lin" valueType="num">
                                      <p:cBhvr>
                                        <p:cTn id="91" dur="500" fill="hold"/>
                                        <p:tgtEl>
                                          <p:spTgt spid="1060"/>
                                        </p:tgtEl>
                                        <p:attrNameLst>
                                          <p:attrName>ppt_w</p:attrName>
                                        </p:attrNameLst>
                                      </p:cBhvr>
                                      <p:tavLst>
                                        <p:tav tm="0">
                                          <p:val>
                                            <p:fltVal val="0"/>
                                          </p:val>
                                        </p:tav>
                                        <p:tav tm="100000">
                                          <p:val>
                                            <p:strVal val="#ppt_w"/>
                                          </p:val>
                                        </p:tav>
                                      </p:tavLst>
                                    </p:anim>
                                    <p:anim calcmode="lin" valueType="num">
                                      <p:cBhvr>
                                        <p:cTn id="92" dur="500" fill="hold"/>
                                        <p:tgtEl>
                                          <p:spTgt spid="1060"/>
                                        </p:tgtEl>
                                        <p:attrNameLst>
                                          <p:attrName>ppt_h</p:attrName>
                                        </p:attrNameLst>
                                      </p:cBhvr>
                                      <p:tavLst>
                                        <p:tav tm="0">
                                          <p:val>
                                            <p:fltVal val="0"/>
                                          </p:val>
                                        </p:tav>
                                        <p:tav tm="100000">
                                          <p:val>
                                            <p:strVal val="#ppt_h"/>
                                          </p:val>
                                        </p:tav>
                                      </p:tavLst>
                                    </p:anim>
                                  </p:childTnLst>
                                </p:cTn>
                              </p:par>
                              <p:par>
                                <p:cTn id="93" presetID="23" presetClass="entr" presetSubtype="16" fill="hold" nodeType="withEffect">
                                  <p:stCondLst>
                                    <p:cond delay="0"/>
                                  </p:stCondLst>
                                  <p:childTnLst>
                                    <p:set>
                                      <p:cBhvr>
                                        <p:cTn id="94" dur="1" fill="hold">
                                          <p:stCondLst>
                                            <p:cond delay="0"/>
                                          </p:stCondLst>
                                        </p:cTn>
                                        <p:tgtEl>
                                          <p:spTgt spid="1074"/>
                                        </p:tgtEl>
                                        <p:attrNameLst>
                                          <p:attrName>style.visibility</p:attrName>
                                        </p:attrNameLst>
                                      </p:cBhvr>
                                      <p:to>
                                        <p:strVal val="visible"/>
                                      </p:to>
                                    </p:set>
                                    <p:anim calcmode="lin" valueType="num">
                                      <p:cBhvr>
                                        <p:cTn id="95" dur="500" fill="hold"/>
                                        <p:tgtEl>
                                          <p:spTgt spid="1074"/>
                                        </p:tgtEl>
                                        <p:attrNameLst>
                                          <p:attrName>ppt_w</p:attrName>
                                        </p:attrNameLst>
                                      </p:cBhvr>
                                      <p:tavLst>
                                        <p:tav tm="0">
                                          <p:val>
                                            <p:fltVal val="0"/>
                                          </p:val>
                                        </p:tav>
                                        <p:tav tm="100000">
                                          <p:val>
                                            <p:strVal val="#ppt_w"/>
                                          </p:val>
                                        </p:tav>
                                      </p:tavLst>
                                    </p:anim>
                                    <p:anim calcmode="lin" valueType="num">
                                      <p:cBhvr>
                                        <p:cTn id="96" dur="500" fill="hold"/>
                                        <p:tgtEl>
                                          <p:spTgt spid="1074"/>
                                        </p:tgtEl>
                                        <p:attrNameLst>
                                          <p:attrName>ppt_h</p:attrName>
                                        </p:attrNameLst>
                                      </p:cBhvr>
                                      <p:tavLst>
                                        <p:tav tm="0">
                                          <p:val>
                                            <p:fltVal val="0"/>
                                          </p:val>
                                        </p:tav>
                                        <p:tav tm="100000">
                                          <p:val>
                                            <p:strVal val="#ppt_h"/>
                                          </p:val>
                                        </p:tav>
                                      </p:tavLst>
                                    </p:anim>
                                  </p:childTnLst>
                                </p:cTn>
                              </p:par>
                              <p:par>
                                <p:cTn id="97" presetID="23" presetClass="entr" presetSubtype="16" fill="hold" nodeType="withEffect">
                                  <p:stCondLst>
                                    <p:cond delay="0"/>
                                  </p:stCondLst>
                                  <p:childTnLst>
                                    <p:set>
                                      <p:cBhvr>
                                        <p:cTn id="98" dur="1" fill="hold">
                                          <p:stCondLst>
                                            <p:cond delay="0"/>
                                          </p:stCondLst>
                                        </p:cTn>
                                        <p:tgtEl>
                                          <p:spTgt spid="1080"/>
                                        </p:tgtEl>
                                        <p:attrNameLst>
                                          <p:attrName>style.visibility</p:attrName>
                                        </p:attrNameLst>
                                      </p:cBhvr>
                                      <p:to>
                                        <p:strVal val="visible"/>
                                      </p:to>
                                    </p:set>
                                    <p:anim calcmode="lin" valueType="num">
                                      <p:cBhvr>
                                        <p:cTn id="99" dur="500" fill="hold"/>
                                        <p:tgtEl>
                                          <p:spTgt spid="1080"/>
                                        </p:tgtEl>
                                        <p:attrNameLst>
                                          <p:attrName>ppt_w</p:attrName>
                                        </p:attrNameLst>
                                      </p:cBhvr>
                                      <p:tavLst>
                                        <p:tav tm="0">
                                          <p:val>
                                            <p:fltVal val="0"/>
                                          </p:val>
                                        </p:tav>
                                        <p:tav tm="100000">
                                          <p:val>
                                            <p:strVal val="#ppt_w"/>
                                          </p:val>
                                        </p:tav>
                                      </p:tavLst>
                                    </p:anim>
                                    <p:anim calcmode="lin" valueType="num">
                                      <p:cBhvr>
                                        <p:cTn id="100" dur="500" fill="hold"/>
                                        <p:tgtEl>
                                          <p:spTgt spid="1080"/>
                                        </p:tgtEl>
                                        <p:attrNameLst>
                                          <p:attrName>ppt_h</p:attrName>
                                        </p:attrNameLst>
                                      </p:cBhvr>
                                      <p:tavLst>
                                        <p:tav tm="0">
                                          <p:val>
                                            <p:fltVal val="0"/>
                                          </p:val>
                                        </p:tav>
                                        <p:tav tm="100000">
                                          <p:val>
                                            <p:strVal val="#ppt_h"/>
                                          </p:val>
                                        </p:tav>
                                      </p:tavLst>
                                    </p:anim>
                                  </p:childTnLst>
                                </p:cTn>
                              </p:par>
                              <p:par>
                                <p:cTn id="101" presetID="23" presetClass="entr" presetSubtype="16" fill="hold" nodeType="withEffect">
                                  <p:stCondLst>
                                    <p:cond delay="0"/>
                                  </p:stCondLst>
                                  <p:childTnLst>
                                    <p:set>
                                      <p:cBhvr>
                                        <p:cTn id="102" dur="1" fill="hold">
                                          <p:stCondLst>
                                            <p:cond delay="0"/>
                                          </p:stCondLst>
                                        </p:cTn>
                                        <p:tgtEl>
                                          <p:spTgt spid="1076"/>
                                        </p:tgtEl>
                                        <p:attrNameLst>
                                          <p:attrName>style.visibility</p:attrName>
                                        </p:attrNameLst>
                                      </p:cBhvr>
                                      <p:to>
                                        <p:strVal val="visible"/>
                                      </p:to>
                                    </p:set>
                                    <p:anim calcmode="lin" valueType="num">
                                      <p:cBhvr>
                                        <p:cTn id="103" dur="500" fill="hold"/>
                                        <p:tgtEl>
                                          <p:spTgt spid="1076"/>
                                        </p:tgtEl>
                                        <p:attrNameLst>
                                          <p:attrName>ppt_w</p:attrName>
                                        </p:attrNameLst>
                                      </p:cBhvr>
                                      <p:tavLst>
                                        <p:tav tm="0">
                                          <p:val>
                                            <p:fltVal val="0"/>
                                          </p:val>
                                        </p:tav>
                                        <p:tav tm="100000">
                                          <p:val>
                                            <p:strVal val="#ppt_w"/>
                                          </p:val>
                                        </p:tav>
                                      </p:tavLst>
                                    </p:anim>
                                    <p:anim calcmode="lin" valueType="num">
                                      <p:cBhvr>
                                        <p:cTn id="104" dur="500" fill="hold"/>
                                        <p:tgtEl>
                                          <p:spTgt spid="1076"/>
                                        </p:tgtEl>
                                        <p:attrNameLst>
                                          <p:attrName>ppt_h</p:attrName>
                                        </p:attrNameLst>
                                      </p:cBhvr>
                                      <p:tavLst>
                                        <p:tav tm="0">
                                          <p:val>
                                            <p:fltVal val="0"/>
                                          </p:val>
                                        </p:tav>
                                        <p:tav tm="100000">
                                          <p:val>
                                            <p:strVal val="#ppt_h"/>
                                          </p:val>
                                        </p:tav>
                                      </p:tavLst>
                                    </p:anim>
                                  </p:childTnLst>
                                </p:cTn>
                              </p:par>
                              <p:par>
                                <p:cTn id="105" presetID="23" presetClass="entr" presetSubtype="16" fill="hold" nodeType="withEffect">
                                  <p:stCondLst>
                                    <p:cond delay="0"/>
                                  </p:stCondLst>
                                  <p:childTnLst>
                                    <p:set>
                                      <p:cBhvr>
                                        <p:cTn id="106" dur="1" fill="hold">
                                          <p:stCondLst>
                                            <p:cond delay="0"/>
                                          </p:stCondLst>
                                        </p:cTn>
                                        <p:tgtEl>
                                          <p:spTgt spid="1066"/>
                                        </p:tgtEl>
                                        <p:attrNameLst>
                                          <p:attrName>style.visibility</p:attrName>
                                        </p:attrNameLst>
                                      </p:cBhvr>
                                      <p:to>
                                        <p:strVal val="visible"/>
                                      </p:to>
                                    </p:set>
                                    <p:anim calcmode="lin" valueType="num">
                                      <p:cBhvr>
                                        <p:cTn id="107" dur="500" fill="hold"/>
                                        <p:tgtEl>
                                          <p:spTgt spid="1066"/>
                                        </p:tgtEl>
                                        <p:attrNameLst>
                                          <p:attrName>ppt_w</p:attrName>
                                        </p:attrNameLst>
                                      </p:cBhvr>
                                      <p:tavLst>
                                        <p:tav tm="0">
                                          <p:val>
                                            <p:fltVal val="0"/>
                                          </p:val>
                                        </p:tav>
                                        <p:tav tm="100000">
                                          <p:val>
                                            <p:strVal val="#ppt_w"/>
                                          </p:val>
                                        </p:tav>
                                      </p:tavLst>
                                    </p:anim>
                                    <p:anim calcmode="lin" valueType="num">
                                      <p:cBhvr>
                                        <p:cTn id="108" dur="500" fill="hold"/>
                                        <p:tgtEl>
                                          <p:spTgt spid="1066"/>
                                        </p:tgtEl>
                                        <p:attrNameLst>
                                          <p:attrName>ppt_h</p:attrName>
                                        </p:attrNameLst>
                                      </p:cBhvr>
                                      <p:tavLst>
                                        <p:tav tm="0">
                                          <p:val>
                                            <p:fltVal val="0"/>
                                          </p:val>
                                        </p:tav>
                                        <p:tav tm="100000">
                                          <p:val>
                                            <p:strVal val="#ppt_h"/>
                                          </p:val>
                                        </p:tav>
                                      </p:tavLst>
                                    </p:anim>
                                  </p:childTnLst>
                                </p:cTn>
                              </p:par>
                              <p:par>
                                <p:cTn id="109" presetID="23" presetClass="entr" presetSubtype="16" fill="hold" nodeType="withEffect">
                                  <p:stCondLst>
                                    <p:cond delay="0"/>
                                  </p:stCondLst>
                                  <p:childTnLst>
                                    <p:set>
                                      <p:cBhvr>
                                        <p:cTn id="110" dur="1" fill="hold">
                                          <p:stCondLst>
                                            <p:cond delay="0"/>
                                          </p:stCondLst>
                                        </p:cTn>
                                        <p:tgtEl>
                                          <p:spTgt spid="1068"/>
                                        </p:tgtEl>
                                        <p:attrNameLst>
                                          <p:attrName>style.visibility</p:attrName>
                                        </p:attrNameLst>
                                      </p:cBhvr>
                                      <p:to>
                                        <p:strVal val="visible"/>
                                      </p:to>
                                    </p:set>
                                    <p:anim calcmode="lin" valueType="num">
                                      <p:cBhvr>
                                        <p:cTn id="111" dur="500" fill="hold"/>
                                        <p:tgtEl>
                                          <p:spTgt spid="1068"/>
                                        </p:tgtEl>
                                        <p:attrNameLst>
                                          <p:attrName>ppt_w</p:attrName>
                                        </p:attrNameLst>
                                      </p:cBhvr>
                                      <p:tavLst>
                                        <p:tav tm="0">
                                          <p:val>
                                            <p:fltVal val="0"/>
                                          </p:val>
                                        </p:tav>
                                        <p:tav tm="100000">
                                          <p:val>
                                            <p:strVal val="#ppt_w"/>
                                          </p:val>
                                        </p:tav>
                                      </p:tavLst>
                                    </p:anim>
                                    <p:anim calcmode="lin" valueType="num">
                                      <p:cBhvr>
                                        <p:cTn id="112" dur="500" fill="hold"/>
                                        <p:tgtEl>
                                          <p:spTgt spid="1068"/>
                                        </p:tgtEl>
                                        <p:attrNameLst>
                                          <p:attrName>ppt_h</p:attrName>
                                        </p:attrNameLst>
                                      </p:cBhvr>
                                      <p:tavLst>
                                        <p:tav tm="0">
                                          <p:val>
                                            <p:fltVal val="0"/>
                                          </p:val>
                                        </p:tav>
                                        <p:tav tm="100000">
                                          <p:val>
                                            <p:strVal val="#ppt_h"/>
                                          </p:val>
                                        </p:tav>
                                      </p:tavLst>
                                    </p:anim>
                                  </p:childTnLst>
                                </p:cTn>
                              </p:par>
                              <p:par>
                                <p:cTn id="113" presetID="23" presetClass="entr" presetSubtype="16" fill="hold" nodeType="withEffect">
                                  <p:stCondLst>
                                    <p:cond delay="0"/>
                                  </p:stCondLst>
                                  <p:childTnLst>
                                    <p:set>
                                      <p:cBhvr>
                                        <p:cTn id="114" dur="1" fill="hold">
                                          <p:stCondLst>
                                            <p:cond delay="0"/>
                                          </p:stCondLst>
                                        </p:cTn>
                                        <p:tgtEl>
                                          <p:spTgt spid="1050"/>
                                        </p:tgtEl>
                                        <p:attrNameLst>
                                          <p:attrName>style.visibility</p:attrName>
                                        </p:attrNameLst>
                                      </p:cBhvr>
                                      <p:to>
                                        <p:strVal val="visible"/>
                                      </p:to>
                                    </p:set>
                                    <p:anim calcmode="lin" valueType="num">
                                      <p:cBhvr>
                                        <p:cTn id="115" dur="500" fill="hold"/>
                                        <p:tgtEl>
                                          <p:spTgt spid="1050"/>
                                        </p:tgtEl>
                                        <p:attrNameLst>
                                          <p:attrName>ppt_w</p:attrName>
                                        </p:attrNameLst>
                                      </p:cBhvr>
                                      <p:tavLst>
                                        <p:tav tm="0">
                                          <p:val>
                                            <p:fltVal val="0"/>
                                          </p:val>
                                        </p:tav>
                                        <p:tav tm="100000">
                                          <p:val>
                                            <p:strVal val="#ppt_w"/>
                                          </p:val>
                                        </p:tav>
                                      </p:tavLst>
                                    </p:anim>
                                    <p:anim calcmode="lin" valueType="num">
                                      <p:cBhvr>
                                        <p:cTn id="116" dur="500" fill="hold"/>
                                        <p:tgtEl>
                                          <p:spTgt spid="105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a:t>UCAS 2024-25</a:t>
            </a:r>
            <a:br>
              <a:rPr lang="en-GB" b="1" dirty="0"/>
            </a:br>
            <a:r>
              <a:rPr lang="en-GB" b="1" dirty="0"/>
              <a:t>Student Information</a:t>
            </a:r>
          </a:p>
        </p:txBody>
      </p:sp>
      <p:pic>
        <p:nvPicPr>
          <p:cNvPr id="4" name="Picture 3" descr="Image result for ucas">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4473" y="4870585"/>
            <a:ext cx="4198620" cy="1401445"/>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851"/>
            <a:ext cx="12203348" cy="106169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9425" y="126787"/>
            <a:ext cx="1166526" cy="1563901"/>
          </a:xfrm>
          <a:prstGeom prst="rect">
            <a:avLst/>
          </a:prstGeom>
        </p:spPr>
      </p:pic>
    </p:spTree>
    <p:extLst>
      <p:ext uri="{BB962C8B-B14F-4D97-AF65-F5344CB8AC3E}">
        <p14:creationId xmlns:p14="http://schemas.microsoft.com/office/powerpoint/2010/main" val="435282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 Word&#10;&#10;Description automatically generated">
            <a:extLst>
              <a:ext uri="{FF2B5EF4-FFF2-40B4-BE49-F238E27FC236}">
                <a16:creationId xmlns:a16="http://schemas.microsoft.com/office/drawing/2014/main" id="{CC34DA9B-390C-FD93-01A3-25F2BD300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2" name="Table 1">
            <a:extLst>
              <a:ext uri="{FF2B5EF4-FFF2-40B4-BE49-F238E27FC236}">
                <a16:creationId xmlns:a16="http://schemas.microsoft.com/office/drawing/2014/main" id="{D135E187-CDE2-499C-5BED-9B7A5FF35F35}"/>
              </a:ext>
            </a:extLst>
          </p:cNvPr>
          <p:cNvGraphicFramePr>
            <a:graphicFrameLocks noGrp="1"/>
          </p:cNvGraphicFramePr>
          <p:nvPr>
            <p:extLst>
              <p:ext uri="{D42A27DB-BD31-4B8C-83A1-F6EECF244321}">
                <p14:modId xmlns:p14="http://schemas.microsoft.com/office/powerpoint/2010/main" val="1915311140"/>
              </p:ext>
            </p:extLst>
          </p:nvPr>
        </p:nvGraphicFramePr>
        <p:xfrm>
          <a:off x="3962400" y="223521"/>
          <a:ext cx="7579360" cy="5340134"/>
        </p:xfrm>
        <a:graphic>
          <a:graphicData uri="http://schemas.openxmlformats.org/drawingml/2006/table">
            <a:tbl>
              <a:tblPr/>
              <a:tblGrid>
                <a:gridCol w="4536707">
                  <a:extLst>
                    <a:ext uri="{9D8B030D-6E8A-4147-A177-3AD203B41FA5}">
                      <a16:colId xmlns:a16="http://schemas.microsoft.com/office/drawing/2014/main" val="3683530775"/>
                    </a:ext>
                  </a:extLst>
                </a:gridCol>
                <a:gridCol w="1208660">
                  <a:extLst>
                    <a:ext uri="{9D8B030D-6E8A-4147-A177-3AD203B41FA5}">
                      <a16:colId xmlns:a16="http://schemas.microsoft.com/office/drawing/2014/main" val="2374318363"/>
                    </a:ext>
                  </a:extLst>
                </a:gridCol>
                <a:gridCol w="1833993">
                  <a:extLst>
                    <a:ext uri="{9D8B030D-6E8A-4147-A177-3AD203B41FA5}">
                      <a16:colId xmlns:a16="http://schemas.microsoft.com/office/drawing/2014/main" val="3976575456"/>
                    </a:ext>
                  </a:extLst>
                </a:gridCol>
              </a:tblGrid>
              <a:tr h="941136">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200" b="1" i="0" u="none" strike="noStrike" cap="none" normalizeH="0" baseline="0" dirty="0">
                          <a:ln>
                            <a:noFill/>
                          </a:ln>
                          <a:solidFill>
                            <a:schemeClr val="tx1"/>
                          </a:solidFill>
                          <a:effectLst/>
                          <a:latin typeface="+mj-lt"/>
                          <a:ea typeface="MS PGothic" panose="020B0600070205080204" pitchFamily="34" charset="-128"/>
                        </a:rPr>
                        <a:t>Job opportunity</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30196"/>
                      </a:srgb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2200" b="1" i="0" u="none" strike="noStrike" cap="none" normalizeH="0" baseline="0" dirty="0">
                          <a:ln>
                            <a:noFill/>
                          </a:ln>
                          <a:solidFill>
                            <a:schemeClr val="tx1"/>
                          </a:solidFill>
                          <a:effectLst/>
                          <a:latin typeface="+mj-lt"/>
                          <a:ea typeface="MS PGothic" panose="020B0600070205080204" pitchFamily="34" charset="-128"/>
                        </a:rPr>
                        <a:t>Level</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30196"/>
                      </a:srgbClr>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2200" b="1" i="0" u="none" strike="noStrike" cap="none" normalizeH="0" baseline="0" dirty="0">
                          <a:ln>
                            <a:noFill/>
                          </a:ln>
                          <a:solidFill>
                            <a:schemeClr val="tx1"/>
                          </a:solidFill>
                          <a:effectLst/>
                          <a:latin typeface="+mj-lt"/>
                          <a:ea typeface="MS PGothic" panose="020B0600070205080204" pitchFamily="34" charset="-128"/>
                        </a:rPr>
                        <a:t>Annual salary or weekly pay</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B0F0">
                        <a:alpha val="30196"/>
                      </a:srgbClr>
                    </a:solidFill>
                  </a:tcPr>
                </a:tc>
                <a:extLst>
                  <a:ext uri="{0D108BD9-81ED-4DB2-BD59-A6C34878D82A}">
                    <a16:rowId xmlns:a16="http://schemas.microsoft.com/office/drawing/2014/main" val="1220880954"/>
                  </a:ext>
                </a:extLst>
              </a:tr>
              <a:tr h="723817">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800" b="0" i="0" kern="1200" dirty="0">
                          <a:solidFill>
                            <a:schemeClr val="tx1"/>
                          </a:solidFill>
                          <a:effectLst/>
                          <a:latin typeface="Calibri" panose="020F0502020204030204" pitchFamily="34" charset="0"/>
                          <a:ea typeface="MS PGothic" panose="020B0600070205080204" pitchFamily="34" charset="-128"/>
                          <a:cs typeface="+mn-cs"/>
                        </a:rPr>
                        <a:t>GEOTECHNICAL ENGINEER (INTERGRATED) APPRENTICESHIP</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7</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£30,000</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extLst>
                  <a:ext uri="{0D108BD9-81ED-4DB2-BD59-A6C34878D82A}">
                    <a16:rowId xmlns:a16="http://schemas.microsoft.com/office/drawing/2014/main" val="1768355681"/>
                  </a:ext>
                </a:extLst>
              </a:tr>
              <a:tr h="647122">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0" i="0" kern="1200" dirty="0">
                          <a:solidFill>
                            <a:schemeClr val="tx1"/>
                          </a:solidFill>
                          <a:effectLst/>
                          <a:latin typeface="Calibri" panose="020F0502020204030204" pitchFamily="34" charset="0"/>
                          <a:ea typeface="MS PGothic" panose="020B0600070205080204" pitchFamily="34" charset="-128"/>
                          <a:cs typeface="+mn-cs"/>
                        </a:rPr>
                        <a:t>Degree Apprentice Development Chemist</a:t>
                      </a:r>
                      <a:endParaRPr lang="en-GB" sz="1800" b="0" i="0" kern="1200" dirty="0">
                        <a:solidFill>
                          <a:schemeClr val="tx1"/>
                        </a:solidFill>
                        <a:effectLst/>
                        <a:latin typeface="Calibri" panose="020F0502020204030204" pitchFamily="34" charset="0"/>
                        <a:ea typeface="MS PGothic" panose="020B0600070205080204" pitchFamily="34" charset="-128"/>
                        <a:cs typeface="+mn-cs"/>
                      </a:endParaRP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6</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£19,000</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extLst>
                  <a:ext uri="{0D108BD9-81ED-4DB2-BD59-A6C34878D82A}">
                    <a16:rowId xmlns:a16="http://schemas.microsoft.com/office/drawing/2014/main" val="676434122"/>
                  </a:ext>
                </a:extLst>
              </a:tr>
              <a:tr h="793247">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1800" b="0" i="0" kern="1200" dirty="0">
                          <a:solidFill>
                            <a:schemeClr val="tx1"/>
                          </a:solidFill>
                          <a:effectLst/>
                          <a:latin typeface="Calibri" panose="020F0502020204030204" pitchFamily="34" charset="0"/>
                          <a:ea typeface="MS PGothic" panose="020B0600070205080204" pitchFamily="34" charset="-128"/>
                          <a:cs typeface="+mn-cs"/>
                        </a:rPr>
                        <a:t>Environmental Health Apprenticeship</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6</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£12,313.60 to £22,010.56</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extLst>
                  <a:ext uri="{0D108BD9-81ED-4DB2-BD59-A6C34878D82A}">
                    <a16:rowId xmlns:a16="http://schemas.microsoft.com/office/drawing/2014/main" val="4125083217"/>
                  </a:ext>
                </a:extLst>
              </a:tr>
              <a:tr h="623604">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fontAlgn="base"/>
                      <a:r>
                        <a:rPr lang="en-GB" sz="1800" b="0" i="0" kern="1200" dirty="0">
                          <a:solidFill>
                            <a:schemeClr val="tx1"/>
                          </a:solidFill>
                          <a:effectLst/>
                          <a:latin typeface="Calibri" panose="020F0502020204030204" pitchFamily="34" charset="0"/>
                          <a:ea typeface="MS PGothic" panose="020B0600070205080204" pitchFamily="34" charset="-128"/>
                          <a:cs typeface="+mn-cs"/>
                        </a:rPr>
                        <a:t>Optical Apprentice</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3</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lvl1pPr defTabSz="457200">
                        <a:spcBef>
                          <a:spcPct val="20000"/>
                        </a:spcBef>
                        <a:buFont typeface="Arial" panose="020B0604020202020204" pitchFamily="34" charset="0"/>
                        <a:defRPr sz="28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£13,312.00 to £23,795.20</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extLst>
                  <a:ext uri="{0D108BD9-81ED-4DB2-BD59-A6C34878D82A}">
                    <a16:rowId xmlns:a16="http://schemas.microsoft.com/office/drawing/2014/main" val="649134707"/>
                  </a:ext>
                </a:extLst>
              </a:tr>
              <a:tr h="7932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RAF Firefighter</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3</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£21,091</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extLst>
                  <a:ext uri="{0D108BD9-81ED-4DB2-BD59-A6C34878D82A}">
                    <a16:rowId xmlns:a16="http://schemas.microsoft.com/office/drawing/2014/main" val="1859697512"/>
                  </a:ext>
                </a:extLst>
              </a:tr>
              <a:tr h="79324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Apprentice Adult Care Assistant</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2</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800" b="0" i="0" u="none" strike="noStrike" cap="none" normalizeH="0" baseline="0" dirty="0">
                          <a:ln>
                            <a:noFill/>
                          </a:ln>
                          <a:solidFill>
                            <a:schemeClr val="tx1"/>
                          </a:solidFill>
                          <a:effectLst/>
                          <a:latin typeface="+mn-lt"/>
                          <a:ea typeface="MS PGothic" panose="020B0600070205080204" pitchFamily="34" charset="-128"/>
                        </a:rPr>
                        <a:t>£9,984</a:t>
                      </a:r>
                    </a:p>
                  </a:txBody>
                  <a:tcPr marL="99790" marR="99790" marT="49839" marB="4983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alpha val="30196"/>
                      </a:schemeClr>
                    </a:solidFill>
                  </a:tcPr>
                </a:tc>
                <a:extLst>
                  <a:ext uri="{0D108BD9-81ED-4DB2-BD59-A6C34878D82A}">
                    <a16:rowId xmlns:a16="http://schemas.microsoft.com/office/drawing/2014/main" val="609527670"/>
                  </a:ext>
                </a:extLst>
              </a:tr>
            </a:tbl>
          </a:graphicData>
        </a:graphic>
      </p:graphicFrame>
    </p:spTree>
    <p:extLst>
      <p:ext uri="{BB962C8B-B14F-4D97-AF65-F5344CB8AC3E}">
        <p14:creationId xmlns:p14="http://schemas.microsoft.com/office/powerpoint/2010/main" val="28226980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3446" y="2113839"/>
            <a:ext cx="10515600" cy="4351338"/>
          </a:xfrm>
        </p:spPr>
        <p:txBody>
          <a:bodyPr/>
          <a:lstStyle/>
          <a:p>
            <a:r>
              <a:rPr lang="en-GB" dirty="0"/>
              <a:t>The million dollar question!</a:t>
            </a:r>
          </a:p>
          <a:p>
            <a:r>
              <a:rPr lang="en-GB" dirty="0"/>
              <a:t>In truth, they are not an easy route at all, they are much more competitive than university and they’re not always easy to find.</a:t>
            </a:r>
          </a:p>
          <a:p>
            <a:pPr lvl="1"/>
            <a:r>
              <a:rPr lang="en-GB" dirty="0"/>
              <a:t>Job search sites, such as Reed, Indeed and </a:t>
            </a:r>
            <a:r>
              <a:rPr lang="en-GB" dirty="0" err="1"/>
              <a:t>Linkedin</a:t>
            </a:r>
            <a:r>
              <a:rPr lang="en-GB" dirty="0"/>
              <a:t> are often used by large companies.</a:t>
            </a:r>
          </a:p>
          <a:p>
            <a:pPr lvl="1"/>
            <a:r>
              <a:rPr lang="en-GB" dirty="0"/>
              <a:t>The government website has a lot of apprenticeship opportunities. </a:t>
            </a:r>
          </a:p>
          <a:p>
            <a:pPr lvl="1"/>
            <a:r>
              <a:rPr lang="en-GB" dirty="0"/>
              <a:t>UCAS website.</a:t>
            </a:r>
          </a:p>
          <a:p>
            <a:pPr lvl="1"/>
            <a:r>
              <a:rPr lang="en-GB" dirty="0"/>
              <a:t>ASK </a:t>
            </a:r>
            <a:r>
              <a:rPr lang="en-GB" dirty="0" err="1"/>
              <a:t>Padlet</a:t>
            </a:r>
            <a:r>
              <a:rPr lang="en-GB" dirty="0"/>
              <a:t> (combined authority)</a:t>
            </a:r>
          </a:p>
          <a:p>
            <a:pPr lvl="1"/>
            <a:endParaRPr lang="en-GB" dirty="0"/>
          </a:p>
        </p:txBody>
      </p:sp>
      <p:sp>
        <p:nvSpPr>
          <p:cNvPr id="3" name="Title 2"/>
          <p:cNvSpPr>
            <a:spLocks noGrp="1"/>
          </p:cNvSpPr>
          <p:nvPr>
            <p:ph type="title"/>
          </p:nvPr>
        </p:nvSpPr>
        <p:spPr>
          <a:xfrm>
            <a:off x="235359" y="788276"/>
            <a:ext cx="10515600" cy="1325563"/>
          </a:xfrm>
        </p:spPr>
        <p:txBody>
          <a:bodyPr/>
          <a:lstStyle/>
          <a:p>
            <a:r>
              <a:rPr lang="en-GB" dirty="0"/>
              <a:t>Where/how to find an apprenticeship</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851"/>
            <a:ext cx="12203348" cy="106169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9425" y="126787"/>
            <a:ext cx="1166526" cy="1563901"/>
          </a:xfrm>
          <a:prstGeom prst="rect">
            <a:avLst/>
          </a:prstGeom>
        </p:spPr>
      </p:pic>
    </p:spTree>
    <p:extLst>
      <p:ext uri="{BB962C8B-B14F-4D97-AF65-F5344CB8AC3E}">
        <p14:creationId xmlns:p14="http://schemas.microsoft.com/office/powerpoint/2010/main" val="37896097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61523" y="450583"/>
            <a:ext cx="2857500" cy="2857500"/>
          </a:xfrm>
          <a:prstGeom prst="rect">
            <a:avLst/>
          </a:prstGeom>
        </p:spPr>
      </p:pic>
      <p:pic>
        <p:nvPicPr>
          <p:cNvPr id="7" name="Picture 6"/>
          <p:cNvPicPr>
            <a:picLocks noChangeAspect="1"/>
          </p:cNvPicPr>
          <p:nvPr/>
        </p:nvPicPr>
        <p:blipFill>
          <a:blip r:embed="rId3"/>
          <a:stretch>
            <a:fillRect/>
          </a:stretch>
        </p:blipFill>
        <p:spPr>
          <a:xfrm>
            <a:off x="4246880" y="389623"/>
            <a:ext cx="6441440" cy="3072071"/>
          </a:xfrm>
          <a:prstGeom prst="rect">
            <a:avLst/>
          </a:prstGeom>
        </p:spPr>
      </p:pic>
      <p:pic>
        <p:nvPicPr>
          <p:cNvPr id="9" name="Picture 8"/>
          <p:cNvPicPr>
            <a:picLocks noChangeAspect="1"/>
          </p:cNvPicPr>
          <p:nvPr/>
        </p:nvPicPr>
        <p:blipFill>
          <a:blip r:embed="rId4"/>
          <a:stretch>
            <a:fillRect/>
          </a:stretch>
        </p:blipFill>
        <p:spPr>
          <a:xfrm>
            <a:off x="1040130" y="4000500"/>
            <a:ext cx="2857500" cy="2857500"/>
          </a:xfrm>
          <a:prstGeom prst="rect">
            <a:avLst/>
          </a:prstGeom>
        </p:spPr>
      </p:pic>
      <p:pic>
        <p:nvPicPr>
          <p:cNvPr id="10" name="Picture 9">
            <a:hlinkClick r:id="rId5"/>
          </p:cNvPr>
          <p:cNvPicPr>
            <a:picLocks noChangeAspect="1"/>
          </p:cNvPicPr>
          <p:nvPr/>
        </p:nvPicPr>
        <p:blipFill>
          <a:blip r:embed="rId6"/>
          <a:stretch>
            <a:fillRect/>
          </a:stretch>
        </p:blipFill>
        <p:spPr>
          <a:xfrm>
            <a:off x="4084319" y="3517581"/>
            <a:ext cx="6604001" cy="3200734"/>
          </a:xfrm>
          <a:prstGeom prst="rect">
            <a:avLst/>
          </a:prstGeom>
        </p:spPr>
      </p:pic>
    </p:spTree>
    <p:extLst>
      <p:ext uri="{BB962C8B-B14F-4D97-AF65-F5344CB8AC3E}">
        <p14:creationId xmlns:p14="http://schemas.microsoft.com/office/powerpoint/2010/main" val="4180081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3446" y="2113839"/>
            <a:ext cx="10515600" cy="4351338"/>
          </a:xfrm>
        </p:spPr>
        <p:txBody>
          <a:bodyPr/>
          <a:lstStyle/>
          <a:p>
            <a:r>
              <a:rPr lang="en-GB" dirty="0"/>
              <a:t>Will vary for each apprenticeship</a:t>
            </a:r>
          </a:p>
          <a:p>
            <a:r>
              <a:rPr lang="en-GB" dirty="0"/>
              <a:t>May include cognitive ability testing</a:t>
            </a:r>
          </a:p>
          <a:p>
            <a:r>
              <a:rPr lang="en-GB" dirty="0"/>
              <a:t>Will consist of either an online interview, an in-person interview, or both.</a:t>
            </a:r>
          </a:p>
          <a:p>
            <a:r>
              <a:rPr lang="en-GB" dirty="0"/>
              <a:t>Assumes you’ve done your research!</a:t>
            </a:r>
          </a:p>
          <a:p>
            <a:r>
              <a:rPr lang="en-GB" dirty="0"/>
              <a:t>Companies are now starting recruitment as early as September.</a:t>
            </a:r>
          </a:p>
        </p:txBody>
      </p:sp>
      <p:sp>
        <p:nvSpPr>
          <p:cNvPr id="3" name="Title 2"/>
          <p:cNvSpPr>
            <a:spLocks noGrp="1"/>
          </p:cNvSpPr>
          <p:nvPr>
            <p:ph type="title"/>
          </p:nvPr>
        </p:nvSpPr>
        <p:spPr>
          <a:xfrm>
            <a:off x="235359" y="788276"/>
            <a:ext cx="10515600" cy="1325563"/>
          </a:xfrm>
        </p:spPr>
        <p:txBody>
          <a:bodyPr/>
          <a:lstStyle/>
          <a:p>
            <a:r>
              <a:rPr lang="en-GB" dirty="0"/>
              <a:t>The application process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851"/>
            <a:ext cx="12203348" cy="106169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9425" y="126787"/>
            <a:ext cx="1166526" cy="1563901"/>
          </a:xfrm>
          <a:prstGeom prst="rect">
            <a:avLst/>
          </a:prstGeom>
        </p:spPr>
      </p:pic>
    </p:spTree>
    <p:extLst>
      <p:ext uri="{BB962C8B-B14F-4D97-AF65-F5344CB8AC3E}">
        <p14:creationId xmlns:p14="http://schemas.microsoft.com/office/powerpoint/2010/main" val="3735536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489" y="356085"/>
            <a:ext cx="10515600" cy="1325563"/>
          </a:xfrm>
        </p:spPr>
        <p:txBody>
          <a:bodyPr/>
          <a:lstStyle/>
          <a:p>
            <a:r>
              <a:rPr lang="en-GB" dirty="0"/>
              <a:t>Want a job rather than an apprenticeship. Here are a few places to look…</a:t>
            </a:r>
          </a:p>
        </p:txBody>
      </p:sp>
      <p:pic>
        <p:nvPicPr>
          <p:cNvPr id="1028" name="Picture 4" descr="Indeed Launches Free Virtual Hiring Tour to Get 20,000 Americans Hire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742" y="2406316"/>
            <a:ext cx="2762452" cy="7892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978025" y="3752315"/>
            <a:ext cx="3165459" cy="1213067"/>
          </a:xfrm>
          <a:prstGeom prst="rect">
            <a:avLst/>
          </a:prstGeom>
        </p:spPr>
      </p:pic>
      <p:pic>
        <p:nvPicPr>
          <p:cNvPr id="8" name="Picture 7"/>
          <p:cNvPicPr>
            <a:picLocks noChangeAspect="1"/>
          </p:cNvPicPr>
          <p:nvPr/>
        </p:nvPicPr>
        <p:blipFill>
          <a:blip r:embed="rId4"/>
          <a:stretch>
            <a:fillRect/>
          </a:stretch>
        </p:blipFill>
        <p:spPr>
          <a:xfrm>
            <a:off x="4143484" y="1487546"/>
            <a:ext cx="2924175" cy="2381250"/>
          </a:xfrm>
          <a:prstGeom prst="rect">
            <a:avLst/>
          </a:prstGeom>
        </p:spPr>
      </p:pic>
      <p:pic>
        <p:nvPicPr>
          <p:cNvPr id="9" name="Picture 8"/>
          <p:cNvPicPr>
            <a:picLocks noChangeAspect="1"/>
          </p:cNvPicPr>
          <p:nvPr/>
        </p:nvPicPr>
        <p:blipFill>
          <a:blip r:embed="rId5"/>
          <a:stretch>
            <a:fillRect/>
          </a:stretch>
        </p:blipFill>
        <p:spPr>
          <a:xfrm>
            <a:off x="7509960" y="1371837"/>
            <a:ext cx="3000827" cy="2380478"/>
          </a:xfrm>
          <a:prstGeom prst="rect">
            <a:avLst/>
          </a:prstGeom>
        </p:spPr>
      </p:pic>
      <p:pic>
        <p:nvPicPr>
          <p:cNvPr id="11" name="Picture 10"/>
          <p:cNvPicPr>
            <a:picLocks noChangeAspect="1"/>
          </p:cNvPicPr>
          <p:nvPr/>
        </p:nvPicPr>
        <p:blipFill>
          <a:blip r:embed="rId6"/>
          <a:stretch>
            <a:fillRect/>
          </a:stretch>
        </p:blipFill>
        <p:spPr>
          <a:xfrm>
            <a:off x="5441305" y="4546231"/>
            <a:ext cx="2619375" cy="1743075"/>
          </a:xfrm>
          <a:prstGeom prst="rect">
            <a:avLst/>
          </a:prstGeom>
        </p:spPr>
      </p:pic>
      <p:pic>
        <p:nvPicPr>
          <p:cNvPr id="12" name="Picture 11"/>
          <p:cNvPicPr>
            <a:picLocks noChangeAspect="1"/>
          </p:cNvPicPr>
          <p:nvPr/>
        </p:nvPicPr>
        <p:blipFill>
          <a:blip r:embed="rId7"/>
          <a:stretch>
            <a:fillRect/>
          </a:stretch>
        </p:blipFill>
        <p:spPr>
          <a:xfrm>
            <a:off x="8937883" y="4209752"/>
            <a:ext cx="2720374" cy="2416034"/>
          </a:xfrm>
          <a:prstGeom prst="rect">
            <a:avLst/>
          </a:prstGeom>
        </p:spPr>
      </p:pic>
      <p:pic>
        <p:nvPicPr>
          <p:cNvPr id="14" name="Picture 13"/>
          <p:cNvPicPr>
            <a:picLocks noChangeAspect="1"/>
          </p:cNvPicPr>
          <p:nvPr/>
        </p:nvPicPr>
        <p:blipFill>
          <a:blip r:embed="rId8"/>
          <a:stretch>
            <a:fillRect/>
          </a:stretch>
        </p:blipFill>
        <p:spPr>
          <a:xfrm>
            <a:off x="533742" y="5417768"/>
            <a:ext cx="4533900" cy="1009650"/>
          </a:xfrm>
          <a:prstGeom prst="rect">
            <a:avLst/>
          </a:prstGeom>
        </p:spPr>
      </p:pic>
    </p:spTree>
    <p:extLst>
      <p:ext uri="{BB962C8B-B14F-4D97-AF65-F5344CB8AC3E}">
        <p14:creationId xmlns:p14="http://schemas.microsoft.com/office/powerpoint/2010/main" val="21979230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9120" y="2619911"/>
            <a:ext cx="10515600" cy="2623603"/>
          </a:xfrm>
        </p:spPr>
        <p:txBody>
          <a:bodyPr>
            <a:normAutofit lnSpcReduction="10000"/>
          </a:bodyPr>
          <a:lstStyle/>
          <a:p>
            <a:r>
              <a:rPr lang="en-GB" dirty="0"/>
              <a:t>An up-to-date CV with an impactful opening statement.</a:t>
            </a:r>
          </a:p>
          <a:p>
            <a:r>
              <a:rPr lang="en-GB" dirty="0"/>
              <a:t>A polite and professional email manner.</a:t>
            </a:r>
          </a:p>
          <a:p>
            <a:r>
              <a:rPr lang="en-GB" dirty="0"/>
              <a:t>A letter of application or personal statement (for some, others will have a series of questions for students to answer)</a:t>
            </a:r>
          </a:p>
          <a:p>
            <a:r>
              <a:rPr lang="en-GB" dirty="0"/>
              <a:t>Names and email addresses of 2 references (one can be school, the other should be a previous employer or family friend).</a:t>
            </a:r>
          </a:p>
        </p:txBody>
      </p:sp>
      <p:sp>
        <p:nvSpPr>
          <p:cNvPr id="3" name="Title 2"/>
          <p:cNvSpPr>
            <a:spLocks noGrp="1"/>
          </p:cNvSpPr>
          <p:nvPr>
            <p:ph type="title"/>
          </p:nvPr>
        </p:nvSpPr>
        <p:spPr>
          <a:xfrm>
            <a:off x="514493" y="1294348"/>
            <a:ext cx="10515600" cy="1325563"/>
          </a:xfrm>
        </p:spPr>
        <p:txBody>
          <a:bodyPr/>
          <a:lstStyle/>
          <a:p>
            <a:r>
              <a:rPr lang="en-GB" dirty="0"/>
              <a:t>For jobs and apprenticeships </a:t>
            </a:r>
            <a:r>
              <a:rPr lang="en-GB"/>
              <a:t>students need…</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851"/>
            <a:ext cx="12203348" cy="106169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9425" y="126787"/>
            <a:ext cx="1166526" cy="1563901"/>
          </a:xfrm>
          <a:prstGeom prst="rect">
            <a:avLst/>
          </a:prstGeom>
        </p:spPr>
      </p:pic>
    </p:spTree>
    <p:extLst>
      <p:ext uri="{BB962C8B-B14F-4D97-AF65-F5344CB8AC3E}">
        <p14:creationId xmlns:p14="http://schemas.microsoft.com/office/powerpoint/2010/main" val="1182422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9120" y="2619911"/>
            <a:ext cx="10515600" cy="3540257"/>
          </a:xfrm>
        </p:spPr>
        <p:txBody>
          <a:bodyPr>
            <a:normAutofit/>
          </a:bodyPr>
          <a:lstStyle/>
          <a:p>
            <a:r>
              <a:rPr lang="en-GB" dirty="0"/>
              <a:t>It may take 50-100 applications to be successful!</a:t>
            </a:r>
          </a:p>
          <a:p>
            <a:r>
              <a:rPr lang="en-GB" dirty="0"/>
              <a:t>It is time consuming, so setting aside some time regularly to search and apply is important.</a:t>
            </a:r>
          </a:p>
          <a:p>
            <a:r>
              <a:rPr lang="en-GB" dirty="0" err="1"/>
              <a:t>Linkedin</a:t>
            </a:r>
            <a:r>
              <a:rPr lang="en-GB" dirty="0"/>
              <a:t> is a great resource! All students should be creating themselves a profile and starting to connect with people and companies in the field/s they are interested in.</a:t>
            </a:r>
          </a:p>
          <a:p>
            <a:r>
              <a:rPr lang="en-GB" dirty="0"/>
              <a:t>Make use of </a:t>
            </a:r>
            <a:r>
              <a:rPr lang="en-GB" dirty="0" err="1"/>
              <a:t>Unifrog</a:t>
            </a:r>
            <a:r>
              <a:rPr lang="en-GB" dirty="0"/>
              <a:t> and UCAS (and </a:t>
            </a:r>
            <a:r>
              <a:rPr lang="en-GB"/>
              <a:t>Mrs Mills)!</a:t>
            </a:r>
            <a:endParaRPr lang="en-GB" dirty="0"/>
          </a:p>
        </p:txBody>
      </p:sp>
      <p:sp>
        <p:nvSpPr>
          <p:cNvPr id="3" name="Title 2"/>
          <p:cNvSpPr>
            <a:spLocks noGrp="1"/>
          </p:cNvSpPr>
          <p:nvPr>
            <p:ph type="title"/>
          </p:nvPr>
        </p:nvSpPr>
        <p:spPr>
          <a:xfrm>
            <a:off x="514493" y="1294348"/>
            <a:ext cx="10515600" cy="1325563"/>
          </a:xfrm>
        </p:spPr>
        <p:txBody>
          <a:bodyPr/>
          <a:lstStyle/>
          <a:p>
            <a:r>
              <a:rPr lang="en-GB" dirty="0"/>
              <a:t>Top tips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6851"/>
            <a:ext cx="12203348" cy="106169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9425" y="126787"/>
            <a:ext cx="1166526" cy="1563901"/>
          </a:xfrm>
          <a:prstGeom prst="rect">
            <a:avLst/>
          </a:prstGeom>
        </p:spPr>
      </p:pic>
    </p:spTree>
    <p:extLst>
      <p:ext uri="{BB962C8B-B14F-4D97-AF65-F5344CB8AC3E}">
        <p14:creationId xmlns:p14="http://schemas.microsoft.com/office/powerpoint/2010/main" val="3889962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83FAC9A-FBB3-421C-9782-C6B88FF772F4}"/>
              </a:ext>
            </a:extLst>
          </p:cNvPr>
          <p:cNvGraphicFramePr>
            <a:graphicFrameLocks/>
          </p:cNvGraphicFramePr>
          <p:nvPr/>
        </p:nvGraphicFramePr>
        <p:xfrm>
          <a:off x="146845" y="1818272"/>
          <a:ext cx="11897375" cy="4421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6A6BB90-90D7-4794-A5C4-0618AD5B8406}"/>
              </a:ext>
            </a:extLst>
          </p:cNvPr>
          <p:cNvSpPr txBox="1"/>
          <p:nvPr/>
        </p:nvSpPr>
        <p:spPr>
          <a:xfrm>
            <a:off x="452785" y="396436"/>
            <a:ext cx="10042827" cy="830997"/>
          </a:xfrm>
          <a:prstGeom prst="rect">
            <a:avLst/>
          </a:prstGeom>
          <a:noFill/>
        </p:spPr>
        <p:txBody>
          <a:bodyPr wrap="square" rtlCol="0">
            <a:spAutoFit/>
          </a:bodyPr>
          <a:lstStyle/>
          <a:p>
            <a:pPr defTabSz="609585">
              <a:defRPr/>
            </a:pPr>
            <a:r>
              <a:rPr lang="en-US" sz="4800" b="1" dirty="0">
                <a:solidFill>
                  <a:srgbClr val="1F2834"/>
                </a:solidFill>
                <a:latin typeface="Roboto "/>
                <a:ea typeface="Roboto Black" panose="02000000000000000000" pitchFamily="2" charset="0"/>
                <a:cs typeface="Arial"/>
              </a:rPr>
              <a:t>When to apply </a:t>
            </a:r>
            <a:r>
              <a:rPr lang="en-US" sz="4800" b="1" dirty="0">
                <a:solidFill>
                  <a:srgbClr val="5DB88D"/>
                </a:solidFill>
                <a:latin typeface="Roboto "/>
                <a:ea typeface="Roboto Black" panose="02000000000000000000" pitchFamily="2" charset="0"/>
                <a:cs typeface="Arial"/>
              </a:rPr>
              <a:t>2025 entry </a:t>
            </a:r>
          </a:p>
        </p:txBody>
      </p:sp>
      <p:sp>
        <p:nvSpPr>
          <p:cNvPr id="5" name="TextBox 4">
            <a:extLst>
              <a:ext uri="{FF2B5EF4-FFF2-40B4-BE49-F238E27FC236}">
                <a16:creationId xmlns:a16="http://schemas.microsoft.com/office/drawing/2014/main" id="{537FC07A-2BF2-D2A0-9632-D82FFDDA87E2}"/>
              </a:ext>
            </a:extLst>
          </p:cNvPr>
          <p:cNvSpPr txBox="1"/>
          <p:nvPr/>
        </p:nvSpPr>
        <p:spPr>
          <a:xfrm>
            <a:off x="389517" y="6251283"/>
            <a:ext cx="2980267" cy="420564"/>
          </a:xfrm>
          <a:prstGeom prst="rect">
            <a:avLst/>
          </a:prstGeom>
          <a:noFill/>
        </p:spPr>
        <p:txBody>
          <a:bodyPr wrap="square" rtlCol="0">
            <a:spAutoFit/>
          </a:bodyPr>
          <a:lstStyle/>
          <a:p>
            <a:pPr defTabSz="609570">
              <a:defRPr/>
            </a:pPr>
            <a:r>
              <a:rPr lang="en-GB" sz="2133" dirty="0">
                <a:solidFill>
                  <a:srgbClr val="1F2834"/>
                </a:solidFill>
                <a:latin typeface="Roboto "/>
              </a:rPr>
              <a:t>* 18.00 UK time </a:t>
            </a:r>
          </a:p>
        </p:txBody>
      </p:sp>
      <p:sp>
        <p:nvSpPr>
          <p:cNvPr id="2" name="Rounded Rectangle 1"/>
          <p:cNvSpPr/>
          <p:nvPr/>
        </p:nvSpPr>
        <p:spPr>
          <a:xfrm>
            <a:off x="4467497" y="1349829"/>
            <a:ext cx="5808617" cy="9056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 aim for all our students t have completed their applications by October half term with all applications sent off by early December</a:t>
            </a:r>
          </a:p>
        </p:txBody>
      </p:sp>
    </p:spTree>
    <p:custDataLst>
      <p:tags r:id="rId1"/>
    </p:custDataLst>
    <p:extLst>
      <p:ext uri="{BB962C8B-B14F-4D97-AF65-F5344CB8AC3E}">
        <p14:creationId xmlns:p14="http://schemas.microsoft.com/office/powerpoint/2010/main" val="108442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Date Placeholder 3">
            <a:extLst>
              <a:ext uri="{FF2B5EF4-FFF2-40B4-BE49-F238E27FC236}">
                <a16:creationId xmlns:a16="http://schemas.microsoft.com/office/drawing/2014/main" id="{1F1039FA-77AA-36BB-5869-D888554FFF40}"/>
              </a:ext>
            </a:extLst>
          </p:cNvPr>
          <p:cNvSpPr>
            <a:spLocks noGrp="1"/>
          </p:cNvSpPr>
          <p:nvPr>
            <p:ph type="dt" sz="half" idx="2"/>
          </p:nvPr>
        </p:nvSpPr>
        <p:spPr/>
        <p:txBody>
          <a:bodyPr/>
          <a:lstStyle/>
          <a:p>
            <a:pPr defTabSz="609585">
              <a:spcAft>
                <a:spcPts val="800"/>
              </a:spcAft>
              <a:defRPr/>
            </a:pPr>
            <a:fld id="{E13ED7F5-D386-9F4E-93F6-FF04FAB3DF3D}" type="datetime4">
              <a:rPr lang="en-GB">
                <a:solidFill>
                  <a:srgbClr val="1F2834"/>
                </a:solidFill>
                <a:latin typeface="Calibri" panose="020F0502020204030204"/>
              </a:rPr>
              <a:pPr defTabSz="609585">
                <a:spcAft>
                  <a:spcPts val="800"/>
                </a:spcAft>
                <a:defRPr/>
              </a:pPr>
              <a:t>30 September 2024</a:t>
            </a:fld>
            <a:endParaRPr lang="en-US">
              <a:solidFill>
                <a:srgbClr val="1F2834"/>
              </a:solidFill>
              <a:latin typeface="Calibri" panose="020F0502020204030204"/>
            </a:endParaRPr>
          </a:p>
        </p:txBody>
      </p:sp>
      <p:sp>
        <p:nvSpPr>
          <p:cNvPr id="31" name="Slide Number Placeholder 4">
            <a:extLst>
              <a:ext uri="{FF2B5EF4-FFF2-40B4-BE49-F238E27FC236}">
                <a16:creationId xmlns:a16="http://schemas.microsoft.com/office/drawing/2014/main" id="{29EF6172-6973-3D6F-2B10-E00001EEC573}"/>
              </a:ext>
            </a:extLst>
          </p:cNvPr>
          <p:cNvSpPr>
            <a:spLocks noGrp="1"/>
          </p:cNvSpPr>
          <p:nvPr>
            <p:ph type="sldNum" sz="quarter" idx="4"/>
          </p:nvPr>
        </p:nvSpPr>
        <p:spPr/>
        <p:txBody>
          <a:bodyPr/>
          <a:lstStyle/>
          <a:p>
            <a:pPr defTabSz="609585">
              <a:spcAft>
                <a:spcPts val="800"/>
              </a:spcAft>
              <a:defRPr/>
            </a:pPr>
            <a:r>
              <a:rPr lang="en-US">
                <a:solidFill>
                  <a:srgbClr val="1F2834"/>
                </a:solidFill>
                <a:latin typeface="Calibri" panose="020F0502020204030204"/>
              </a:rPr>
              <a:t>|   </a:t>
            </a:r>
            <a:fld id="{D7A593A7-184A-6D43-8A36-702213271FF9}" type="slidenum">
              <a:rPr lang="en-US">
                <a:solidFill>
                  <a:srgbClr val="1F2834"/>
                </a:solidFill>
                <a:latin typeface="Calibri" panose="020F0502020204030204"/>
              </a:rPr>
              <a:pPr defTabSz="609585">
                <a:spcAft>
                  <a:spcPts val="800"/>
                </a:spcAft>
                <a:defRPr/>
              </a:pPr>
              <a:t>5</a:t>
            </a:fld>
            <a:endParaRPr lang="en-US">
              <a:solidFill>
                <a:srgbClr val="1F2834"/>
              </a:solidFill>
              <a:latin typeface="Calibri" panose="020F0502020204030204"/>
            </a:endParaRPr>
          </a:p>
        </p:txBody>
      </p:sp>
      <p:sp>
        <p:nvSpPr>
          <p:cNvPr id="33" name="Footer Placeholder 5">
            <a:extLst>
              <a:ext uri="{FF2B5EF4-FFF2-40B4-BE49-F238E27FC236}">
                <a16:creationId xmlns:a16="http://schemas.microsoft.com/office/drawing/2014/main" id="{4C82102F-6586-D6FD-0E6B-A992A7968F3C}"/>
              </a:ext>
            </a:extLst>
          </p:cNvPr>
          <p:cNvSpPr>
            <a:spLocks noGrp="1"/>
          </p:cNvSpPr>
          <p:nvPr>
            <p:ph type="ftr" sz="quarter" idx="3"/>
          </p:nvPr>
        </p:nvSpPr>
        <p:spPr/>
        <p:txBody>
          <a:bodyPr/>
          <a:lstStyle/>
          <a:p>
            <a:pPr defTabSz="609585">
              <a:spcAft>
                <a:spcPts val="800"/>
              </a:spcAft>
              <a:defRPr/>
            </a:pPr>
            <a:r>
              <a:rPr lang="en-US" dirty="0">
                <a:solidFill>
                  <a:srgbClr val="1F2834"/>
                </a:solidFill>
                <a:latin typeface="Calibri" panose="020F0502020204030204"/>
              </a:rPr>
              <a:t>Security marking: </a:t>
            </a:r>
            <a:r>
              <a:rPr lang="en-US" b="1" dirty="0">
                <a:solidFill>
                  <a:srgbClr val="1F2834"/>
                </a:solidFill>
                <a:latin typeface="Calibri" panose="020F0502020204030204"/>
              </a:rPr>
              <a:t>PUBLIC</a:t>
            </a:r>
          </a:p>
        </p:txBody>
      </p:sp>
      <p:sp>
        <p:nvSpPr>
          <p:cNvPr id="21" name="Title 20">
            <a:extLst>
              <a:ext uri="{FF2B5EF4-FFF2-40B4-BE49-F238E27FC236}">
                <a16:creationId xmlns:a16="http://schemas.microsoft.com/office/drawing/2014/main" id="{D47C70A5-8D8C-45D2-8B69-E8C8FDB1F681}"/>
              </a:ext>
            </a:extLst>
          </p:cNvPr>
          <p:cNvSpPr>
            <a:spLocks noGrp="1"/>
          </p:cNvSpPr>
          <p:nvPr>
            <p:ph type="title" idx="4294967295"/>
          </p:nvPr>
        </p:nvSpPr>
        <p:spPr>
          <a:xfrm>
            <a:off x="409997" y="149128"/>
            <a:ext cx="10149417" cy="1356784"/>
          </a:xfrm>
        </p:spPr>
        <p:txBody>
          <a:bodyPr wrap="none" anchor="b">
            <a:normAutofit/>
          </a:bodyPr>
          <a:lstStyle/>
          <a:p>
            <a:r>
              <a:rPr lang="en-GB" dirty="0"/>
              <a:t>Key </a:t>
            </a:r>
            <a:r>
              <a:rPr lang="en-GB" dirty="0">
                <a:solidFill>
                  <a:schemeClr val="accent3"/>
                </a:solidFill>
              </a:rPr>
              <a:t>facts</a:t>
            </a:r>
          </a:p>
        </p:txBody>
      </p:sp>
      <p:graphicFrame>
        <p:nvGraphicFramePr>
          <p:cNvPr id="25" name="Content Placeholder 22">
            <a:extLst>
              <a:ext uri="{FF2B5EF4-FFF2-40B4-BE49-F238E27FC236}">
                <a16:creationId xmlns:a16="http://schemas.microsoft.com/office/drawing/2014/main" id="{3C2FEAEF-CD7A-9100-2C99-B172F5B83FCF}"/>
              </a:ext>
            </a:extLst>
          </p:cNvPr>
          <p:cNvGraphicFramePr/>
          <p:nvPr/>
        </p:nvGraphicFramePr>
        <p:xfrm>
          <a:off x="286977" y="1907625"/>
          <a:ext cx="11368905" cy="4146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ounded Rectangle 6"/>
          <p:cNvSpPr/>
          <p:nvPr/>
        </p:nvSpPr>
        <p:spPr>
          <a:xfrm>
            <a:off x="4467497" y="670560"/>
            <a:ext cx="5808617" cy="16110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Students pay for their application with a debit card just like any other online payment.</a:t>
            </a:r>
          </a:p>
          <a:p>
            <a:r>
              <a:rPr lang="en-GB" dirty="0">
                <a:solidFill>
                  <a:schemeClr val="tx1"/>
                </a:solidFill>
              </a:rPr>
              <a:t>16-19 bursary scheme- students who are eligible for this are able to cover the cost through their bursary.</a:t>
            </a:r>
          </a:p>
        </p:txBody>
      </p:sp>
    </p:spTree>
    <p:custDataLst>
      <p:tags r:id="rId1"/>
    </p:custDataLst>
    <p:extLst>
      <p:ext uri="{BB962C8B-B14F-4D97-AF65-F5344CB8AC3E}">
        <p14:creationId xmlns:p14="http://schemas.microsoft.com/office/powerpoint/2010/main" val="200867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B5EB98E-6325-45E1-BD2C-A74BFA3758F0}"/>
              </a:ext>
            </a:extLst>
          </p:cNvPr>
          <p:cNvSpPr>
            <a:spLocks noGrp="1"/>
          </p:cNvSpPr>
          <p:nvPr>
            <p:ph type="dt" sz="half" idx="2"/>
          </p:nvPr>
        </p:nvSpPr>
        <p:spPr/>
        <p:txBody>
          <a:bodyPr/>
          <a:lstStyle/>
          <a:p>
            <a:fld id="{E13ED7F5-D386-9F4E-93F6-FF04FAB3DF3D}" type="datetime4">
              <a:rPr lang="en-GB" smtClean="0"/>
              <a:pPr/>
              <a:t>30 September 2024</a:t>
            </a:fld>
            <a:endParaRPr lang="en-US"/>
          </a:p>
        </p:txBody>
      </p:sp>
      <p:sp>
        <p:nvSpPr>
          <p:cNvPr id="4" name="Slide Number Placeholder 3">
            <a:extLst>
              <a:ext uri="{FF2B5EF4-FFF2-40B4-BE49-F238E27FC236}">
                <a16:creationId xmlns:a16="http://schemas.microsoft.com/office/drawing/2014/main" id="{E949C728-BB8D-4212-9A22-EE6958732CFE}"/>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5" name="Footer Placeholder 4">
            <a:extLst>
              <a:ext uri="{FF2B5EF4-FFF2-40B4-BE49-F238E27FC236}">
                <a16:creationId xmlns:a16="http://schemas.microsoft.com/office/drawing/2014/main" id="{997DFE93-68DE-4D48-A79D-CCAB81E704B1}"/>
              </a:ext>
            </a:extLst>
          </p:cNvPr>
          <p:cNvSpPr>
            <a:spLocks noGrp="1"/>
          </p:cNvSpPr>
          <p:nvPr>
            <p:ph type="ftr" sz="quarter" idx="3"/>
          </p:nvPr>
        </p:nvSpPr>
        <p:spPr/>
        <p:txBody>
          <a:bodyPr/>
          <a:lstStyle/>
          <a:p>
            <a:r>
              <a:rPr lang="en-US"/>
              <a:t>Security marking: </a:t>
            </a:r>
            <a:r>
              <a:rPr lang="en-US" b="1"/>
              <a:t>PUBLIC</a:t>
            </a:r>
          </a:p>
        </p:txBody>
      </p:sp>
      <p:sp>
        <p:nvSpPr>
          <p:cNvPr id="8" name="Content Placeholder 7">
            <a:extLst>
              <a:ext uri="{FF2B5EF4-FFF2-40B4-BE49-F238E27FC236}">
                <a16:creationId xmlns:a16="http://schemas.microsoft.com/office/drawing/2014/main" id="{EC17FF44-29E6-474B-AE83-BA249FF2919B}"/>
              </a:ext>
            </a:extLst>
          </p:cNvPr>
          <p:cNvSpPr>
            <a:spLocks noGrp="1"/>
          </p:cNvSpPr>
          <p:nvPr>
            <p:ph idx="4294967295"/>
          </p:nvPr>
        </p:nvSpPr>
        <p:spPr>
          <a:xfrm>
            <a:off x="377302" y="1482977"/>
            <a:ext cx="11425767" cy="4883388"/>
          </a:xfrm>
        </p:spPr>
        <p:txBody>
          <a:bodyPr>
            <a:normAutofit lnSpcReduction="10000"/>
          </a:bodyPr>
          <a:lstStyle/>
          <a:p>
            <a:pPr>
              <a:lnSpc>
                <a:spcPct val="100000"/>
              </a:lnSpc>
              <a:spcBef>
                <a:spcPts val="400"/>
              </a:spcBef>
              <a:spcAft>
                <a:spcPts val="400"/>
              </a:spcAft>
              <a:buClr>
                <a:srgbClr val="FB705B"/>
              </a:buClr>
            </a:pPr>
            <a:r>
              <a:rPr lang="en-GB" sz="2133" b="1" dirty="0">
                <a:latin typeface="Arial" panose="020B0604020202020204" pitchFamily="34" charset="0"/>
              </a:rPr>
              <a:t>Style</a:t>
            </a:r>
            <a:r>
              <a:rPr lang="en-GB" sz="2133" dirty="0">
                <a:latin typeface="Arial" panose="020B0604020202020204" pitchFamily="34" charset="0"/>
              </a:rPr>
              <a:t> – from traditional, with a </a:t>
            </a:r>
            <a:r>
              <a:rPr lang="en-US" sz="2133" dirty="0">
                <a:latin typeface="Arial" panose="020B0604020202020204" pitchFamily="34" charset="0"/>
              </a:rPr>
              <a:t>focus on subject-based courses and research, to modern universities/colleges, with a greater focus on vocational courses.</a:t>
            </a:r>
          </a:p>
          <a:p>
            <a:pPr>
              <a:lnSpc>
                <a:spcPct val="100000"/>
              </a:lnSpc>
              <a:spcBef>
                <a:spcPts val="400"/>
              </a:spcBef>
              <a:spcAft>
                <a:spcPts val="400"/>
              </a:spcAft>
              <a:buClr>
                <a:srgbClr val="FB705B"/>
              </a:buClr>
            </a:pPr>
            <a:r>
              <a:rPr lang="en-US" sz="2133" b="1" dirty="0">
                <a:latin typeface="Arial" panose="020B0604020202020204" pitchFamily="34" charset="0"/>
              </a:rPr>
              <a:t>Location</a:t>
            </a:r>
            <a:r>
              <a:rPr lang="en-US" sz="2133" dirty="0">
                <a:latin typeface="Arial" panose="020B0604020202020204" pitchFamily="34" charset="0"/>
              </a:rPr>
              <a:t> </a:t>
            </a:r>
            <a:r>
              <a:rPr lang="en-GB" sz="2133" dirty="0">
                <a:latin typeface="Arial" panose="020B0604020202020204" pitchFamily="34" charset="0"/>
              </a:rPr>
              <a:t>– </a:t>
            </a:r>
            <a:r>
              <a:rPr lang="en-US" sz="2133" dirty="0">
                <a:latin typeface="Arial" panose="020B0604020202020204" pitchFamily="34" charset="0"/>
              </a:rPr>
              <a:t>some are in large cities, others in small towns, by the coast or in the countryside – it’s all a major influence on the environment and lifestyle.</a:t>
            </a:r>
          </a:p>
          <a:p>
            <a:pPr>
              <a:lnSpc>
                <a:spcPct val="100000"/>
              </a:lnSpc>
              <a:spcBef>
                <a:spcPts val="400"/>
              </a:spcBef>
              <a:spcAft>
                <a:spcPts val="400"/>
              </a:spcAft>
              <a:buClr>
                <a:srgbClr val="FB705B"/>
              </a:buClr>
            </a:pPr>
            <a:r>
              <a:rPr lang="en-US" sz="2133" b="1" dirty="0">
                <a:latin typeface="Arial" panose="020B0604020202020204" pitchFamily="34" charset="0"/>
              </a:rPr>
              <a:t>Size</a:t>
            </a:r>
            <a:r>
              <a:rPr lang="en-US" sz="2133" dirty="0">
                <a:latin typeface="Arial" panose="020B0604020202020204" pitchFamily="34" charset="0"/>
              </a:rPr>
              <a:t> </a:t>
            </a:r>
            <a:r>
              <a:rPr lang="en-GB" sz="2133" dirty="0">
                <a:latin typeface="Arial" panose="020B0604020202020204" pitchFamily="34" charset="0"/>
              </a:rPr>
              <a:t>– </a:t>
            </a:r>
            <a:r>
              <a:rPr lang="en-US" sz="2133" dirty="0">
                <a:latin typeface="Arial" panose="020B0604020202020204" pitchFamily="34" charset="0"/>
              </a:rPr>
              <a:t>larger universities can have more than 20,000 students, whereas some of the smallest have only a few thousand.</a:t>
            </a:r>
          </a:p>
          <a:p>
            <a:pPr>
              <a:lnSpc>
                <a:spcPct val="100000"/>
              </a:lnSpc>
              <a:spcBef>
                <a:spcPts val="400"/>
              </a:spcBef>
              <a:spcAft>
                <a:spcPts val="400"/>
              </a:spcAft>
              <a:buClr>
                <a:srgbClr val="FB705B"/>
              </a:buClr>
            </a:pPr>
            <a:r>
              <a:rPr lang="en-US" sz="2133" b="1" dirty="0">
                <a:latin typeface="Arial" panose="020B0604020202020204" pitchFamily="34" charset="0"/>
              </a:rPr>
              <a:t>Culture and facilities </a:t>
            </a:r>
            <a:r>
              <a:rPr lang="en-GB" sz="2133" dirty="0">
                <a:latin typeface="Arial" panose="020B0604020202020204" pitchFamily="34" charset="0"/>
              </a:rPr>
              <a:t>– </a:t>
            </a:r>
            <a:r>
              <a:rPr lang="en-US" sz="2133" dirty="0">
                <a:latin typeface="Arial" panose="020B0604020202020204" pitchFamily="34" charset="0"/>
              </a:rPr>
              <a:t>influenced by a range of factors, including the diversity of students who attend. </a:t>
            </a:r>
          </a:p>
          <a:p>
            <a:pPr>
              <a:lnSpc>
                <a:spcPct val="100000"/>
              </a:lnSpc>
              <a:spcBef>
                <a:spcPts val="400"/>
              </a:spcBef>
              <a:spcAft>
                <a:spcPts val="400"/>
              </a:spcAft>
              <a:buClr>
                <a:srgbClr val="FB705B"/>
              </a:buClr>
            </a:pPr>
            <a:r>
              <a:rPr lang="en-US" sz="2133" b="1" dirty="0">
                <a:latin typeface="Arial" panose="020B0604020202020204" pitchFamily="34" charset="0"/>
              </a:rPr>
              <a:t>What graduates do </a:t>
            </a:r>
            <a:r>
              <a:rPr lang="en-GB" sz="2133" dirty="0">
                <a:latin typeface="Arial" panose="020B0604020202020204" pitchFamily="34" charset="0"/>
              </a:rPr>
              <a:t>– </a:t>
            </a:r>
            <a:r>
              <a:rPr lang="en-US" sz="2133" dirty="0">
                <a:latin typeface="Arial" panose="020B0604020202020204" pitchFamily="34" charset="0"/>
              </a:rPr>
              <a:t>all universities collect destination statistics; it can be useful to find out what jobs or further study students go on to.</a:t>
            </a:r>
          </a:p>
          <a:p>
            <a:pPr>
              <a:lnSpc>
                <a:spcPct val="100000"/>
              </a:lnSpc>
              <a:spcBef>
                <a:spcPts val="400"/>
              </a:spcBef>
              <a:spcAft>
                <a:spcPts val="400"/>
              </a:spcAft>
              <a:buClr>
                <a:srgbClr val="FB705B"/>
              </a:buClr>
            </a:pPr>
            <a:r>
              <a:rPr lang="en-US" sz="2133" b="1" dirty="0">
                <a:latin typeface="Arial" panose="020B0604020202020204" pitchFamily="34" charset="0"/>
              </a:rPr>
              <a:t>Tuition fees </a:t>
            </a:r>
            <a:r>
              <a:rPr lang="en-GB" sz="2133" dirty="0">
                <a:latin typeface="Arial" panose="020B0604020202020204" pitchFamily="34" charset="0"/>
              </a:rPr>
              <a:t>– can </a:t>
            </a:r>
            <a:r>
              <a:rPr lang="en-US" sz="2133" dirty="0">
                <a:latin typeface="Arial" panose="020B0604020202020204" pitchFamily="34" charset="0"/>
              </a:rPr>
              <a:t>vary between universities and colleges; check if there are scholarships or bursaries available. </a:t>
            </a:r>
          </a:p>
          <a:p>
            <a:pPr>
              <a:lnSpc>
                <a:spcPct val="100000"/>
              </a:lnSpc>
              <a:spcBef>
                <a:spcPts val="400"/>
              </a:spcBef>
              <a:spcAft>
                <a:spcPts val="400"/>
              </a:spcAft>
              <a:buClr>
                <a:srgbClr val="FB705B"/>
              </a:buClr>
            </a:pPr>
            <a:r>
              <a:rPr lang="en-US" sz="2133" b="1" dirty="0">
                <a:latin typeface="Arial" panose="020B0604020202020204" pitchFamily="34" charset="0"/>
              </a:rPr>
              <a:t>Living costs </a:t>
            </a:r>
            <a:r>
              <a:rPr lang="en-GB" sz="2133" dirty="0">
                <a:latin typeface="Arial" panose="020B0604020202020204" pitchFamily="34" charset="0"/>
              </a:rPr>
              <a:t>– </a:t>
            </a:r>
            <a:r>
              <a:rPr lang="en-US" sz="2133" dirty="0">
                <a:latin typeface="Arial" panose="020B0604020202020204" pitchFamily="34" charset="0"/>
              </a:rPr>
              <a:t>accommodation, transport, and food can vary enormously. </a:t>
            </a:r>
          </a:p>
        </p:txBody>
      </p:sp>
      <p:sp>
        <p:nvSpPr>
          <p:cNvPr id="7" name="Title 6">
            <a:extLst>
              <a:ext uri="{FF2B5EF4-FFF2-40B4-BE49-F238E27FC236}">
                <a16:creationId xmlns:a16="http://schemas.microsoft.com/office/drawing/2014/main" id="{89BFFEFE-C188-495F-AF3F-81E3CDA36DB2}"/>
              </a:ext>
            </a:extLst>
          </p:cNvPr>
          <p:cNvSpPr>
            <a:spLocks noGrp="1"/>
          </p:cNvSpPr>
          <p:nvPr>
            <p:ph type="title" idx="4294967295"/>
          </p:nvPr>
        </p:nvSpPr>
        <p:spPr>
          <a:xfrm>
            <a:off x="520193" y="-178815"/>
            <a:ext cx="10147300" cy="1358900"/>
          </a:xfrm>
        </p:spPr>
        <p:txBody>
          <a:bodyPr/>
          <a:lstStyle/>
          <a:p>
            <a:r>
              <a:rPr lang="en-GB" dirty="0">
                <a:latin typeface="Roboto "/>
              </a:rPr>
              <a:t>Choosing the right </a:t>
            </a:r>
            <a:r>
              <a:rPr lang="en-GB" dirty="0">
                <a:solidFill>
                  <a:schemeClr val="accent3"/>
                </a:solidFill>
                <a:latin typeface="Roboto "/>
              </a:rPr>
              <a:t>place</a:t>
            </a:r>
            <a:r>
              <a:rPr lang="en-GB" dirty="0">
                <a:latin typeface="Roboto "/>
              </a:rPr>
              <a:t> to study</a:t>
            </a:r>
          </a:p>
        </p:txBody>
      </p:sp>
    </p:spTree>
    <p:extLst>
      <p:ext uri="{BB962C8B-B14F-4D97-AF65-F5344CB8AC3E}">
        <p14:creationId xmlns:p14="http://schemas.microsoft.com/office/powerpoint/2010/main" val="1821961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13FE91-FDCE-4E2A-9A45-9B79478B67FF}"/>
              </a:ext>
            </a:extLst>
          </p:cNvPr>
          <p:cNvSpPr>
            <a:spLocks noGrp="1"/>
          </p:cNvSpPr>
          <p:nvPr>
            <p:ph type="dt" sz="half" idx="2"/>
          </p:nvPr>
        </p:nvSpPr>
        <p:spPr/>
        <p:txBody>
          <a:bodyPr/>
          <a:lstStyle/>
          <a:p>
            <a:fld id="{E13ED7F5-D386-9F4E-93F6-FF04FAB3DF3D}" type="datetime4">
              <a:rPr lang="en-GB" smtClean="0"/>
              <a:t>30 September 2024</a:t>
            </a:fld>
            <a:endParaRPr lang="en-US"/>
          </a:p>
        </p:txBody>
      </p:sp>
      <p:sp>
        <p:nvSpPr>
          <p:cNvPr id="5" name="Slide Number Placeholder 4">
            <a:extLst>
              <a:ext uri="{FF2B5EF4-FFF2-40B4-BE49-F238E27FC236}">
                <a16:creationId xmlns:a16="http://schemas.microsoft.com/office/drawing/2014/main" id="{3BC91239-5314-48C2-96F6-43FC31AFD549}"/>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6" name="Footer Placeholder 5">
            <a:extLst>
              <a:ext uri="{FF2B5EF4-FFF2-40B4-BE49-F238E27FC236}">
                <a16:creationId xmlns:a16="http://schemas.microsoft.com/office/drawing/2014/main" id="{7893345F-0F53-49CD-8B30-84AB8E55CAD9}"/>
              </a:ext>
            </a:extLst>
          </p:cNvPr>
          <p:cNvSpPr>
            <a:spLocks noGrp="1"/>
          </p:cNvSpPr>
          <p:nvPr>
            <p:ph type="ftr" sz="quarter" idx="3"/>
          </p:nvPr>
        </p:nvSpPr>
        <p:spPr/>
        <p:txBody>
          <a:bodyPr/>
          <a:lstStyle/>
          <a:p>
            <a:r>
              <a:rPr lang="en-US"/>
              <a:t>Security marking: </a:t>
            </a:r>
            <a:r>
              <a:rPr lang="en-US" b="1"/>
              <a:t>PUBLIC</a:t>
            </a:r>
          </a:p>
        </p:txBody>
      </p:sp>
      <p:sp>
        <p:nvSpPr>
          <p:cNvPr id="7" name="Content Placeholder 6">
            <a:extLst>
              <a:ext uri="{FF2B5EF4-FFF2-40B4-BE49-F238E27FC236}">
                <a16:creationId xmlns:a16="http://schemas.microsoft.com/office/drawing/2014/main" id="{07B1A84A-3FF6-4425-9876-D066F4A933F5}"/>
              </a:ext>
            </a:extLst>
          </p:cNvPr>
          <p:cNvSpPr>
            <a:spLocks noGrp="1"/>
          </p:cNvSpPr>
          <p:nvPr>
            <p:ph idx="4294967295"/>
          </p:nvPr>
        </p:nvSpPr>
        <p:spPr>
          <a:xfrm>
            <a:off x="383118" y="1744807"/>
            <a:ext cx="11425767" cy="4979141"/>
          </a:xfrm>
        </p:spPr>
        <p:txBody>
          <a:bodyPr/>
          <a:lstStyle/>
          <a:p>
            <a:pPr>
              <a:buClr>
                <a:schemeClr val="accent1"/>
              </a:buClr>
              <a:buFont typeface="Arial" panose="020B0604020202020204" pitchFamily="34" charset="0"/>
              <a:buChar char="•"/>
            </a:pPr>
            <a:r>
              <a:rPr lang="en-GB" sz="2400" dirty="0">
                <a:latin typeface="Arial" panose="020B0604020202020204" pitchFamily="34" charset="0"/>
              </a:rPr>
              <a:t>What does the course cover?</a:t>
            </a:r>
          </a:p>
          <a:p>
            <a:pPr lvl="0">
              <a:lnSpc>
                <a:spcPct val="100000"/>
              </a:lnSpc>
              <a:buClr>
                <a:schemeClr val="accent1"/>
              </a:buClr>
              <a:buFont typeface="Arial" panose="020B0604020202020204" pitchFamily="34" charset="0"/>
              <a:buChar char="•"/>
            </a:pPr>
            <a:r>
              <a:rPr lang="en-GB" sz="2400" dirty="0">
                <a:latin typeface="Arial" panose="020B0604020202020204" pitchFamily="34" charset="0"/>
              </a:rPr>
              <a:t>Courses with the same title may be very different. </a:t>
            </a:r>
          </a:p>
          <a:p>
            <a:pPr lvl="0">
              <a:lnSpc>
                <a:spcPct val="100000"/>
              </a:lnSpc>
              <a:buClr>
                <a:schemeClr val="accent1"/>
              </a:buClr>
              <a:buFont typeface="Arial" panose="020B0604020202020204" pitchFamily="34" charset="0"/>
              <a:buChar char="•"/>
            </a:pPr>
            <a:r>
              <a:rPr lang="en-US" sz="2400" dirty="0">
                <a:latin typeface="Arial" panose="020B0604020202020204" pitchFamily="34" charset="0"/>
              </a:rPr>
              <a:t>Look carefully at the core course content, and the range of optional studies/modules available. </a:t>
            </a:r>
          </a:p>
          <a:p>
            <a:pPr lvl="0">
              <a:lnSpc>
                <a:spcPct val="100000"/>
              </a:lnSpc>
              <a:buClr>
                <a:schemeClr val="accent1"/>
              </a:buClr>
              <a:buFont typeface="Arial" panose="020B0604020202020204" pitchFamily="34" charset="0"/>
              <a:buChar char="•"/>
            </a:pPr>
            <a:r>
              <a:rPr lang="en-US" sz="2400" dirty="0">
                <a:latin typeface="Arial" panose="020B0604020202020204" pitchFamily="34" charset="0"/>
              </a:rPr>
              <a:t>Which modules are the most interesting and relevant to your career aspirations?</a:t>
            </a:r>
          </a:p>
          <a:p>
            <a:pPr lvl="0">
              <a:lnSpc>
                <a:spcPct val="100000"/>
              </a:lnSpc>
              <a:buClr>
                <a:schemeClr val="accent1"/>
              </a:buClr>
              <a:buFont typeface="Arial" panose="020B0604020202020204" pitchFamily="34" charset="0"/>
              <a:buChar char="•"/>
            </a:pPr>
            <a:r>
              <a:rPr lang="en-US" sz="2400" dirty="0">
                <a:latin typeface="Arial" panose="020B0604020202020204" pitchFamily="34" charset="0"/>
              </a:rPr>
              <a:t>See if the course or university/college offers any internship, placement, or study abroad opportunities.</a:t>
            </a:r>
          </a:p>
          <a:p>
            <a:pPr lvl="0">
              <a:lnSpc>
                <a:spcPct val="100000"/>
              </a:lnSpc>
              <a:buClr>
                <a:schemeClr val="accent1"/>
              </a:buClr>
              <a:buFont typeface="Arial" panose="020B0604020202020204" pitchFamily="34" charset="0"/>
              <a:buChar char="•"/>
            </a:pPr>
            <a:r>
              <a:rPr lang="en-US" sz="2400" dirty="0">
                <a:latin typeface="Arial" panose="020B0604020202020204" pitchFamily="34" charset="0"/>
              </a:rPr>
              <a:t>How is the course taught </a:t>
            </a:r>
            <a:r>
              <a:rPr lang="en-GB" sz="2400" dirty="0">
                <a:latin typeface="Arial" panose="020B0604020202020204" pitchFamily="34" charset="0"/>
              </a:rPr>
              <a:t>–</a:t>
            </a:r>
            <a:r>
              <a:rPr lang="en-US" sz="2400" dirty="0">
                <a:latin typeface="Arial" panose="020B0604020202020204" pitchFamily="34" charset="0"/>
              </a:rPr>
              <a:t> structured teaching, or more independent research? How many lectures are there, and how much group work will be done in seminars?</a:t>
            </a:r>
          </a:p>
          <a:p>
            <a:pPr lvl="0">
              <a:lnSpc>
                <a:spcPct val="100000"/>
              </a:lnSpc>
              <a:buClr>
                <a:schemeClr val="accent1"/>
              </a:buClr>
              <a:buFont typeface="Arial" panose="020B0604020202020204" pitchFamily="34" charset="0"/>
              <a:buChar char="•"/>
            </a:pPr>
            <a:r>
              <a:rPr lang="en-US" sz="2400" dirty="0">
                <a:latin typeface="Arial" panose="020B0604020202020204" pitchFamily="34" charset="0"/>
              </a:rPr>
              <a:t>How is the course assessed?</a:t>
            </a:r>
          </a:p>
          <a:p>
            <a:pPr marL="0" indent="0">
              <a:buNone/>
            </a:pPr>
            <a:endParaRPr lang="en-GB" sz="2133" dirty="0"/>
          </a:p>
        </p:txBody>
      </p:sp>
      <p:sp>
        <p:nvSpPr>
          <p:cNvPr id="3" name="Title 2">
            <a:extLst>
              <a:ext uri="{FF2B5EF4-FFF2-40B4-BE49-F238E27FC236}">
                <a16:creationId xmlns:a16="http://schemas.microsoft.com/office/drawing/2014/main" id="{29FD51D6-BBD9-420F-86CC-B7F50717FF69}"/>
              </a:ext>
            </a:extLst>
          </p:cNvPr>
          <p:cNvSpPr>
            <a:spLocks noGrp="1"/>
          </p:cNvSpPr>
          <p:nvPr>
            <p:ph type="title" idx="4294967295"/>
          </p:nvPr>
        </p:nvSpPr>
        <p:spPr>
          <a:xfrm>
            <a:off x="388675" y="56511"/>
            <a:ext cx="10147300" cy="1358900"/>
          </a:xfrm>
        </p:spPr>
        <p:txBody>
          <a:bodyPr/>
          <a:lstStyle/>
          <a:p>
            <a:r>
              <a:rPr lang="en-GB" dirty="0">
                <a:latin typeface="Roboto "/>
              </a:rPr>
              <a:t>Choosing the right </a:t>
            </a:r>
            <a:r>
              <a:rPr lang="en-GB" dirty="0">
                <a:solidFill>
                  <a:schemeClr val="accent3"/>
                </a:solidFill>
                <a:latin typeface="Roboto "/>
              </a:rPr>
              <a:t>course</a:t>
            </a:r>
            <a:r>
              <a:rPr lang="en-GB" dirty="0">
                <a:latin typeface="Roboto "/>
              </a:rPr>
              <a:t> to study</a:t>
            </a:r>
          </a:p>
        </p:txBody>
      </p:sp>
    </p:spTree>
    <p:extLst>
      <p:ext uri="{BB962C8B-B14F-4D97-AF65-F5344CB8AC3E}">
        <p14:creationId xmlns:p14="http://schemas.microsoft.com/office/powerpoint/2010/main" val="3677177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6">
            <a:extLst>
              <a:ext uri="{FF2B5EF4-FFF2-40B4-BE49-F238E27FC236}">
                <a16:creationId xmlns:a16="http://schemas.microsoft.com/office/drawing/2014/main" id="{BD4E3F42-BBAE-48D6-96E5-DC156A1BA6F2}"/>
              </a:ext>
            </a:extLst>
          </p:cNvPr>
          <p:cNvSpPr txBox="1">
            <a:spLocks/>
          </p:cNvSpPr>
          <p:nvPr/>
        </p:nvSpPr>
        <p:spPr>
          <a:xfrm>
            <a:off x="383122" y="426231"/>
            <a:ext cx="11529672" cy="1316564"/>
          </a:xfrm>
          <a:prstGeom prst="rect">
            <a:avLst/>
          </a:prstGeom>
        </p:spPr>
        <p:txBody>
          <a:bodyPr/>
          <a:lstStyle>
            <a:lvl1pPr marL="0" marR="0" lvl="0" indent="0" algn="l" defTabSz="685800" rtl="0" fontAlgn="auto" hangingPunct="1">
              <a:lnSpc>
                <a:spcPct val="90000"/>
              </a:lnSpc>
              <a:spcBef>
                <a:spcPts val="0"/>
              </a:spcBef>
              <a:spcAft>
                <a:spcPts val="0"/>
              </a:spcAft>
              <a:buNone/>
              <a:tabLst/>
              <a:defRPr lang="en-GB" sz="3600" b="1" i="0" u="none" strike="noStrike" kern="1200" cap="none" spc="0" baseline="0">
                <a:solidFill>
                  <a:srgbClr val="1F2834"/>
                </a:solidFill>
                <a:uFillTx/>
                <a:latin typeface="Calibri"/>
              </a:defRPr>
            </a:lvl1pPr>
          </a:lstStyle>
          <a:p>
            <a:r>
              <a:rPr lang="en-US" sz="4800" dirty="0">
                <a:solidFill>
                  <a:srgbClr val="1E2834"/>
                </a:solidFill>
                <a:latin typeface="Roboto "/>
              </a:rPr>
              <a:t>Completing the UCAS </a:t>
            </a:r>
            <a:r>
              <a:rPr lang="en-US" sz="4800" dirty="0">
                <a:solidFill>
                  <a:schemeClr val="accent3"/>
                </a:solidFill>
                <a:latin typeface="Roboto "/>
              </a:rPr>
              <a:t>application</a:t>
            </a:r>
          </a:p>
        </p:txBody>
      </p:sp>
      <p:graphicFrame>
        <p:nvGraphicFramePr>
          <p:cNvPr id="7" name="Diagram 6">
            <a:extLst>
              <a:ext uri="{FF2B5EF4-FFF2-40B4-BE49-F238E27FC236}">
                <a16:creationId xmlns:a16="http://schemas.microsoft.com/office/drawing/2014/main" id="{9C78A0A7-60D0-4266-9D1D-293B5DF17019}"/>
              </a:ext>
            </a:extLst>
          </p:cNvPr>
          <p:cNvGraphicFramePr>
            <a:graphicFrameLocks noGrp="1" noDrilldown="1" noMove="1" noResize="1"/>
          </p:cNvGraphicFramePr>
          <p:nvPr/>
        </p:nvGraphicFramePr>
        <p:xfrm>
          <a:off x="111487" y="1280899"/>
          <a:ext cx="11801307" cy="5577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4">
            <a:extLst>
              <a:ext uri="{FF2B5EF4-FFF2-40B4-BE49-F238E27FC236}">
                <a16:creationId xmlns:a16="http://schemas.microsoft.com/office/drawing/2014/main" id="{63853A09-4349-4FA2-936E-A205AF5E0D32}"/>
              </a:ext>
            </a:extLst>
          </p:cNvPr>
          <p:cNvSpPr txBox="1"/>
          <p:nvPr/>
        </p:nvSpPr>
        <p:spPr>
          <a:xfrm>
            <a:off x="383121" y="6405030"/>
            <a:ext cx="5976835"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dirty="0">
                <a:solidFill>
                  <a:srgbClr val="FFFFFF"/>
                </a:solidFill>
                <a:latin typeface="Calibri"/>
              </a:rPr>
              <a:t>Security marking: </a:t>
            </a:r>
            <a:r>
              <a:rPr lang="en-US" sz="1200" b="1" dirty="0">
                <a:solidFill>
                  <a:srgbClr val="FFFFFF"/>
                </a:solidFill>
                <a:latin typeface="Calibri"/>
              </a:rPr>
              <a:t>PUBLIC</a:t>
            </a:r>
          </a:p>
        </p:txBody>
      </p:sp>
      <p:sp>
        <p:nvSpPr>
          <p:cNvPr id="3" name="Date Placeholder 4">
            <a:extLst>
              <a:ext uri="{FF2B5EF4-FFF2-40B4-BE49-F238E27FC236}">
                <a16:creationId xmlns:a16="http://schemas.microsoft.com/office/drawing/2014/main" id="{815C06A6-8E2B-429D-AF71-D52AD3D43AFD}"/>
              </a:ext>
            </a:extLst>
          </p:cNvPr>
          <p:cNvSpPr txBox="1"/>
          <p:nvPr/>
        </p:nvSpPr>
        <p:spPr>
          <a:xfrm>
            <a:off x="7951793" y="6405029"/>
            <a:ext cx="3123468" cy="314627"/>
          </a:xfrm>
          <a:prstGeom prst="rect">
            <a:avLst/>
          </a:prstGeom>
          <a:noFill/>
          <a:ln cap="flat">
            <a:noFill/>
          </a:ln>
        </p:spPr>
        <p:txBody>
          <a:bodyPr vert="horz" wrap="square" lIns="121920" tIns="60960" rIns="0" bIns="60960" anchor="ctr" anchorCtr="0" compatLnSpc="1">
            <a:noAutofit/>
          </a:bodyPr>
          <a:lstStyle/>
          <a:p>
            <a:pPr algn="r" defTabSz="609585">
              <a:defRPr sz="1800" b="0" i="0" u="none" strike="noStrike" kern="0" cap="none" spc="0" baseline="0">
                <a:solidFill>
                  <a:srgbClr val="000000"/>
                </a:solidFill>
                <a:uFillTx/>
              </a:defRPr>
            </a:pPr>
            <a:fld id="{193DE345-8F43-47DB-BE69-B6858E68CFBF}" type="datetime4">
              <a:rPr lang="en-GB" sz="1200">
                <a:solidFill>
                  <a:srgbClr val="FFFFFF"/>
                </a:solidFill>
                <a:latin typeface="Calibri"/>
              </a:rPr>
              <a:pPr algn="r" defTabSz="609585">
                <a:defRPr sz="1800" b="0" i="0" u="none" strike="noStrike" kern="0" cap="none" spc="0" baseline="0">
                  <a:solidFill>
                    <a:srgbClr val="000000"/>
                  </a:solidFill>
                  <a:uFillTx/>
                </a:defRPr>
              </a:pPr>
              <a:t>30 September 2024</a:t>
            </a:fld>
            <a:endParaRPr lang="en-US" sz="1200" dirty="0">
              <a:solidFill>
                <a:srgbClr val="FFFFFF"/>
              </a:solidFill>
              <a:latin typeface="Calibri"/>
            </a:endParaRPr>
          </a:p>
        </p:txBody>
      </p:sp>
      <p:sp>
        <p:nvSpPr>
          <p:cNvPr id="4" name="Slide Number Placeholder 6">
            <a:extLst>
              <a:ext uri="{FF2B5EF4-FFF2-40B4-BE49-F238E27FC236}">
                <a16:creationId xmlns:a16="http://schemas.microsoft.com/office/drawing/2014/main" id="{9DE8F7AA-124D-4846-9395-B63174DC1FD8}"/>
              </a:ext>
            </a:extLst>
          </p:cNvPr>
          <p:cNvSpPr txBox="1"/>
          <p:nvPr/>
        </p:nvSpPr>
        <p:spPr>
          <a:xfrm>
            <a:off x="11075250" y="6405030"/>
            <a:ext cx="733628" cy="301788"/>
          </a:xfrm>
          <a:prstGeom prst="rect">
            <a:avLst/>
          </a:prstGeom>
          <a:noFill/>
          <a:ln cap="flat">
            <a:noFill/>
          </a:ln>
        </p:spPr>
        <p:txBody>
          <a:bodyPr vert="horz" wrap="square" lIns="121920" tIns="60960" rIns="121920" bIns="60960" anchor="ctr" anchorCtr="0" compatLnSpc="1">
            <a:noAutofit/>
          </a:bodyPr>
          <a:lstStyle/>
          <a:p>
            <a:pPr defTabSz="609585">
              <a:defRPr sz="1800" b="0" i="0" u="none" strike="noStrike" kern="0" cap="none" spc="0" baseline="0">
                <a:solidFill>
                  <a:srgbClr val="000000"/>
                </a:solidFill>
                <a:uFillTx/>
              </a:defRPr>
            </a:pPr>
            <a:r>
              <a:rPr lang="en-US" sz="1200" dirty="0">
                <a:solidFill>
                  <a:srgbClr val="FFFFFF"/>
                </a:solidFill>
                <a:latin typeface="Calibri"/>
              </a:rPr>
              <a:t>|   </a:t>
            </a:r>
            <a:fld id="{A2F8606F-E88B-417C-9A1B-095B832E158D}" type="slidenum">
              <a:rPr sz="1200">
                <a:solidFill>
                  <a:srgbClr val="FFFFFF"/>
                </a:solidFill>
                <a:latin typeface="Calibri"/>
              </a:rPr>
              <a:pPr defTabSz="609585">
                <a:defRPr sz="1800" b="0" i="0" u="none" strike="noStrike" kern="0" cap="none" spc="0" baseline="0">
                  <a:solidFill>
                    <a:srgbClr val="000000"/>
                  </a:solidFill>
                  <a:uFillTx/>
                </a:defRPr>
              </a:pPr>
              <a:t>8</a:t>
            </a:fld>
            <a:endParaRPr lang="en-US" sz="1200" dirty="0">
              <a:solidFill>
                <a:srgbClr val="FFFFFF"/>
              </a:solidFill>
              <a:latin typeface="Calibri"/>
            </a:endParaRPr>
          </a:p>
        </p:txBody>
      </p:sp>
      <p:sp>
        <p:nvSpPr>
          <p:cNvPr id="8" name="Rounded Rectangle 7"/>
          <p:cNvSpPr/>
          <p:nvPr/>
        </p:nvSpPr>
        <p:spPr>
          <a:xfrm>
            <a:off x="1158241" y="1419497"/>
            <a:ext cx="9083040" cy="13944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All students’ applications are checked by the sixth form team before being sent off to UCAS. We sit down with the student and review their application- checking the course they have applied for, the entry requirements needed in comparison t their predicted grades &amp; go through their application. Students are also asked to review their application for a final time independently and sign a consent form before we send it off.</a:t>
            </a:r>
          </a:p>
        </p:txBody>
      </p:sp>
    </p:spTree>
    <p:custDataLst>
      <p:tags r:id="rId1"/>
    </p:custDataLst>
    <p:extLst>
      <p:ext uri="{BB962C8B-B14F-4D97-AF65-F5344CB8AC3E}">
        <p14:creationId xmlns:p14="http://schemas.microsoft.com/office/powerpoint/2010/main" val="191959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p:txBody>
          <a:bodyPr>
            <a:normAutofit/>
          </a:bodyPr>
          <a:lstStyle/>
          <a:p>
            <a:r>
              <a:rPr lang="en-GB" sz="4800" dirty="0">
                <a:solidFill>
                  <a:schemeClr val="accent3"/>
                </a:solidFill>
                <a:latin typeface="Roboto "/>
              </a:rPr>
              <a:t>Linking</a:t>
            </a:r>
            <a:r>
              <a:rPr lang="en-GB" sz="4800" dirty="0">
                <a:latin typeface="Roboto "/>
              </a:rPr>
              <a:t> to a centre</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63" r="5563"/>
          <a:stretch/>
        </p:blipFill>
        <p:spPr>
          <a:xfrm>
            <a:off x="6466729" y="1595510"/>
            <a:ext cx="5020687" cy="4078577"/>
          </a:xfrm>
          <a:prstGeom prst="roundRect">
            <a:avLst>
              <a:gd name="adj" fmla="val 0"/>
            </a:avLst>
          </a:prstGeo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sz="half" idx="2"/>
          </p:nvPr>
        </p:nvSpPr>
        <p:spPr>
          <a:xfrm>
            <a:off x="383118" y="1983510"/>
            <a:ext cx="5109567" cy="3811588"/>
          </a:xfrm>
        </p:spPr>
        <p:txBody>
          <a:bodyPr>
            <a:noAutofit/>
          </a:bodyPr>
          <a:lstStyle/>
          <a:p>
            <a:pPr marL="380990" indent="-380990">
              <a:lnSpc>
                <a:spcPct val="100000"/>
              </a:lnSpc>
              <a:buFont typeface="Arial" panose="020B0604020202020204" pitchFamily="34" charset="0"/>
              <a:buChar char="•"/>
            </a:pPr>
            <a:r>
              <a:rPr lang="en-GB" sz="2133" dirty="0">
                <a:solidFill>
                  <a:srgbClr val="333333"/>
                </a:solidFill>
                <a:latin typeface="Arial" panose="020B0604020202020204" pitchFamily="34" charset="0"/>
              </a:rPr>
              <a:t>As students are applying with the help of a school, college or centre they enter our ‘</a:t>
            </a:r>
            <a:r>
              <a:rPr lang="en-GB" sz="2133" b="1" dirty="0">
                <a:solidFill>
                  <a:srgbClr val="E31873"/>
                </a:solidFill>
                <a:latin typeface="Arial" panose="020B0604020202020204" pitchFamily="34" charset="0"/>
              </a:rPr>
              <a:t>buzzword</a:t>
            </a:r>
            <a:r>
              <a:rPr lang="en-GB" sz="2133" dirty="0">
                <a:solidFill>
                  <a:srgbClr val="333333"/>
                </a:solidFill>
                <a:latin typeface="Arial" panose="020B0604020202020204" pitchFamily="34" charset="0"/>
              </a:rPr>
              <a:t>’ which links their application to us.. </a:t>
            </a:r>
          </a:p>
          <a:p>
            <a:pPr marL="380990" indent="-380990">
              <a:lnSpc>
                <a:spcPct val="100000"/>
              </a:lnSpc>
              <a:buFont typeface="Arial" panose="020B0604020202020204" pitchFamily="34" charset="0"/>
              <a:buChar char="•"/>
            </a:pPr>
            <a:r>
              <a:rPr lang="en-GB" sz="2133" dirty="0">
                <a:solidFill>
                  <a:srgbClr val="333333"/>
                </a:solidFill>
                <a:latin typeface="Arial" panose="020B0604020202020204" pitchFamily="34" charset="0"/>
              </a:rPr>
              <a:t>By linking their application students give us permission to view and track your application. </a:t>
            </a:r>
          </a:p>
          <a:p>
            <a:pPr marL="380990" indent="-380990">
              <a:lnSpc>
                <a:spcPct val="100000"/>
              </a:lnSpc>
              <a:buFont typeface="Arial" panose="020B0604020202020204" pitchFamily="34" charset="0"/>
              <a:buChar char="•"/>
            </a:pPr>
            <a:r>
              <a:rPr lang="en-GB" sz="2133" dirty="0">
                <a:solidFill>
                  <a:srgbClr val="333333"/>
                </a:solidFill>
                <a:latin typeface="Arial" panose="020B0604020202020204" pitchFamily="34" charset="0"/>
              </a:rPr>
              <a:t>It also means we provide a reference and send their application to UCAS on their behalf. </a:t>
            </a:r>
          </a:p>
        </p:txBody>
      </p:sp>
    </p:spTree>
    <p:custDataLst>
      <p:tags r:id="rId1"/>
    </p:custDataLst>
    <p:extLst>
      <p:ext uri="{BB962C8B-B14F-4D97-AF65-F5344CB8AC3E}">
        <p14:creationId xmlns:p14="http://schemas.microsoft.com/office/powerpoint/2010/main" val="34393882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DB029C20994994BAF71CB5139C0B4A6" ma:contentTypeVersion="13" ma:contentTypeDescription="Create a new document." ma:contentTypeScope="" ma:versionID="fd32bb9cd876030e762f9a57c94f855a">
  <xsd:schema xmlns:xsd="http://www.w3.org/2001/XMLSchema" xmlns:xs="http://www.w3.org/2001/XMLSchema" xmlns:p="http://schemas.microsoft.com/office/2006/metadata/properties" xmlns:ns2="85e71f75-1794-415f-b900-a113f17b89dc" xmlns:ns3="0491755e-f5dc-43c8-bb14-35ee65c1a03f" targetNamespace="http://schemas.microsoft.com/office/2006/metadata/properties" ma:root="true" ma:fieldsID="04f4bdd6074d69e6825ebb6cadc2eba7" ns2:_="" ns3:_="">
    <xsd:import namespace="85e71f75-1794-415f-b900-a113f17b89dc"/>
    <xsd:import namespace="0491755e-f5dc-43c8-bb14-35ee65c1a03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e71f75-1794-415f-b900-a113f17b89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d5dd292-09e7-4c1a-8a23-337b2dc44b81"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491755e-f5dc-43c8-bb14-35ee65c1a03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43f7e7b4-4fcc-44ec-b06e-6b3afd7f137f}" ma:internalName="TaxCatchAll" ma:showField="CatchAllData" ma:web="0491755e-f5dc-43c8-bb14-35ee65c1a03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491755e-f5dc-43c8-bb14-35ee65c1a03f" xsi:nil="true"/>
    <lcf76f155ced4ddcb4097134ff3c332f xmlns="85e71f75-1794-415f-b900-a113f17b89d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A18D46-F7AE-425B-A3BA-B504452FAA27}"/>
</file>

<file path=customXml/itemProps2.xml><?xml version="1.0" encoding="utf-8"?>
<ds:datastoreItem xmlns:ds="http://schemas.openxmlformats.org/officeDocument/2006/customXml" ds:itemID="{B703D428-0973-4D75-9051-3CE5E5F4335B}"/>
</file>

<file path=customXml/itemProps3.xml><?xml version="1.0" encoding="utf-8"?>
<ds:datastoreItem xmlns:ds="http://schemas.openxmlformats.org/officeDocument/2006/customXml" ds:itemID="{20B3E5C7-AFA6-4A4D-A011-D4AD8E83CBE6}"/>
</file>

<file path=docProps/app.xml><?xml version="1.0" encoding="utf-8"?>
<Properties xmlns="http://schemas.openxmlformats.org/officeDocument/2006/extended-properties" xmlns:vt="http://schemas.openxmlformats.org/officeDocument/2006/docPropsVTypes">
  <TotalTime>304</TotalTime>
  <Words>3024</Words>
  <Application>Microsoft Office PowerPoint</Application>
  <PresentationFormat>Widescreen</PresentationFormat>
  <Paragraphs>374</Paragraphs>
  <Slides>36</Slides>
  <Notes>10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&amp;quot</vt:lpstr>
      <vt:lpstr>Arial</vt:lpstr>
      <vt:lpstr>Calibri</vt:lpstr>
      <vt:lpstr>Calibri Light</vt:lpstr>
      <vt:lpstr>GDS Transport</vt:lpstr>
      <vt:lpstr>Roboto</vt:lpstr>
      <vt:lpstr>Roboto </vt:lpstr>
      <vt:lpstr>Roboto Light </vt:lpstr>
      <vt:lpstr>Office Theme</vt:lpstr>
      <vt:lpstr>Post-18 options Parents’ Information Evening</vt:lpstr>
      <vt:lpstr>What is UCAS? </vt:lpstr>
      <vt:lpstr>UCAS 2024-25 Student Information</vt:lpstr>
      <vt:lpstr>PowerPoint Presentation</vt:lpstr>
      <vt:lpstr>Key facts</vt:lpstr>
      <vt:lpstr>Choosing the right place to study</vt:lpstr>
      <vt:lpstr>Choosing the right course to study</vt:lpstr>
      <vt:lpstr>PowerPoint Presentation</vt:lpstr>
      <vt:lpstr>Linking to a centre</vt:lpstr>
      <vt:lpstr>PowerPoint Presentation</vt:lpstr>
      <vt:lpstr>PowerPoint Presentation</vt:lpstr>
      <vt:lpstr>The personal statement </vt:lpstr>
      <vt:lpstr>Start early</vt:lpstr>
      <vt:lpstr>Consider…</vt:lpstr>
      <vt:lpstr>Decisions</vt:lpstr>
      <vt:lpstr>Tracking applications</vt:lpstr>
      <vt:lpstr>Replies to offers</vt:lpstr>
      <vt:lpstr>What can students  be doing?</vt:lpstr>
      <vt:lpstr>PowerPoint Presentation</vt:lpstr>
      <vt:lpstr> Student finance</vt:lpstr>
      <vt:lpstr> Student finance</vt:lpstr>
      <vt:lpstr> Student finance</vt:lpstr>
      <vt:lpstr> Student finance</vt:lpstr>
      <vt:lpstr> Student finance</vt:lpstr>
      <vt:lpstr> Student finance</vt:lpstr>
      <vt:lpstr>Considering other  Post-18 options</vt:lpstr>
      <vt:lpstr>PowerPoint Presentation</vt:lpstr>
      <vt:lpstr>PowerPoint Presentation</vt:lpstr>
      <vt:lpstr>PowerPoint Presentation</vt:lpstr>
      <vt:lpstr>PowerPoint Presentation</vt:lpstr>
      <vt:lpstr>Where/how to find an apprenticeship</vt:lpstr>
      <vt:lpstr>PowerPoint Presentation</vt:lpstr>
      <vt:lpstr>The application process</vt:lpstr>
      <vt:lpstr>Want a job rather than an apprenticeship. Here are a few places to look…</vt:lpstr>
      <vt:lpstr>For jobs and apprenticeships students need…</vt:lpstr>
      <vt:lpstr>Top tips</vt:lpstr>
    </vt:vector>
  </TitlesOfParts>
  <Company>Allerton Grange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Louise Mills</dc:creator>
  <cp:lastModifiedBy>vikimciver</cp:lastModifiedBy>
  <cp:revision>33</cp:revision>
  <dcterms:created xsi:type="dcterms:W3CDTF">2023-09-25T20:27:44Z</dcterms:created>
  <dcterms:modified xsi:type="dcterms:W3CDTF">2024-09-30T10:24:58Z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0x0101003DB029C20994994BAF71CB5139C0B4A6</vt:lpwstr>
  </property>
</Properties>
</file>