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81" r:id="rId2"/>
    <p:sldId id="282" r:id="rId3"/>
    <p:sldId id="283" r:id="rId4"/>
    <p:sldId id="284" r:id="rId5"/>
    <p:sldId id="285" r:id="rId6"/>
    <p:sldId id="286" r:id="rId7"/>
    <p:sldId id="268" r:id="rId8"/>
    <p:sldId id="269" r:id="rId9"/>
    <p:sldId id="276" r:id="rId10"/>
    <p:sldId id="274" r:id="rId11"/>
    <p:sldId id="277" r:id="rId12"/>
    <p:sldId id="272" r:id="rId13"/>
    <p:sldId id="273" r:id="rId14"/>
    <p:sldId id="279" r:id="rId15"/>
    <p:sldId id="278" r:id="rId16"/>
    <p:sldId id="287" r:id="rId17"/>
    <p:sldId id="293" r:id="rId18"/>
    <p:sldId id="288" r:id="rId19"/>
    <p:sldId id="280" r:id="rId20"/>
    <p:sldId id="294" r:id="rId21"/>
    <p:sldId id="292" r:id="rId22"/>
    <p:sldId id="295" r:id="rId23"/>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1" d="100"/>
          <a:sy n="91" d="100"/>
        </p:scale>
        <p:origin x="534" y="90"/>
      </p:cViewPr>
      <p:guideLst/>
    </p:cSldViewPr>
  </p:slideViewPr>
  <p:notesTextViewPr>
    <p:cViewPr>
      <p:scale>
        <a:sx n="1" d="1"/>
        <a:sy n="1" d="1"/>
      </p:scale>
      <p:origin x="0" y="0"/>
    </p:cViewPr>
  </p:notesTextViewPr>
  <p:notesViewPr>
    <p:cSldViewPr snapToGrid="0">
      <p:cViewPr varScale="1">
        <p:scale>
          <a:sx n="51" d="100"/>
          <a:sy n="51" d="100"/>
        </p:scale>
        <p:origin x="296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53D5F1FC-F924-4B11-827F-A63F33EB8CD9}" type="datetimeFigureOut">
              <a:rPr lang="en-GB" smtClean="0"/>
              <a:t>04/11/2022</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E0AABC6A-DCAC-462E-AAFF-E5A56CC83A39}" type="slidenum">
              <a:rPr lang="en-GB" smtClean="0"/>
              <a:t>‹#›</a:t>
            </a:fld>
            <a:endParaRPr lang="en-GB"/>
          </a:p>
        </p:txBody>
      </p:sp>
    </p:spTree>
    <p:extLst>
      <p:ext uri="{BB962C8B-B14F-4D97-AF65-F5344CB8AC3E}">
        <p14:creationId xmlns:p14="http://schemas.microsoft.com/office/powerpoint/2010/main" val="1904529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8588D37-ED93-4555-B70F-9F0DDF9C44D9}" type="datetimeFigureOut">
              <a:rPr lang="en-GB" smtClean="0"/>
              <a:t>04/11/2022</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DBDE2DD9-FC03-4031-AC36-96A8E039CE6B}" type="slidenum">
              <a:rPr lang="en-GB" smtClean="0"/>
              <a:t>‹#›</a:t>
            </a:fld>
            <a:endParaRPr lang="en-GB"/>
          </a:p>
        </p:txBody>
      </p:sp>
    </p:spTree>
    <p:extLst>
      <p:ext uri="{BB962C8B-B14F-4D97-AF65-F5344CB8AC3E}">
        <p14:creationId xmlns:p14="http://schemas.microsoft.com/office/powerpoint/2010/main" val="207361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F1D5FE4-8DAC-4FCA-9FFD-4307C2062218}" type="slidenum">
              <a:rPr lang="en-GB" smtClean="0"/>
              <a:t>2</a:t>
            </a:fld>
            <a:endParaRPr lang="en-GB"/>
          </a:p>
        </p:txBody>
      </p:sp>
    </p:spTree>
    <p:extLst>
      <p:ext uri="{BB962C8B-B14F-4D97-AF65-F5344CB8AC3E}">
        <p14:creationId xmlns:p14="http://schemas.microsoft.com/office/powerpoint/2010/main" val="36711992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3BF0110-BE70-4641-9863-D431C3CA746C}" type="datetimeFigureOut">
              <a:rPr lang="en-GB" smtClean="0"/>
              <a:t>04/11/2022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A9E0DF-CFE4-4AA5-9008-22CD8E781222}" type="slidenum">
              <a:rPr lang="en-GB" smtClean="0"/>
              <a:t>‹#›</a:t>
            </a:fld>
            <a:endParaRPr lang="en-GB"/>
          </a:p>
        </p:txBody>
      </p:sp>
    </p:spTree>
    <p:extLst>
      <p:ext uri="{BB962C8B-B14F-4D97-AF65-F5344CB8AC3E}">
        <p14:creationId xmlns:p14="http://schemas.microsoft.com/office/powerpoint/2010/main" val="1458665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BF0110-BE70-4641-9863-D431C3CA746C}" type="datetimeFigureOut">
              <a:rPr lang="en-GB" smtClean="0"/>
              <a:t>04/11/2022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A9E0DF-CFE4-4AA5-9008-22CD8E781222}" type="slidenum">
              <a:rPr lang="en-GB" smtClean="0"/>
              <a:t>‹#›</a:t>
            </a:fld>
            <a:endParaRPr lang="en-GB"/>
          </a:p>
        </p:txBody>
      </p:sp>
    </p:spTree>
    <p:extLst>
      <p:ext uri="{BB962C8B-B14F-4D97-AF65-F5344CB8AC3E}">
        <p14:creationId xmlns:p14="http://schemas.microsoft.com/office/powerpoint/2010/main" val="191648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BF0110-BE70-4641-9863-D431C3CA746C}" type="datetimeFigureOut">
              <a:rPr lang="en-GB" smtClean="0"/>
              <a:t>04/11/2022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A9E0DF-CFE4-4AA5-9008-22CD8E781222}" type="slidenum">
              <a:rPr lang="en-GB" smtClean="0"/>
              <a:t>‹#›</a:t>
            </a:fld>
            <a:endParaRPr lang="en-GB"/>
          </a:p>
        </p:txBody>
      </p:sp>
    </p:spTree>
    <p:extLst>
      <p:ext uri="{BB962C8B-B14F-4D97-AF65-F5344CB8AC3E}">
        <p14:creationId xmlns:p14="http://schemas.microsoft.com/office/powerpoint/2010/main" val="3331271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BF0110-BE70-4641-9863-D431C3CA746C}" type="datetimeFigureOut">
              <a:rPr lang="en-GB" smtClean="0"/>
              <a:t>04/11/2022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A9E0DF-CFE4-4AA5-9008-22CD8E781222}" type="slidenum">
              <a:rPr lang="en-GB" smtClean="0"/>
              <a:t>‹#›</a:t>
            </a:fld>
            <a:endParaRPr lang="en-GB"/>
          </a:p>
        </p:txBody>
      </p:sp>
    </p:spTree>
    <p:extLst>
      <p:ext uri="{BB962C8B-B14F-4D97-AF65-F5344CB8AC3E}">
        <p14:creationId xmlns:p14="http://schemas.microsoft.com/office/powerpoint/2010/main" val="2781825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3BF0110-BE70-4641-9863-D431C3CA746C}" type="datetimeFigureOut">
              <a:rPr lang="en-GB" smtClean="0"/>
              <a:t>04/11/2022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A9E0DF-CFE4-4AA5-9008-22CD8E781222}" type="slidenum">
              <a:rPr lang="en-GB" smtClean="0"/>
              <a:t>‹#›</a:t>
            </a:fld>
            <a:endParaRPr lang="en-GB"/>
          </a:p>
        </p:txBody>
      </p:sp>
    </p:spTree>
    <p:extLst>
      <p:ext uri="{BB962C8B-B14F-4D97-AF65-F5344CB8AC3E}">
        <p14:creationId xmlns:p14="http://schemas.microsoft.com/office/powerpoint/2010/main" val="3937697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3BF0110-BE70-4641-9863-D431C3CA746C}" type="datetimeFigureOut">
              <a:rPr lang="en-GB" smtClean="0"/>
              <a:t>04/11/2022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4A9E0DF-CFE4-4AA5-9008-22CD8E781222}" type="slidenum">
              <a:rPr lang="en-GB" smtClean="0"/>
              <a:t>‹#›</a:t>
            </a:fld>
            <a:endParaRPr lang="en-GB"/>
          </a:p>
        </p:txBody>
      </p:sp>
    </p:spTree>
    <p:extLst>
      <p:ext uri="{BB962C8B-B14F-4D97-AF65-F5344CB8AC3E}">
        <p14:creationId xmlns:p14="http://schemas.microsoft.com/office/powerpoint/2010/main" val="1914509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3BF0110-BE70-4641-9863-D431C3CA746C}" type="datetimeFigureOut">
              <a:rPr lang="en-GB" smtClean="0"/>
              <a:t>04/11/2022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4A9E0DF-CFE4-4AA5-9008-22CD8E781222}" type="slidenum">
              <a:rPr lang="en-GB" smtClean="0"/>
              <a:t>‹#›</a:t>
            </a:fld>
            <a:endParaRPr lang="en-GB"/>
          </a:p>
        </p:txBody>
      </p:sp>
    </p:spTree>
    <p:extLst>
      <p:ext uri="{BB962C8B-B14F-4D97-AF65-F5344CB8AC3E}">
        <p14:creationId xmlns:p14="http://schemas.microsoft.com/office/powerpoint/2010/main" val="3613600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3BF0110-BE70-4641-9863-D431C3CA746C}" type="datetimeFigureOut">
              <a:rPr lang="en-GB" smtClean="0"/>
              <a:t>04/11/2022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4A9E0DF-CFE4-4AA5-9008-22CD8E781222}" type="slidenum">
              <a:rPr lang="en-GB" smtClean="0"/>
              <a:t>‹#›</a:t>
            </a:fld>
            <a:endParaRPr lang="en-GB"/>
          </a:p>
        </p:txBody>
      </p:sp>
    </p:spTree>
    <p:extLst>
      <p:ext uri="{BB962C8B-B14F-4D97-AF65-F5344CB8AC3E}">
        <p14:creationId xmlns:p14="http://schemas.microsoft.com/office/powerpoint/2010/main" val="455324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BF0110-BE70-4641-9863-D431C3CA746C}" type="datetimeFigureOut">
              <a:rPr lang="en-GB" smtClean="0"/>
              <a:t>04/11/2022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4A9E0DF-CFE4-4AA5-9008-22CD8E781222}" type="slidenum">
              <a:rPr lang="en-GB" smtClean="0"/>
              <a:t>‹#›</a:t>
            </a:fld>
            <a:endParaRPr lang="en-GB"/>
          </a:p>
        </p:txBody>
      </p:sp>
    </p:spTree>
    <p:extLst>
      <p:ext uri="{BB962C8B-B14F-4D97-AF65-F5344CB8AC3E}">
        <p14:creationId xmlns:p14="http://schemas.microsoft.com/office/powerpoint/2010/main" val="2691858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3BF0110-BE70-4641-9863-D431C3CA746C}" type="datetimeFigureOut">
              <a:rPr lang="en-GB" smtClean="0"/>
              <a:t>04/11/2022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4A9E0DF-CFE4-4AA5-9008-22CD8E781222}" type="slidenum">
              <a:rPr lang="en-GB" smtClean="0"/>
              <a:t>‹#›</a:t>
            </a:fld>
            <a:endParaRPr lang="en-GB"/>
          </a:p>
        </p:txBody>
      </p:sp>
    </p:spTree>
    <p:extLst>
      <p:ext uri="{BB962C8B-B14F-4D97-AF65-F5344CB8AC3E}">
        <p14:creationId xmlns:p14="http://schemas.microsoft.com/office/powerpoint/2010/main" val="2696527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3BF0110-BE70-4641-9863-D431C3CA746C}" type="datetimeFigureOut">
              <a:rPr lang="en-GB" smtClean="0"/>
              <a:t>04/11/2022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4A9E0DF-CFE4-4AA5-9008-22CD8E781222}" type="slidenum">
              <a:rPr lang="en-GB" smtClean="0"/>
              <a:t>‹#›</a:t>
            </a:fld>
            <a:endParaRPr lang="en-GB"/>
          </a:p>
        </p:txBody>
      </p:sp>
    </p:spTree>
    <p:extLst>
      <p:ext uri="{BB962C8B-B14F-4D97-AF65-F5344CB8AC3E}">
        <p14:creationId xmlns:p14="http://schemas.microsoft.com/office/powerpoint/2010/main" val="12560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BF0110-BE70-4641-9863-D431C3CA746C}" type="datetimeFigureOut">
              <a:rPr lang="en-GB" smtClean="0"/>
              <a:t>04/11/2022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A9E0DF-CFE4-4AA5-9008-22CD8E781222}" type="slidenum">
              <a:rPr lang="en-GB" smtClean="0"/>
              <a:t>‹#›</a:t>
            </a:fld>
            <a:endParaRPr lang="en-GB"/>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 y="-36851"/>
            <a:ext cx="12203348" cy="1061691"/>
          </a:xfrm>
          <a:prstGeom prst="rect">
            <a:avLst/>
          </a:prstGeom>
        </p:spPr>
      </p:pic>
      <p:pic>
        <p:nvPicPr>
          <p:cNvPr id="8" name="Picture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0859425" y="126787"/>
            <a:ext cx="1166526" cy="1563901"/>
          </a:xfrm>
          <a:prstGeom prst="rect">
            <a:avLst/>
          </a:prstGeom>
        </p:spPr>
      </p:pic>
    </p:spTree>
    <p:extLst>
      <p:ext uri="{BB962C8B-B14F-4D97-AF65-F5344CB8AC3E}">
        <p14:creationId xmlns:p14="http://schemas.microsoft.com/office/powerpoint/2010/main" val="74142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hyperlink" Target="mailto:Elizabethbraim@allertongrange.com" TargetMode="External"/><Relationship Id="rId7" Type="http://schemas.openxmlformats.org/officeDocument/2006/relationships/hyperlink" Target="mailto:Izzygillibrand@allertongrange.com" TargetMode="External"/><Relationship Id="rId2" Type="http://schemas.openxmlformats.org/officeDocument/2006/relationships/hyperlink" Target="mailto:Jordanmacrow@allertongrange.com" TargetMode="External"/><Relationship Id="rId1" Type="http://schemas.openxmlformats.org/officeDocument/2006/relationships/slideLayout" Target="../slideLayouts/slideLayout2.xml"/><Relationship Id="rId6" Type="http://schemas.openxmlformats.org/officeDocument/2006/relationships/hyperlink" Target="mailto:Louisemills@allertongrange.com" TargetMode="External"/><Relationship Id="rId5" Type="http://schemas.openxmlformats.org/officeDocument/2006/relationships/image" Target="../media/image9.jpeg"/><Relationship Id="rId4" Type="http://schemas.openxmlformats.org/officeDocument/2006/relationships/image" Target="../media/image8.jpeg"/><Relationship Id="rId9" Type="http://schemas.openxmlformats.org/officeDocument/2006/relationships/image" Target="../media/image11.jpeg"/></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hyperlink" Target="mailto:sixthform@allertongrange.com" TargetMode="External"/><Relationship Id="rId2" Type="http://schemas.openxmlformats.org/officeDocument/2006/relationships/hyperlink" Target="https://allertongrange.applicaa.com/year12" TargetMode="Externa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48698" y="5119135"/>
            <a:ext cx="1481157" cy="1487478"/>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2338"/>
            <a:ext cx="12203348" cy="1061691"/>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85552" y="306369"/>
            <a:ext cx="1344303" cy="1802237"/>
          </a:xfrm>
          <a:prstGeom prst="rect">
            <a:avLst/>
          </a:prstGeom>
        </p:spPr>
      </p:pic>
      <p:sp>
        <p:nvSpPr>
          <p:cNvPr id="8" name="TextBox 7"/>
          <p:cNvSpPr txBox="1"/>
          <p:nvPr/>
        </p:nvSpPr>
        <p:spPr>
          <a:xfrm>
            <a:off x="470710" y="1064029"/>
            <a:ext cx="8203028" cy="3847207"/>
          </a:xfrm>
          <a:prstGeom prst="rect">
            <a:avLst/>
          </a:prstGeom>
          <a:noFill/>
        </p:spPr>
        <p:txBody>
          <a:bodyPr wrap="square" rtlCol="0">
            <a:spAutoFit/>
          </a:bodyPr>
          <a:lstStyle/>
          <a:p>
            <a:r>
              <a:rPr lang="en-GB" sz="6000" b="1" dirty="0" smtClean="0"/>
              <a:t>Sixth Form Open Evening</a:t>
            </a:r>
          </a:p>
          <a:p>
            <a:r>
              <a:rPr lang="en-GB" sz="6000" b="1" dirty="0" smtClean="0"/>
              <a:t>3</a:t>
            </a:r>
            <a:r>
              <a:rPr lang="en-GB" sz="6000" b="1" baseline="30000" dirty="0" smtClean="0"/>
              <a:t>rd</a:t>
            </a:r>
            <a:r>
              <a:rPr lang="en-GB" sz="6000" b="1" dirty="0" smtClean="0"/>
              <a:t> November 2022</a:t>
            </a:r>
          </a:p>
          <a:p>
            <a:pPr algn="ctr"/>
            <a:endParaRPr lang="en-GB" sz="4000" b="1" dirty="0" smtClean="0"/>
          </a:p>
          <a:p>
            <a:r>
              <a:rPr lang="en-GB" sz="2800" b="1" dirty="0" smtClean="0"/>
              <a:t>Mr Roper – </a:t>
            </a:r>
            <a:r>
              <a:rPr lang="en-GB" sz="2800" dirty="0" err="1" smtClean="0"/>
              <a:t>Headteacher</a:t>
            </a:r>
            <a:endParaRPr lang="en-GB" sz="2800" dirty="0"/>
          </a:p>
          <a:p>
            <a:r>
              <a:rPr lang="en-GB" sz="2800" b="1" dirty="0" smtClean="0"/>
              <a:t>Mr Macrow-  </a:t>
            </a:r>
            <a:r>
              <a:rPr lang="en-GB" sz="2800" dirty="0" smtClean="0"/>
              <a:t>KS5 Director </a:t>
            </a:r>
            <a:r>
              <a:rPr lang="en-GB" sz="2000" dirty="0" smtClean="0"/>
              <a:t>(Assistant Headteacher)</a:t>
            </a:r>
          </a:p>
          <a:p>
            <a:r>
              <a:rPr lang="en-GB" sz="2800" b="1" dirty="0" smtClean="0"/>
              <a:t>Miss Braim – </a:t>
            </a:r>
            <a:r>
              <a:rPr lang="en-GB" sz="2800" dirty="0" smtClean="0"/>
              <a:t>Head of Sixth Form </a:t>
            </a:r>
            <a:endParaRPr lang="en-GB" sz="2800" dirty="0"/>
          </a:p>
        </p:txBody>
      </p:sp>
    </p:spTree>
    <p:extLst>
      <p:ext uri="{BB962C8B-B14F-4D97-AF65-F5344CB8AC3E}">
        <p14:creationId xmlns:p14="http://schemas.microsoft.com/office/powerpoint/2010/main" val="29034857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800" b="1" dirty="0" smtClean="0">
                <a:latin typeface="+mn-lt"/>
              </a:rPr>
              <a:t>We support the Community</a:t>
            </a:r>
            <a:endParaRPr lang="en-GB" sz="4800" b="1" dirty="0">
              <a:latin typeface="+mn-lt"/>
            </a:endParaRPr>
          </a:p>
        </p:txBody>
      </p:sp>
      <p:sp>
        <p:nvSpPr>
          <p:cNvPr id="3" name="Content Placeholder 2"/>
          <p:cNvSpPr>
            <a:spLocks noGrp="1"/>
          </p:cNvSpPr>
          <p:nvPr>
            <p:ph idx="1"/>
          </p:nvPr>
        </p:nvSpPr>
        <p:spPr/>
        <p:txBody>
          <a:bodyPr/>
          <a:lstStyle/>
          <a:p>
            <a:pPr marL="0" indent="0">
              <a:buNone/>
            </a:pPr>
            <a:r>
              <a:rPr lang="en-GB" dirty="0"/>
              <a:t>Allerton Grange Sixth Form has community as one of its core values and driving principles. To develop responsibility and wider skills, students are expected to undertake 30 hours of community action. </a:t>
            </a:r>
            <a:endParaRPr lang="en-GB" dirty="0" smtClean="0"/>
          </a:p>
          <a:p>
            <a:pPr marL="0" indent="0">
              <a:buNone/>
            </a:pPr>
            <a:endParaRPr lang="en-GB" dirty="0"/>
          </a:p>
          <a:p>
            <a:pPr marL="0" indent="0">
              <a:buNone/>
            </a:pPr>
            <a:r>
              <a:rPr lang="en-GB" dirty="0" smtClean="0"/>
              <a:t>This </a:t>
            </a:r>
            <a:r>
              <a:rPr lang="en-GB" dirty="0"/>
              <a:t>is a programme where students volunteer either inside or</a:t>
            </a:r>
            <a:r>
              <a:rPr lang="en-GB" b="1" dirty="0"/>
              <a:t> </a:t>
            </a:r>
            <a:r>
              <a:rPr lang="en-GB" dirty="0"/>
              <a:t>outside of school and can take action through a range of mentoring schemes. For example, reading or support with subjects and the wider school community</a:t>
            </a:r>
          </a:p>
          <a:p>
            <a:pPr marL="0" indent="0">
              <a:buNone/>
            </a:pPr>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48698" y="5119135"/>
            <a:ext cx="1481157" cy="1487478"/>
          </a:xfrm>
          <a:prstGeom prst="rect">
            <a:avLst/>
          </a:prstGeom>
        </p:spPr>
      </p:pic>
    </p:spTree>
    <p:extLst>
      <p:ext uri="{BB962C8B-B14F-4D97-AF65-F5344CB8AC3E}">
        <p14:creationId xmlns:p14="http://schemas.microsoft.com/office/powerpoint/2010/main" val="13556969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800" b="1" dirty="0" smtClean="0">
                <a:latin typeface="+mn-lt"/>
              </a:rPr>
              <a:t>We develop </a:t>
            </a:r>
            <a:r>
              <a:rPr lang="en-GB" sz="4800" b="1" dirty="0">
                <a:latin typeface="+mn-lt"/>
              </a:rPr>
              <a:t>s</a:t>
            </a:r>
            <a:r>
              <a:rPr lang="en-GB" sz="4800" b="1" dirty="0" smtClean="0">
                <a:latin typeface="+mn-lt"/>
              </a:rPr>
              <a:t>tudents</a:t>
            </a:r>
            <a:endParaRPr lang="en-GB" sz="4800" b="1" dirty="0">
              <a:latin typeface="+mn-lt"/>
            </a:endParaRPr>
          </a:p>
        </p:txBody>
      </p:sp>
      <p:sp>
        <p:nvSpPr>
          <p:cNvPr id="3" name="Content Placeholder 2"/>
          <p:cNvSpPr>
            <a:spLocks noGrp="1"/>
          </p:cNvSpPr>
          <p:nvPr>
            <p:ph idx="1"/>
          </p:nvPr>
        </p:nvSpPr>
        <p:spPr/>
        <p:txBody>
          <a:bodyPr/>
          <a:lstStyle/>
          <a:p>
            <a:pPr marL="0" indent="0">
              <a:buNone/>
            </a:pPr>
            <a:r>
              <a:rPr lang="en-GB" dirty="0"/>
              <a:t>A unique offer at Allerton Grange Sixth Form, is the Continued Professional Development sessions. These are University level study skills sessions delivered to </a:t>
            </a:r>
            <a:r>
              <a:rPr lang="en-GB" dirty="0" smtClean="0"/>
              <a:t>students </a:t>
            </a:r>
            <a:r>
              <a:rPr lang="en-GB" dirty="0"/>
              <a:t>once a fortnight </a:t>
            </a:r>
            <a:r>
              <a:rPr lang="en-GB" dirty="0" smtClean="0"/>
              <a:t>by </a:t>
            </a:r>
            <a:r>
              <a:rPr lang="en-GB" dirty="0"/>
              <a:t>Mr. Macrow the Director of Sixth Form. </a:t>
            </a:r>
            <a:endParaRPr lang="en-GB" dirty="0" smtClean="0"/>
          </a:p>
          <a:p>
            <a:pPr marL="0" indent="0">
              <a:buNone/>
            </a:pPr>
            <a:r>
              <a:rPr lang="en-GB" dirty="0" smtClean="0"/>
              <a:t>These </a:t>
            </a:r>
            <a:r>
              <a:rPr lang="en-GB" dirty="0"/>
              <a:t>sessions are designed, based on current research, to help </a:t>
            </a:r>
            <a:r>
              <a:rPr lang="en-GB" dirty="0" smtClean="0"/>
              <a:t>students </a:t>
            </a:r>
            <a:r>
              <a:rPr lang="en-GB" dirty="0"/>
              <a:t>to learn and improve </a:t>
            </a:r>
            <a:r>
              <a:rPr lang="en-GB" dirty="0" smtClean="0"/>
              <a:t>their </a:t>
            </a:r>
            <a:r>
              <a:rPr lang="en-GB" dirty="0"/>
              <a:t>study skills in preparation for completing </a:t>
            </a:r>
            <a:r>
              <a:rPr lang="en-GB" dirty="0" smtClean="0"/>
              <a:t> </a:t>
            </a:r>
            <a:r>
              <a:rPr lang="en-GB" dirty="0"/>
              <a:t>A levels and preparing </a:t>
            </a:r>
            <a:r>
              <a:rPr lang="en-GB" dirty="0" smtClean="0"/>
              <a:t>for </a:t>
            </a:r>
            <a:r>
              <a:rPr lang="en-GB" dirty="0"/>
              <a:t>university</a:t>
            </a:r>
            <a:r>
              <a:rPr lang="en-GB" dirty="0" smtClean="0"/>
              <a:t>.</a:t>
            </a:r>
          </a:p>
          <a:p>
            <a:pPr marL="0" indent="0">
              <a:buNone/>
            </a:pPr>
            <a:r>
              <a:rPr lang="en-GB" dirty="0" smtClean="0"/>
              <a:t>All </a:t>
            </a:r>
            <a:r>
              <a:rPr lang="en-GB" dirty="0"/>
              <a:t>students </a:t>
            </a:r>
            <a:r>
              <a:rPr lang="en-GB" dirty="0" smtClean="0"/>
              <a:t>attend </a:t>
            </a:r>
            <a:r>
              <a:rPr lang="en-GB" dirty="0"/>
              <a:t>and engage with these sessions, which have been developed in line with student voice from the current Year 12 cohort.</a:t>
            </a:r>
          </a:p>
          <a:p>
            <a:pPr marL="0" indent="0">
              <a:buNone/>
            </a:pPr>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8278" y="5529943"/>
            <a:ext cx="1193497" cy="1198590"/>
          </a:xfrm>
          <a:prstGeom prst="rect">
            <a:avLst/>
          </a:prstGeom>
        </p:spPr>
      </p:pic>
    </p:spTree>
    <p:extLst>
      <p:ext uri="{BB962C8B-B14F-4D97-AF65-F5344CB8AC3E}">
        <p14:creationId xmlns:p14="http://schemas.microsoft.com/office/powerpoint/2010/main" val="23407365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434" y="626382"/>
            <a:ext cx="10515600" cy="1325563"/>
          </a:xfrm>
        </p:spPr>
        <p:txBody>
          <a:bodyPr>
            <a:normAutofit/>
          </a:bodyPr>
          <a:lstStyle/>
          <a:p>
            <a:r>
              <a:rPr lang="en-GB" sz="4800" b="1" dirty="0" smtClean="0">
                <a:latin typeface="+mn-lt"/>
              </a:rPr>
              <a:t>We provide </a:t>
            </a:r>
            <a:r>
              <a:rPr lang="en-GB" sz="4800" b="1" dirty="0">
                <a:latin typeface="+mn-lt"/>
              </a:rPr>
              <a:t>a</a:t>
            </a:r>
            <a:r>
              <a:rPr lang="en-GB" sz="4800" b="1" dirty="0" smtClean="0">
                <a:latin typeface="+mn-lt"/>
              </a:rPr>
              <a:t>spirational </a:t>
            </a:r>
            <a:r>
              <a:rPr lang="en-GB" sz="4800" b="1" dirty="0">
                <a:latin typeface="+mn-lt"/>
              </a:rPr>
              <a:t>e</a:t>
            </a:r>
            <a:r>
              <a:rPr lang="en-GB" sz="4800" b="1" dirty="0" smtClean="0">
                <a:latin typeface="+mn-lt"/>
              </a:rPr>
              <a:t>nrichment</a:t>
            </a:r>
            <a:endParaRPr lang="en-GB" sz="4800" b="1" dirty="0">
              <a:latin typeface="+mn-l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08683636"/>
              </p:ext>
            </p:extLst>
          </p:nvPr>
        </p:nvGraphicFramePr>
        <p:xfrm>
          <a:off x="652780" y="1768156"/>
          <a:ext cx="10886440" cy="4916597"/>
        </p:xfrm>
        <a:graphic>
          <a:graphicData uri="http://schemas.openxmlformats.org/drawingml/2006/table">
            <a:tbl>
              <a:tblPr firstRow="1" firstCol="1" bandRow="1">
                <a:tableStyleId>{5C22544A-7EE6-4342-B048-85BDC9FD1C3A}</a:tableStyleId>
              </a:tblPr>
              <a:tblGrid>
                <a:gridCol w="3256570">
                  <a:extLst>
                    <a:ext uri="{9D8B030D-6E8A-4147-A177-3AD203B41FA5}">
                      <a16:colId xmlns:a16="http://schemas.microsoft.com/office/drawing/2014/main" val="2992039335"/>
                    </a:ext>
                  </a:extLst>
                </a:gridCol>
                <a:gridCol w="3417645">
                  <a:extLst>
                    <a:ext uri="{9D8B030D-6E8A-4147-A177-3AD203B41FA5}">
                      <a16:colId xmlns:a16="http://schemas.microsoft.com/office/drawing/2014/main" val="1197093349"/>
                    </a:ext>
                  </a:extLst>
                </a:gridCol>
                <a:gridCol w="4212225">
                  <a:extLst>
                    <a:ext uri="{9D8B030D-6E8A-4147-A177-3AD203B41FA5}">
                      <a16:colId xmlns:a16="http://schemas.microsoft.com/office/drawing/2014/main" val="2042912855"/>
                    </a:ext>
                  </a:extLst>
                </a:gridCol>
              </a:tblGrid>
              <a:tr h="490198">
                <a:tc>
                  <a:txBody>
                    <a:bodyPr/>
                    <a:lstStyle/>
                    <a:p>
                      <a:pPr>
                        <a:lnSpc>
                          <a:spcPct val="107000"/>
                        </a:lnSpc>
                        <a:spcAft>
                          <a:spcPts val="0"/>
                        </a:spcAft>
                      </a:pPr>
                      <a:r>
                        <a:rPr lang="en-GB" sz="2400" b="0" dirty="0">
                          <a:solidFill>
                            <a:schemeClr val="tx1"/>
                          </a:solidFill>
                          <a:effectLst/>
                        </a:rPr>
                        <a:t>5 A-side </a:t>
                      </a:r>
                      <a:r>
                        <a:rPr lang="en-GB" sz="2400" b="0" dirty="0" smtClean="0">
                          <a:solidFill>
                            <a:schemeClr val="tx1"/>
                          </a:solidFill>
                          <a:effectLst/>
                        </a:rPr>
                        <a:t>football</a:t>
                      </a:r>
                      <a:endParaRPr lang="en-GB" sz="2400" b="0" dirty="0" smtClean="0">
                        <a:solidFill>
                          <a:schemeClr val="tx1"/>
                        </a:solidFill>
                        <a:effectLst/>
                        <a:latin typeface="Calibri" panose="020F0502020204030204" pitchFamily="34" charset="0"/>
                        <a:cs typeface="Times New Roman" panose="02020603050405020304" pitchFamily="18" charset="0"/>
                      </a:endParaRPr>
                    </a:p>
                    <a:p>
                      <a:pPr>
                        <a:lnSpc>
                          <a:spcPct val="107000"/>
                        </a:lnSpc>
                        <a:spcAft>
                          <a:spcPts val="0"/>
                        </a:spcAft>
                      </a:pPr>
                      <a:endParaRPr lang="en-GB" sz="2400" b="0" dirty="0" smtClean="0">
                        <a:solidFill>
                          <a:schemeClr val="tx1"/>
                        </a:solidFill>
                        <a:effectLst/>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0"/>
                        </a:spcAft>
                      </a:pPr>
                      <a:r>
                        <a:rPr lang="en-GB" sz="2400" b="0">
                          <a:solidFill>
                            <a:schemeClr val="tx1"/>
                          </a:solidFill>
                          <a:effectLst/>
                        </a:rPr>
                        <a:t>Debate Club</a:t>
                      </a:r>
                      <a:endParaRPr lang="en-GB" sz="24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0"/>
                        </a:spcAft>
                      </a:pPr>
                      <a:r>
                        <a:rPr lang="en-GB" sz="2400" b="0">
                          <a:solidFill>
                            <a:schemeClr val="tx1"/>
                          </a:solidFill>
                          <a:effectLst/>
                        </a:rPr>
                        <a:t>Conversational French</a:t>
                      </a:r>
                      <a:endParaRPr lang="en-GB" sz="24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33045245"/>
                  </a:ext>
                </a:extLst>
              </a:tr>
              <a:tr h="490198">
                <a:tc>
                  <a:txBody>
                    <a:bodyPr/>
                    <a:lstStyle/>
                    <a:p>
                      <a:pPr>
                        <a:lnSpc>
                          <a:spcPct val="107000"/>
                        </a:lnSpc>
                        <a:spcAft>
                          <a:spcPts val="0"/>
                        </a:spcAft>
                      </a:pPr>
                      <a:r>
                        <a:rPr lang="en-GB" sz="2400" b="0" dirty="0">
                          <a:solidFill>
                            <a:schemeClr val="tx1"/>
                          </a:solidFill>
                          <a:effectLst/>
                        </a:rPr>
                        <a:t>Gym </a:t>
                      </a:r>
                      <a:r>
                        <a:rPr lang="en-GB" sz="2400" b="0" dirty="0" smtClean="0">
                          <a:solidFill>
                            <a:schemeClr val="tx1"/>
                          </a:solidFill>
                          <a:effectLst/>
                        </a:rPr>
                        <a:t>Sessions</a:t>
                      </a:r>
                    </a:p>
                    <a:p>
                      <a:pPr>
                        <a:lnSpc>
                          <a:spcPct val="107000"/>
                        </a:lnSpc>
                        <a:spcAft>
                          <a:spcPts val="0"/>
                        </a:spcAft>
                      </a:pPr>
                      <a:endParaRPr lang="en-GB"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0"/>
                        </a:spcAft>
                      </a:pPr>
                      <a:r>
                        <a:rPr lang="en-GB" sz="2400" b="0">
                          <a:solidFill>
                            <a:schemeClr val="tx1"/>
                          </a:solidFill>
                          <a:effectLst/>
                        </a:rPr>
                        <a:t>Space and Astronomy</a:t>
                      </a:r>
                      <a:endParaRPr lang="en-GB" sz="24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0"/>
                        </a:spcAft>
                      </a:pPr>
                      <a:r>
                        <a:rPr lang="en-GB" sz="2400" b="0">
                          <a:solidFill>
                            <a:schemeClr val="tx1"/>
                          </a:solidFill>
                          <a:effectLst/>
                        </a:rPr>
                        <a:t>Politics and affecting change</a:t>
                      </a:r>
                      <a:endParaRPr lang="en-GB" sz="24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0561933"/>
                  </a:ext>
                </a:extLst>
              </a:tr>
              <a:tr h="490198">
                <a:tc>
                  <a:txBody>
                    <a:bodyPr/>
                    <a:lstStyle/>
                    <a:p>
                      <a:pPr>
                        <a:lnSpc>
                          <a:spcPct val="107000"/>
                        </a:lnSpc>
                        <a:spcAft>
                          <a:spcPts val="0"/>
                        </a:spcAft>
                      </a:pPr>
                      <a:r>
                        <a:rPr lang="en-GB" sz="2400" b="0" dirty="0" smtClean="0">
                          <a:solidFill>
                            <a:schemeClr val="tx1"/>
                          </a:solidFill>
                          <a:effectLst/>
                        </a:rPr>
                        <a:t>EPQ</a:t>
                      </a:r>
                    </a:p>
                    <a:p>
                      <a:pPr>
                        <a:lnSpc>
                          <a:spcPct val="107000"/>
                        </a:lnSpc>
                        <a:spcAft>
                          <a:spcPts val="0"/>
                        </a:spcAft>
                      </a:pPr>
                      <a:endParaRPr lang="en-GB"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0"/>
                        </a:spcAft>
                      </a:pPr>
                      <a:r>
                        <a:rPr lang="en-GB" sz="2400" b="0">
                          <a:solidFill>
                            <a:schemeClr val="tx1"/>
                          </a:solidFill>
                          <a:effectLst/>
                        </a:rPr>
                        <a:t>Film and Media Analysis</a:t>
                      </a:r>
                      <a:endParaRPr lang="en-GB" sz="24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0"/>
                        </a:spcAft>
                      </a:pPr>
                      <a:r>
                        <a:rPr lang="en-GB" sz="2400" b="0">
                          <a:solidFill>
                            <a:schemeClr val="tx1"/>
                          </a:solidFill>
                          <a:effectLst/>
                        </a:rPr>
                        <a:t>Reading Club</a:t>
                      </a:r>
                      <a:endParaRPr lang="en-GB" sz="24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04778654"/>
                  </a:ext>
                </a:extLst>
              </a:tr>
              <a:tr h="490198">
                <a:tc>
                  <a:txBody>
                    <a:bodyPr/>
                    <a:lstStyle/>
                    <a:p>
                      <a:pPr>
                        <a:lnSpc>
                          <a:spcPct val="107000"/>
                        </a:lnSpc>
                        <a:spcAft>
                          <a:spcPts val="0"/>
                        </a:spcAft>
                      </a:pPr>
                      <a:r>
                        <a:rPr lang="en-GB" sz="2400" b="0" dirty="0">
                          <a:solidFill>
                            <a:schemeClr val="tx1"/>
                          </a:solidFill>
                          <a:effectLst/>
                        </a:rPr>
                        <a:t>Progression </a:t>
                      </a:r>
                      <a:r>
                        <a:rPr lang="en-GB" sz="2400" b="0" dirty="0" smtClean="0">
                          <a:solidFill>
                            <a:schemeClr val="tx1"/>
                          </a:solidFill>
                          <a:effectLst/>
                        </a:rPr>
                        <a:t>Module</a:t>
                      </a:r>
                    </a:p>
                    <a:p>
                      <a:pPr>
                        <a:lnSpc>
                          <a:spcPct val="107000"/>
                        </a:lnSpc>
                        <a:spcAft>
                          <a:spcPts val="0"/>
                        </a:spcAft>
                      </a:pPr>
                      <a:endParaRPr lang="en-GB"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0"/>
                        </a:spcAft>
                      </a:pPr>
                      <a:r>
                        <a:rPr lang="en-GB" sz="2400" b="0">
                          <a:solidFill>
                            <a:schemeClr val="tx1"/>
                          </a:solidFill>
                          <a:effectLst/>
                        </a:rPr>
                        <a:t>iDea Award</a:t>
                      </a:r>
                      <a:endParaRPr lang="en-GB" sz="24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0"/>
                        </a:spcAft>
                      </a:pPr>
                      <a:r>
                        <a:rPr lang="en-GB" sz="2400" b="0" dirty="0">
                          <a:solidFill>
                            <a:schemeClr val="tx1"/>
                          </a:solidFill>
                          <a:effectLst/>
                        </a:rPr>
                        <a:t>Seminar Studies Group</a:t>
                      </a:r>
                      <a:endParaRPr lang="en-GB"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28758809"/>
                  </a:ext>
                </a:extLst>
              </a:tr>
              <a:tr h="490198">
                <a:tc>
                  <a:txBody>
                    <a:bodyPr/>
                    <a:lstStyle/>
                    <a:p>
                      <a:pPr>
                        <a:lnSpc>
                          <a:spcPct val="107000"/>
                        </a:lnSpc>
                        <a:spcAft>
                          <a:spcPts val="0"/>
                        </a:spcAft>
                      </a:pPr>
                      <a:r>
                        <a:rPr lang="en-GB" sz="2400" b="0" dirty="0">
                          <a:solidFill>
                            <a:schemeClr val="tx1"/>
                          </a:solidFill>
                          <a:effectLst/>
                        </a:rPr>
                        <a:t>Chemistry </a:t>
                      </a:r>
                      <a:r>
                        <a:rPr lang="en-GB" sz="2400" b="0" dirty="0" smtClean="0">
                          <a:solidFill>
                            <a:schemeClr val="tx1"/>
                          </a:solidFill>
                          <a:effectLst/>
                        </a:rPr>
                        <a:t>Club</a:t>
                      </a:r>
                    </a:p>
                    <a:p>
                      <a:pPr>
                        <a:lnSpc>
                          <a:spcPct val="107000"/>
                        </a:lnSpc>
                        <a:spcAft>
                          <a:spcPts val="0"/>
                        </a:spcAft>
                      </a:pPr>
                      <a:endParaRPr lang="en-GB"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0"/>
                        </a:spcAft>
                      </a:pPr>
                      <a:r>
                        <a:rPr lang="en-GB" sz="2400" b="0">
                          <a:solidFill>
                            <a:schemeClr val="tx1"/>
                          </a:solidFill>
                          <a:effectLst/>
                        </a:rPr>
                        <a:t>Maths Puzzle Group</a:t>
                      </a:r>
                      <a:endParaRPr lang="en-GB" sz="24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0"/>
                        </a:spcAft>
                      </a:pPr>
                      <a:r>
                        <a:rPr lang="en-GB" sz="2400" b="0">
                          <a:solidFill>
                            <a:schemeClr val="tx1"/>
                          </a:solidFill>
                          <a:effectLst/>
                        </a:rPr>
                        <a:t>Sketching for Mental Health</a:t>
                      </a:r>
                      <a:endParaRPr lang="en-GB" sz="24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2889511"/>
                  </a:ext>
                </a:extLst>
              </a:tr>
              <a:tr h="1003092">
                <a:tc>
                  <a:txBody>
                    <a:bodyPr/>
                    <a:lstStyle/>
                    <a:p>
                      <a:pPr>
                        <a:lnSpc>
                          <a:spcPct val="107000"/>
                        </a:lnSpc>
                        <a:spcAft>
                          <a:spcPts val="0"/>
                        </a:spcAft>
                      </a:pPr>
                      <a:r>
                        <a:rPr lang="en-GB" sz="2400" b="0">
                          <a:solidFill>
                            <a:schemeClr val="tx1"/>
                          </a:solidFill>
                          <a:effectLst/>
                        </a:rPr>
                        <a:t>British Sign Language</a:t>
                      </a:r>
                      <a:endParaRPr lang="en-GB" sz="24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0"/>
                        </a:spcAft>
                      </a:pPr>
                      <a:r>
                        <a:rPr lang="en-GB" sz="2400" b="0">
                          <a:solidFill>
                            <a:schemeClr val="tx1"/>
                          </a:solidFill>
                          <a:effectLst/>
                        </a:rPr>
                        <a:t>Pachama Project:</a:t>
                      </a:r>
                    </a:p>
                    <a:p>
                      <a:pPr>
                        <a:lnSpc>
                          <a:spcPct val="107000"/>
                        </a:lnSpc>
                        <a:spcAft>
                          <a:spcPts val="0"/>
                        </a:spcAft>
                      </a:pPr>
                      <a:r>
                        <a:rPr lang="en-GB" sz="2400" b="0">
                          <a:solidFill>
                            <a:schemeClr val="tx1"/>
                          </a:solidFill>
                          <a:effectLst/>
                        </a:rPr>
                        <a:t>(A period poverty charity)</a:t>
                      </a:r>
                      <a:endParaRPr lang="en-GB" sz="24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0"/>
                        </a:spcAft>
                      </a:pPr>
                      <a:r>
                        <a:rPr lang="en-GB" sz="2400" b="0" dirty="0">
                          <a:solidFill>
                            <a:schemeClr val="tx1"/>
                          </a:solidFill>
                          <a:effectLst/>
                        </a:rPr>
                        <a:t> </a:t>
                      </a:r>
                      <a:endParaRPr lang="en-GB"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9805746"/>
                  </a:ext>
                </a:extLst>
              </a:tr>
            </a:tbl>
          </a:graphicData>
        </a:graphic>
      </p:graphicFrame>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2537" y="5273631"/>
            <a:ext cx="1327318" cy="1332982"/>
          </a:xfrm>
          <a:prstGeom prst="rect">
            <a:avLst/>
          </a:prstGeom>
        </p:spPr>
      </p:pic>
    </p:spTree>
    <p:extLst>
      <p:ext uri="{BB962C8B-B14F-4D97-AF65-F5344CB8AC3E}">
        <p14:creationId xmlns:p14="http://schemas.microsoft.com/office/powerpoint/2010/main" val="40766199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800" b="1" dirty="0" smtClean="0">
                <a:latin typeface="+mn-lt"/>
              </a:rPr>
              <a:t>Student Leadership</a:t>
            </a:r>
            <a:endParaRPr lang="en-GB" sz="4800" b="1" dirty="0">
              <a:latin typeface="+mn-lt"/>
            </a:endParaRPr>
          </a:p>
        </p:txBody>
      </p:sp>
      <p:sp>
        <p:nvSpPr>
          <p:cNvPr id="10" name="Rectangle 9"/>
          <p:cNvSpPr/>
          <p:nvPr/>
        </p:nvSpPr>
        <p:spPr>
          <a:xfrm>
            <a:off x="496389" y="1487162"/>
            <a:ext cx="10962640" cy="3539430"/>
          </a:xfrm>
          <a:prstGeom prst="rect">
            <a:avLst/>
          </a:prstGeom>
        </p:spPr>
        <p:txBody>
          <a:bodyPr wrap="square">
            <a:spAutoFit/>
          </a:bodyPr>
          <a:lstStyle/>
          <a:p>
            <a:r>
              <a:rPr lang="en-GB" sz="2800" dirty="0">
                <a:ea typeface="Century Gothic" panose="020B0502020202020204" pitchFamily="34" charset="0"/>
                <a:cs typeface="Times New Roman" panose="02020603050405020304" pitchFamily="18" charset="0"/>
              </a:rPr>
              <a:t>Allerton Grange Sixth Form </a:t>
            </a:r>
            <a:r>
              <a:rPr lang="en-GB" sz="2800" dirty="0" smtClean="0">
                <a:ea typeface="Century Gothic" panose="020B0502020202020204" pitchFamily="34" charset="0"/>
                <a:cs typeface="Times New Roman" panose="02020603050405020304" pitchFamily="18" charset="0"/>
              </a:rPr>
              <a:t>is </a:t>
            </a:r>
            <a:r>
              <a:rPr lang="en-GB" sz="2800" dirty="0">
                <a:ea typeface="Century Gothic" panose="020B0502020202020204" pitchFamily="34" charset="0"/>
                <a:cs typeface="Times New Roman" panose="02020603050405020304" pitchFamily="18" charset="0"/>
              </a:rPr>
              <a:t>particularly proud of </a:t>
            </a:r>
            <a:r>
              <a:rPr lang="en-GB" sz="2800" dirty="0" smtClean="0">
                <a:ea typeface="Century Gothic" panose="020B0502020202020204" pitchFamily="34" charset="0"/>
                <a:cs typeface="Times New Roman" panose="02020603050405020304" pitchFamily="18" charset="0"/>
              </a:rPr>
              <a:t>its </a:t>
            </a:r>
            <a:r>
              <a:rPr lang="en-GB" sz="2800" dirty="0">
                <a:ea typeface="Century Gothic" panose="020B0502020202020204" pitchFamily="34" charset="0"/>
                <a:cs typeface="Times New Roman" panose="02020603050405020304" pitchFamily="18" charset="0"/>
              </a:rPr>
              <a:t>student leaders. The </a:t>
            </a:r>
            <a:r>
              <a:rPr lang="en-GB" sz="2800" dirty="0" smtClean="0">
                <a:ea typeface="Century Gothic" panose="020B0502020202020204" pitchFamily="34" charset="0"/>
                <a:cs typeface="Times New Roman" panose="02020603050405020304" pitchFamily="18" charset="0"/>
              </a:rPr>
              <a:t>Student </a:t>
            </a:r>
            <a:r>
              <a:rPr lang="en-GB" sz="2800" dirty="0">
                <a:ea typeface="Century Gothic" panose="020B0502020202020204" pitchFamily="34" charset="0"/>
                <a:cs typeface="Times New Roman" panose="02020603050405020304" pitchFamily="18" charset="0"/>
              </a:rPr>
              <a:t>L</a:t>
            </a:r>
            <a:r>
              <a:rPr lang="en-GB" sz="2800" dirty="0" smtClean="0">
                <a:ea typeface="Century Gothic" panose="020B0502020202020204" pitchFamily="34" charset="0"/>
                <a:cs typeface="Times New Roman" panose="02020603050405020304" pitchFamily="18" charset="0"/>
              </a:rPr>
              <a:t>eadership </a:t>
            </a:r>
            <a:r>
              <a:rPr lang="en-GB" sz="2800" dirty="0">
                <a:ea typeface="Century Gothic" panose="020B0502020202020204" pitchFamily="34" charset="0"/>
                <a:cs typeface="Times New Roman" panose="02020603050405020304" pitchFamily="18" charset="0"/>
              </a:rPr>
              <a:t>G</a:t>
            </a:r>
            <a:r>
              <a:rPr lang="en-GB" sz="2800" dirty="0" smtClean="0">
                <a:ea typeface="Century Gothic" panose="020B0502020202020204" pitchFamily="34" charset="0"/>
                <a:cs typeface="Times New Roman" panose="02020603050405020304" pitchFamily="18" charset="0"/>
              </a:rPr>
              <a:t>roup </a:t>
            </a:r>
            <a:r>
              <a:rPr lang="en-GB" sz="2800" dirty="0">
                <a:ea typeface="Century Gothic" panose="020B0502020202020204" pitchFamily="34" charset="0"/>
                <a:cs typeface="Times New Roman" panose="02020603050405020304" pitchFamily="18" charset="0"/>
              </a:rPr>
              <a:t>comprises of two head students, 5 deputy head students and a group of student leaders. To be a member of the SLG candidates are chosen by application and interview. The head students represent the school at a number of community events and are expected to give presentations to parents, students and teachers when required. The group also work on their own initiatives each year and are </a:t>
            </a:r>
            <a:r>
              <a:rPr lang="en-GB" sz="2800" dirty="0" smtClean="0">
                <a:ea typeface="Century Gothic" panose="020B0502020202020204" pitchFamily="34" charset="0"/>
                <a:cs typeface="Times New Roman" panose="02020603050405020304" pitchFamily="18" charset="0"/>
              </a:rPr>
              <a:t>the Sixth Form representatives.</a:t>
            </a:r>
            <a:endParaRPr lang="en-GB" sz="28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48698" y="5119135"/>
            <a:ext cx="1481157" cy="1487478"/>
          </a:xfrm>
          <a:prstGeom prst="rect">
            <a:avLst/>
          </a:prstGeom>
        </p:spPr>
      </p:pic>
    </p:spTree>
    <p:extLst>
      <p:ext uri="{BB962C8B-B14F-4D97-AF65-F5344CB8AC3E}">
        <p14:creationId xmlns:p14="http://schemas.microsoft.com/office/powerpoint/2010/main" val="25380300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800" b="1" dirty="0" smtClean="0">
                <a:latin typeface="+mn-lt"/>
              </a:rPr>
              <a:t>The Sixth Form Team</a:t>
            </a:r>
            <a:endParaRPr lang="en-GB" sz="4800" b="1" dirty="0">
              <a:latin typeface="+mn-lt"/>
            </a:endParaRPr>
          </a:p>
        </p:txBody>
      </p:sp>
      <p:graphicFrame>
        <p:nvGraphicFramePr>
          <p:cNvPr id="14" name="Table 13"/>
          <p:cNvGraphicFramePr>
            <a:graphicFrameLocks noGrp="1"/>
          </p:cNvGraphicFramePr>
          <p:nvPr>
            <p:extLst>
              <p:ext uri="{D42A27DB-BD31-4B8C-83A1-F6EECF244321}">
                <p14:modId xmlns:p14="http://schemas.microsoft.com/office/powerpoint/2010/main" val="29707369"/>
              </p:ext>
            </p:extLst>
          </p:nvPr>
        </p:nvGraphicFramePr>
        <p:xfrm>
          <a:off x="410030" y="1879450"/>
          <a:ext cx="5208450" cy="4214754"/>
        </p:xfrm>
        <a:graphic>
          <a:graphicData uri="http://schemas.openxmlformats.org/drawingml/2006/table">
            <a:tbl>
              <a:tblPr firstRow="1" firstCol="1" bandRow="1">
                <a:tableStyleId>{5C22544A-7EE6-4342-B048-85BDC9FD1C3A}</a:tableStyleId>
              </a:tblPr>
              <a:tblGrid>
                <a:gridCol w="2645810">
                  <a:extLst>
                    <a:ext uri="{9D8B030D-6E8A-4147-A177-3AD203B41FA5}">
                      <a16:colId xmlns:a16="http://schemas.microsoft.com/office/drawing/2014/main" val="1469317510"/>
                    </a:ext>
                  </a:extLst>
                </a:gridCol>
                <a:gridCol w="2562640">
                  <a:extLst>
                    <a:ext uri="{9D8B030D-6E8A-4147-A177-3AD203B41FA5}">
                      <a16:colId xmlns:a16="http://schemas.microsoft.com/office/drawing/2014/main" val="1757123857"/>
                    </a:ext>
                  </a:extLst>
                </a:gridCol>
              </a:tblGrid>
              <a:tr h="539788">
                <a:tc>
                  <a:txBody>
                    <a:bodyPr/>
                    <a:lstStyle/>
                    <a:p>
                      <a:pPr algn="ctr">
                        <a:lnSpc>
                          <a:spcPct val="107000"/>
                        </a:lnSpc>
                        <a:spcAft>
                          <a:spcPts val="0"/>
                        </a:spcAft>
                      </a:pPr>
                      <a:r>
                        <a:rPr lang="en-GB" sz="1800" dirty="0">
                          <a:solidFill>
                            <a:schemeClr val="tx1"/>
                          </a:solidFill>
                          <a:effectLst/>
                        </a:rPr>
                        <a:t>Mr Jordan Macrow</a:t>
                      </a:r>
                      <a:endParaRPr lang="en-GB"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noFill/>
                  </a:tcPr>
                </a:tc>
                <a:tc>
                  <a:txBody>
                    <a:bodyPr/>
                    <a:lstStyle/>
                    <a:p>
                      <a:pPr algn="ctr">
                        <a:lnSpc>
                          <a:spcPct val="107000"/>
                        </a:lnSpc>
                        <a:spcAft>
                          <a:spcPts val="0"/>
                        </a:spcAft>
                      </a:pPr>
                      <a:r>
                        <a:rPr lang="en-GB" sz="1800" dirty="0">
                          <a:solidFill>
                            <a:schemeClr val="tx1"/>
                          </a:solidFill>
                          <a:effectLst/>
                        </a:rPr>
                        <a:t>Ms. Elizabeth Braim</a:t>
                      </a:r>
                      <a:endParaRPr lang="en-GB"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859626493"/>
                  </a:ext>
                </a:extLst>
              </a:tr>
              <a:tr h="566568">
                <a:tc>
                  <a:txBody>
                    <a:bodyPr/>
                    <a:lstStyle/>
                    <a:p>
                      <a:pPr algn="ctr">
                        <a:lnSpc>
                          <a:spcPct val="107000"/>
                        </a:lnSpc>
                        <a:spcAft>
                          <a:spcPts val="0"/>
                        </a:spcAft>
                      </a:pPr>
                      <a:r>
                        <a:rPr lang="en-GB" sz="1800" b="0" dirty="0">
                          <a:solidFill>
                            <a:schemeClr val="tx1"/>
                          </a:solidFill>
                          <a:effectLst/>
                        </a:rPr>
                        <a:t>Assistant </a:t>
                      </a:r>
                      <a:r>
                        <a:rPr lang="en-GB" sz="1800" b="0" dirty="0" err="1">
                          <a:solidFill>
                            <a:schemeClr val="tx1"/>
                          </a:solidFill>
                          <a:effectLst/>
                        </a:rPr>
                        <a:t>Headteacher</a:t>
                      </a:r>
                      <a:r>
                        <a:rPr lang="en-GB" sz="1800" b="0" dirty="0">
                          <a:solidFill>
                            <a:schemeClr val="tx1"/>
                          </a:solidFill>
                          <a:effectLst/>
                        </a:rPr>
                        <a:t> </a:t>
                      </a:r>
                    </a:p>
                    <a:p>
                      <a:pPr algn="ctr">
                        <a:lnSpc>
                          <a:spcPct val="107000"/>
                        </a:lnSpc>
                        <a:spcAft>
                          <a:spcPts val="0"/>
                        </a:spcAft>
                      </a:pPr>
                      <a:r>
                        <a:rPr lang="en-GB" sz="1800" b="0" dirty="0">
                          <a:solidFill>
                            <a:schemeClr val="tx1"/>
                          </a:solidFill>
                          <a:effectLst/>
                        </a:rPr>
                        <a:t>Director of Key Stage 5</a:t>
                      </a:r>
                      <a:endParaRPr lang="en-GB" sz="1800" b="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noFill/>
                  </a:tcPr>
                </a:tc>
                <a:tc>
                  <a:txBody>
                    <a:bodyPr/>
                    <a:lstStyle/>
                    <a:p>
                      <a:pPr algn="ctr">
                        <a:lnSpc>
                          <a:spcPct val="107000"/>
                        </a:lnSpc>
                        <a:spcAft>
                          <a:spcPts val="0"/>
                        </a:spcAft>
                      </a:pPr>
                      <a:r>
                        <a:rPr lang="en-GB" sz="1800" dirty="0">
                          <a:solidFill>
                            <a:schemeClr val="tx1"/>
                          </a:solidFill>
                          <a:effectLst/>
                        </a:rPr>
                        <a:t>Curriculum Leader </a:t>
                      </a:r>
                      <a:endParaRPr lang="en-GB" sz="1800" dirty="0" smtClean="0">
                        <a:solidFill>
                          <a:schemeClr val="tx1"/>
                        </a:solidFill>
                        <a:effectLst/>
                      </a:endParaRPr>
                    </a:p>
                    <a:p>
                      <a:pPr algn="ctr">
                        <a:lnSpc>
                          <a:spcPct val="107000"/>
                        </a:lnSpc>
                        <a:spcAft>
                          <a:spcPts val="0"/>
                        </a:spcAft>
                      </a:pPr>
                      <a:r>
                        <a:rPr lang="en-GB" sz="1800" dirty="0" smtClean="0">
                          <a:solidFill>
                            <a:schemeClr val="tx1"/>
                          </a:solidFill>
                          <a:effectLst/>
                        </a:rPr>
                        <a:t>of </a:t>
                      </a:r>
                      <a:r>
                        <a:rPr lang="en-GB" sz="1800" dirty="0">
                          <a:solidFill>
                            <a:schemeClr val="tx1"/>
                          </a:solidFill>
                          <a:effectLst/>
                        </a:rPr>
                        <a:t>Key Stage 5</a:t>
                      </a:r>
                      <a:endParaRPr lang="en-GB"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3310288569"/>
                  </a:ext>
                </a:extLst>
              </a:tr>
              <a:tr h="2595368">
                <a:tc>
                  <a:txBody>
                    <a:bodyPr/>
                    <a:lstStyle/>
                    <a:p>
                      <a:pPr algn="ctr">
                        <a:lnSpc>
                          <a:spcPct val="107000"/>
                        </a:lnSpc>
                        <a:spcAft>
                          <a:spcPts val="0"/>
                        </a:spcAft>
                      </a:pPr>
                      <a:r>
                        <a:rPr lang="en-GB" sz="1100" dirty="0">
                          <a:solidFill>
                            <a:schemeClr val="tx1"/>
                          </a:solidFill>
                          <a:effectLst/>
                        </a:rPr>
                        <a:t> </a:t>
                      </a:r>
                    </a:p>
                    <a:p>
                      <a:pPr algn="ctr">
                        <a:lnSpc>
                          <a:spcPct val="107000"/>
                        </a:lnSpc>
                        <a:spcAft>
                          <a:spcPts val="0"/>
                        </a:spcAft>
                      </a:pPr>
                      <a:r>
                        <a:rPr lang="en-GB" sz="1100" dirty="0">
                          <a:solidFill>
                            <a:schemeClr val="tx1"/>
                          </a:solidFill>
                          <a:effectLst/>
                        </a:rPr>
                        <a:t> </a:t>
                      </a:r>
                      <a:endParaRPr lang="en-GB" sz="11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noFill/>
                  </a:tcPr>
                </a:tc>
                <a:tc>
                  <a:txBody>
                    <a:bodyPr/>
                    <a:lstStyle/>
                    <a:p>
                      <a:pPr algn="ctr">
                        <a:lnSpc>
                          <a:spcPct val="107000"/>
                        </a:lnSpc>
                        <a:spcAft>
                          <a:spcPts val="0"/>
                        </a:spcAft>
                      </a:pPr>
                      <a:r>
                        <a:rPr lang="en-GB" sz="1100">
                          <a:solidFill>
                            <a:schemeClr val="tx1"/>
                          </a:solidFill>
                          <a:effectLst/>
                        </a:rPr>
                        <a:t> </a:t>
                      </a:r>
                      <a:endParaRPr lang="en-GB" sz="110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639921475"/>
                  </a:ext>
                </a:extLst>
              </a:tr>
              <a:tr h="492604">
                <a:tc>
                  <a:txBody>
                    <a:bodyPr/>
                    <a:lstStyle/>
                    <a:p>
                      <a:pPr algn="ctr">
                        <a:lnSpc>
                          <a:spcPct val="107000"/>
                        </a:lnSpc>
                        <a:spcAft>
                          <a:spcPts val="0"/>
                        </a:spcAft>
                      </a:pPr>
                      <a:r>
                        <a:rPr lang="en-GB" sz="1100" u="sng">
                          <a:solidFill>
                            <a:schemeClr val="tx1"/>
                          </a:solidFill>
                          <a:effectLst/>
                          <a:hlinkClick r:id="rId2"/>
                        </a:rPr>
                        <a:t>Jordanmacrow@allertongrange.com</a:t>
                      </a:r>
                      <a:r>
                        <a:rPr lang="en-GB" sz="1100">
                          <a:solidFill>
                            <a:schemeClr val="tx1"/>
                          </a:solidFill>
                          <a:effectLst/>
                        </a:rPr>
                        <a:t> </a:t>
                      </a:r>
                      <a:endParaRPr lang="en-GB" sz="110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noFill/>
                  </a:tcPr>
                </a:tc>
                <a:tc>
                  <a:txBody>
                    <a:bodyPr/>
                    <a:lstStyle/>
                    <a:p>
                      <a:pPr algn="ctr">
                        <a:lnSpc>
                          <a:spcPct val="107000"/>
                        </a:lnSpc>
                        <a:spcAft>
                          <a:spcPts val="0"/>
                        </a:spcAft>
                      </a:pPr>
                      <a:r>
                        <a:rPr lang="en-GB" sz="1100" u="sng" dirty="0">
                          <a:solidFill>
                            <a:schemeClr val="tx1"/>
                          </a:solidFill>
                          <a:effectLst/>
                          <a:hlinkClick r:id="rId3"/>
                        </a:rPr>
                        <a:t>Elizabethbraim@allertongrange.com</a:t>
                      </a:r>
                      <a:r>
                        <a:rPr lang="en-GB" sz="1100" dirty="0">
                          <a:solidFill>
                            <a:schemeClr val="tx1"/>
                          </a:solidFill>
                          <a:effectLst/>
                        </a:rPr>
                        <a:t> </a:t>
                      </a:r>
                      <a:endParaRPr lang="en-GB" sz="11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859244955"/>
                  </a:ext>
                </a:extLst>
              </a:tr>
            </a:tbl>
          </a:graphicData>
        </a:graphic>
      </p:graphicFrame>
      <p:pic>
        <p:nvPicPr>
          <p:cNvPr id="2064"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523318" y="3492437"/>
            <a:ext cx="2327266" cy="1553978"/>
          </a:xfrm>
          <a:prstGeom prst="rect">
            <a:avLst/>
          </a:prstGeom>
          <a:noFill/>
          <a:extLst>
            <a:ext uri="{909E8E84-426E-40DD-AFC4-6F175D3DCCD1}">
              <a14:hiddenFill xmlns:a14="http://schemas.microsoft.com/office/drawing/2010/main">
                <a:solidFill>
                  <a:srgbClr val="FFFFFF"/>
                </a:solidFill>
              </a14:hiddenFill>
            </a:ext>
          </a:extLst>
        </p:spPr>
      </p:pic>
      <p:pic>
        <p:nvPicPr>
          <p:cNvPr id="2063"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75794" y="3127570"/>
            <a:ext cx="1457437" cy="218615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5" name="Table 14"/>
          <p:cNvGraphicFramePr>
            <a:graphicFrameLocks noGrp="1"/>
          </p:cNvGraphicFramePr>
          <p:nvPr>
            <p:extLst>
              <p:ext uri="{D42A27DB-BD31-4B8C-83A1-F6EECF244321}">
                <p14:modId xmlns:p14="http://schemas.microsoft.com/office/powerpoint/2010/main" val="1004314745"/>
              </p:ext>
            </p:extLst>
          </p:nvPr>
        </p:nvGraphicFramePr>
        <p:xfrm>
          <a:off x="5730966" y="1879450"/>
          <a:ext cx="5729513" cy="4102355"/>
        </p:xfrm>
        <a:graphic>
          <a:graphicData uri="http://schemas.openxmlformats.org/drawingml/2006/table">
            <a:tbl>
              <a:tblPr firstRow="1" firstCol="1" bandRow="1">
                <a:tableStyleId>{5C22544A-7EE6-4342-B048-85BDC9FD1C3A}</a:tableStyleId>
              </a:tblPr>
              <a:tblGrid>
                <a:gridCol w="2863452">
                  <a:extLst>
                    <a:ext uri="{9D8B030D-6E8A-4147-A177-3AD203B41FA5}">
                      <a16:colId xmlns:a16="http://schemas.microsoft.com/office/drawing/2014/main" val="1517911618"/>
                    </a:ext>
                  </a:extLst>
                </a:gridCol>
                <a:gridCol w="2866061">
                  <a:extLst>
                    <a:ext uri="{9D8B030D-6E8A-4147-A177-3AD203B41FA5}">
                      <a16:colId xmlns:a16="http://schemas.microsoft.com/office/drawing/2014/main" val="120233303"/>
                    </a:ext>
                  </a:extLst>
                </a:gridCol>
              </a:tblGrid>
              <a:tr h="610227">
                <a:tc>
                  <a:txBody>
                    <a:bodyPr/>
                    <a:lstStyle/>
                    <a:p>
                      <a:pPr algn="ctr">
                        <a:lnSpc>
                          <a:spcPct val="107000"/>
                        </a:lnSpc>
                        <a:spcAft>
                          <a:spcPts val="0"/>
                        </a:spcAft>
                      </a:pPr>
                      <a:r>
                        <a:rPr lang="en-GB" sz="1800" dirty="0">
                          <a:solidFill>
                            <a:schemeClr val="tx1"/>
                          </a:solidFill>
                          <a:effectLst/>
                        </a:rPr>
                        <a:t>Mrs. Louise Mills</a:t>
                      </a:r>
                      <a:endParaRPr lang="en-GB"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noFill/>
                  </a:tcPr>
                </a:tc>
                <a:tc>
                  <a:txBody>
                    <a:bodyPr/>
                    <a:lstStyle/>
                    <a:p>
                      <a:pPr algn="ctr">
                        <a:lnSpc>
                          <a:spcPct val="107000"/>
                        </a:lnSpc>
                        <a:spcAft>
                          <a:spcPts val="0"/>
                        </a:spcAft>
                      </a:pPr>
                      <a:r>
                        <a:rPr lang="en-GB" sz="1800">
                          <a:solidFill>
                            <a:schemeClr val="tx1"/>
                          </a:solidFill>
                          <a:effectLst/>
                        </a:rPr>
                        <a:t>Mrs. Izzy Gillibrand</a:t>
                      </a:r>
                      <a:endParaRPr lang="en-GB" sz="180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652486395"/>
                  </a:ext>
                </a:extLst>
              </a:tr>
              <a:tr h="579268">
                <a:tc>
                  <a:txBody>
                    <a:bodyPr/>
                    <a:lstStyle/>
                    <a:p>
                      <a:pPr algn="ctr">
                        <a:lnSpc>
                          <a:spcPct val="107000"/>
                        </a:lnSpc>
                        <a:spcAft>
                          <a:spcPts val="0"/>
                        </a:spcAft>
                      </a:pPr>
                      <a:r>
                        <a:rPr lang="en-GB" sz="1800" b="0" dirty="0">
                          <a:solidFill>
                            <a:schemeClr val="tx1"/>
                          </a:solidFill>
                          <a:effectLst/>
                        </a:rPr>
                        <a:t>Progress and Welfare Manager of Key Stage 5</a:t>
                      </a:r>
                      <a:endParaRPr lang="en-GB" sz="1800" b="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noFill/>
                  </a:tcPr>
                </a:tc>
                <a:tc>
                  <a:txBody>
                    <a:bodyPr/>
                    <a:lstStyle/>
                    <a:p>
                      <a:pPr algn="ctr">
                        <a:lnSpc>
                          <a:spcPct val="107000"/>
                        </a:lnSpc>
                        <a:spcAft>
                          <a:spcPts val="0"/>
                        </a:spcAft>
                      </a:pPr>
                      <a:r>
                        <a:rPr lang="en-GB" sz="1800" dirty="0">
                          <a:solidFill>
                            <a:schemeClr val="tx1"/>
                          </a:solidFill>
                          <a:effectLst/>
                        </a:rPr>
                        <a:t>Sixth Form Administrator</a:t>
                      </a:r>
                      <a:endParaRPr lang="en-GB"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481824232"/>
                  </a:ext>
                </a:extLst>
              </a:tr>
              <a:tr h="2654846">
                <a:tc>
                  <a:txBody>
                    <a:bodyPr/>
                    <a:lstStyle/>
                    <a:p>
                      <a:pPr algn="ctr">
                        <a:lnSpc>
                          <a:spcPct val="107000"/>
                        </a:lnSpc>
                        <a:spcAft>
                          <a:spcPts val="0"/>
                        </a:spcAft>
                      </a:pPr>
                      <a:endParaRPr lang="en-GB" sz="11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noFill/>
                  </a:tcPr>
                </a:tc>
                <a:tc>
                  <a:txBody>
                    <a:bodyPr/>
                    <a:lstStyle/>
                    <a:p>
                      <a:pPr algn="ctr">
                        <a:lnSpc>
                          <a:spcPct val="107000"/>
                        </a:lnSpc>
                        <a:spcAft>
                          <a:spcPts val="0"/>
                        </a:spcAft>
                      </a:pPr>
                      <a:r>
                        <a:rPr lang="en-GB" sz="1100">
                          <a:solidFill>
                            <a:schemeClr val="tx1"/>
                          </a:solidFill>
                          <a:effectLst/>
                        </a:rPr>
                        <a:t> </a:t>
                      </a:r>
                      <a:endParaRPr lang="en-GB" sz="110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625578588"/>
                  </a:ext>
                </a:extLst>
              </a:tr>
              <a:tr h="250288">
                <a:tc>
                  <a:txBody>
                    <a:bodyPr/>
                    <a:lstStyle/>
                    <a:p>
                      <a:pPr algn="ctr">
                        <a:lnSpc>
                          <a:spcPct val="107000"/>
                        </a:lnSpc>
                        <a:spcAft>
                          <a:spcPts val="0"/>
                        </a:spcAft>
                      </a:pPr>
                      <a:r>
                        <a:rPr lang="en-GB" sz="1100" u="sng">
                          <a:solidFill>
                            <a:schemeClr val="tx1"/>
                          </a:solidFill>
                          <a:effectLst/>
                          <a:hlinkClick r:id="rId6"/>
                        </a:rPr>
                        <a:t>Louisemills@allertongrange.com</a:t>
                      </a:r>
                      <a:r>
                        <a:rPr lang="en-GB" sz="1100">
                          <a:solidFill>
                            <a:schemeClr val="tx1"/>
                          </a:solidFill>
                          <a:effectLst/>
                        </a:rPr>
                        <a:t> </a:t>
                      </a:r>
                      <a:endParaRPr lang="en-GB" sz="110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noFill/>
                  </a:tcPr>
                </a:tc>
                <a:tc>
                  <a:txBody>
                    <a:bodyPr/>
                    <a:lstStyle/>
                    <a:p>
                      <a:pPr algn="ctr">
                        <a:lnSpc>
                          <a:spcPct val="107000"/>
                        </a:lnSpc>
                        <a:spcAft>
                          <a:spcPts val="0"/>
                        </a:spcAft>
                      </a:pPr>
                      <a:r>
                        <a:rPr lang="en-GB" sz="1100" u="sng" dirty="0">
                          <a:solidFill>
                            <a:schemeClr val="tx1"/>
                          </a:solidFill>
                          <a:effectLst/>
                          <a:hlinkClick r:id="rId7"/>
                        </a:rPr>
                        <a:t>Izzygillibrand@allertongrange.com</a:t>
                      </a:r>
                      <a:r>
                        <a:rPr lang="en-GB" sz="1100" dirty="0">
                          <a:solidFill>
                            <a:schemeClr val="tx1"/>
                          </a:solidFill>
                          <a:effectLst/>
                        </a:rPr>
                        <a:t> </a:t>
                      </a:r>
                      <a:endParaRPr lang="en-GB" sz="11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586933754"/>
                  </a:ext>
                </a:extLst>
              </a:tr>
            </a:tbl>
          </a:graphicData>
        </a:graphic>
      </p:graphicFrame>
      <p:pic>
        <p:nvPicPr>
          <p:cNvPr id="2065" name="Picture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122820" y="3105794"/>
            <a:ext cx="1575660" cy="2366976"/>
          </a:xfrm>
          <a:prstGeom prst="rect">
            <a:avLst/>
          </a:prstGeom>
          <a:noFill/>
          <a:extLst>
            <a:ext uri="{909E8E84-426E-40DD-AFC4-6F175D3DCCD1}">
              <a14:hiddenFill xmlns:a14="http://schemas.microsoft.com/office/drawing/2010/main">
                <a:solidFill>
                  <a:srgbClr val="FFFFFF"/>
                </a:solidFill>
              </a14:hiddenFill>
            </a:ext>
          </a:extLst>
        </p:spPr>
      </p:pic>
      <p:pic>
        <p:nvPicPr>
          <p:cNvPr id="2066" name="Picture 10"/>
          <p:cNvPicPr>
            <a:picLocks noChangeAspect="1" noChangeArrowheads="1"/>
          </p:cNvPicPr>
          <p:nvPr/>
        </p:nvPicPr>
        <p:blipFill>
          <a:blip r:embed="rId9">
            <a:extLst>
              <a:ext uri="{28A0092B-C50C-407E-A947-70E740481C1C}">
                <a14:useLocalDpi xmlns:a14="http://schemas.microsoft.com/office/drawing/2010/main" val="0"/>
              </a:ext>
            </a:extLst>
          </a:blip>
          <a:srcRect l="34924" r="13647"/>
          <a:stretch>
            <a:fillRect/>
          </a:stretch>
        </p:blipFill>
        <p:spPr bwMode="auto">
          <a:xfrm>
            <a:off x="6284764" y="3105793"/>
            <a:ext cx="1652747" cy="22297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28230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800" b="1" dirty="0" smtClean="0">
                <a:latin typeface="+mn-lt"/>
              </a:rPr>
              <a:t>Aim High Programme</a:t>
            </a:r>
            <a:endParaRPr lang="en-GB" sz="4800" b="1" dirty="0">
              <a:latin typeface="+mn-lt"/>
            </a:endParaRPr>
          </a:p>
        </p:txBody>
      </p:sp>
      <p:sp>
        <p:nvSpPr>
          <p:cNvPr id="3" name="Content Placeholder 2"/>
          <p:cNvSpPr>
            <a:spLocks noGrp="1"/>
          </p:cNvSpPr>
          <p:nvPr>
            <p:ph idx="1"/>
          </p:nvPr>
        </p:nvSpPr>
        <p:spPr/>
        <p:txBody>
          <a:bodyPr>
            <a:normAutofit fontScale="92500" lnSpcReduction="20000"/>
          </a:bodyPr>
          <a:lstStyle/>
          <a:p>
            <a:pPr marL="285750" indent="-285750"/>
            <a:r>
              <a:rPr lang="en-GB" dirty="0"/>
              <a:t>Carry out surveys to identify who would be the first from their family to go to university</a:t>
            </a:r>
          </a:p>
          <a:p>
            <a:pPr marL="285750" indent="-285750"/>
            <a:r>
              <a:rPr lang="en-GB" dirty="0"/>
              <a:t>Host in school university application sessions</a:t>
            </a:r>
          </a:p>
          <a:p>
            <a:pPr marL="285750" indent="-285750"/>
            <a:r>
              <a:rPr lang="en-GB" dirty="0"/>
              <a:t>Run trips e.g. to Selwyn College, Cambridge</a:t>
            </a:r>
          </a:p>
          <a:p>
            <a:pPr marL="285750" indent="-285750"/>
            <a:r>
              <a:rPr lang="en-GB" dirty="0"/>
              <a:t>Providing information via the school’s website</a:t>
            </a:r>
          </a:p>
          <a:p>
            <a:pPr marL="285750" indent="-285750"/>
            <a:r>
              <a:rPr lang="en-GB" dirty="0"/>
              <a:t>Provide information via the Aim High Microsoft Teams</a:t>
            </a:r>
          </a:p>
          <a:p>
            <a:pPr marL="285750" indent="-285750"/>
            <a:r>
              <a:rPr lang="en-GB" b="1" dirty="0"/>
              <a:t>Run an enrichment group</a:t>
            </a:r>
          </a:p>
          <a:p>
            <a:pPr marL="285750" indent="-285750"/>
            <a:r>
              <a:rPr lang="en-GB" dirty="0"/>
              <a:t>Offer support for those applying to Leeds University’s Reach for Excellence programme</a:t>
            </a:r>
          </a:p>
          <a:p>
            <a:pPr marL="285750" indent="-285750"/>
            <a:r>
              <a:rPr lang="en-GB" dirty="0"/>
              <a:t>Publicise opportunities such as Sutton Trust summer schools, etc.</a:t>
            </a:r>
          </a:p>
          <a:p>
            <a:pPr marL="285750" indent="-285750"/>
            <a:r>
              <a:rPr lang="en-GB" dirty="0"/>
              <a:t>Host talks by university students</a:t>
            </a:r>
          </a:p>
          <a:p>
            <a:endParaRPr lang="en-GB" dirty="0"/>
          </a:p>
        </p:txBody>
      </p:sp>
      <p:grpSp>
        <p:nvGrpSpPr>
          <p:cNvPr id="4" name="Group 2"/>
          <p:cNvGrpSpPr>
            <a:grpSpLocks/>
          </p:cNvGrpSpPr>
          <p:nvPr/>
        </p:nvGrpSpPr>
        <p:grpSpPr bwMode="auto">
          <a:xfrm>
            <a:off x="10401260" y="5031296"/>
            <a:ext cx="1639252" cy="1641566"/>
            <a:chOff x="105543048" y="110690526"/>
            <a:chExt cx="2458978" cy="2466474"/>
          </a:xfrm>
        </p:grpSpPr>
        <p:pic>
          <p:nvPicPr>
            <p:cNvPr id="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543048" y="110690526"/>
              <a:ext cx="2458978" cy="246647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F4E7ED"/>
                    </a:outerShdw>
                  </a:effectLst>
                </a14:hiddenEffects>
              </a:ext>
            </a:extLst>
          </p:spPr>
        </p:pic>
        <p:pic>
          <p:nvPicPr>
            <p:cNvPr id="6" name="Picture 4" descr="SixthForm_Logo_Fina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425406" y="112172292"/>
              <a:ext cx="608119" cy="81527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F4E7ED"/>
                    </a:outerShdw>
                  </a:effectLst>
                </a14:hiddenEffects>
              </a:ext>
            </a:extLst>
          </p:spPr>
        </p:pic>
      </p:grpSp>
    </p:spTree>
    <p:extLst>
      <p:ext uri="{BB962C8B-B14F-4D97-AF65-F5344CB8AC3E}">
        <p14:creationId xmlns:p14="http://schemas.microsoft.com/office/powerpoint/2010/main" val="24707470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57266" y="782696"/>
            <a:ext cx="9897077" cy="1446550"/>
          </a:xfrm>
          <a:prstGeom prst="rect">
            <a:avLst/>
          </a:prstGeom>
          <a:noFill/>
        </p:spPr>
        <p:txBody>
          <a:bodyPr wrap="square" rtlCol="0">
            <a:spAutoFit/>
          </a:bodyPr>
          <a:lstStyle/>
          <a:p>
            <a:r>
              <a:rPr lang="en-GB" sz="4400" b="1" dirty="0" smtClean="0"/>
              <a:t>We provide our students with experiences beyond the classroom</a:t>
            </a:r>
          </a:p>
        </p:txBody>
      </p:sp>
      <p:sp>
        <p:nvSpPr>
          <p:cNvPr id="12" name="TextBox 11"/>
          <p:cNvSpPr txBox="1"/>
          <p:nvPr/>
        </p:nvSpPr>
        <p:spPr>
          <a:xfrm>
            <a:off x="431688" y="2281498"/>
            <a:ext cx="11472589" cy="3108543"/>
          </a:xfrm>
          <a:prstGeom prst="rect">
            <a:avLst/>
          </a:prstGeom>
          <a:noFill/>
        </p:spPr>
        <p:txBody>
          <a:bodyPr wrap="square" rtlCol="0">
            <a:spAutoFit/>
          </a:bodyPr>
          <a:lstStyle/>
          <a:p>
            <a:r>
              <a:rPr lang="en-GB" sz="2800" b="1" dirty="0" smtClean="0"/>
              <a:t>Sixth Form trips</a:t>
            </a:r>
          </a:p>
          <a:p>
            <a:r>
              <a:rPr lang="en-GB" sz="2800" dirty="0" smtClean="0"/>
              <a:t>We want our students to be able to engage in activities beyond the classroom to support their personal development.</a:t>
            </a:r>
            <a:endParaRPr lang="en-GB" sz="2800" dirty="0"/>
          </a:p>
          <a:p>
            <a:pPr marL="285750" indent="-285750">
              <a:buFont typeface="Arial" panose="020B0604020202020204" pitchFamily="34" charset="0"/>
              <a:buChar char="•"/>
            </a:pPr>
            <a:r>
              <a:rPr lang="en-GB" sz="2800" dirty="0" smtClean="0"/>
              <a:t>Year 12 Welcome Residential						</a:t>
            </a:r>
          </a:p>
          <a:p>
            <a:pPr marL="285750" indent="-285750">
              <a:buFont typeface="Arial" panose="020B0604020202020204" pitchFamily="34" charset="0"/>
              <a:buChar char="•"/>
            </a:pPr>
            <a:r>
              <a:rPr lang="en-GB" sz="2800" dirty="0" smtClean="0"/>
              <a:t>University visits</a:t>
            </a:r>
            <a:endParaRPr lang="en-GB" sz="2800" dirty="0"/>
          </a:p>
          <a:p>
            <a:pPr marL="285750" indent="-285750">
              <a:buFont typeface="Arial" panose="020B0604020202020204" pitchFamily="34" charset="0"/>
              <a:buChar char="•"/>
            </a:pPr>
            <a:r>
              <a:rPr lang="en-GB" sz="2800" dirty="0" smtClean="0"/>
              <a:t>Course related trips e.g. the social sciences London residential, theatre visits.</a:t>
            </a:r>
            <a:endParaRPr lang="en-GB" sz="2800" dirty="0"/>
          </a:p>
        </p:txBody>
      </p:sp>
      <p:sp>
        <p:nvSpPr>
          <p:cNvPr id="2" name="Content Placeholder 1"/>
          <p:cNvSpPr>
            <a:spLocks noGrp="1"/>
          </p:cNvSpPr>
          <p:nvPr>
            <p:ph idx="1"/>
          </p:nvPr>
        </p:nvSpPr>
        <p:spPr/>
        <p:txBody>
          <a:bodyPr/>
          <a:lstStyle/>
          <a:p>
            <a:endParaRPr lang="en-GB"/>
          </a:p>
        </p:txBody>
      </p:sp>
    </p:spTree>
    <p:extLst>
      <p:ext uri="{BB962C8B-B14F-4D97-AF65-F5344CB8AC3E}">
        <p14:creationId xmlns:p14="http://schemas.microsoft.com/office/powerpoint/2010/main" val="39022260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GB" dirty="0" smtClean="0"/>
              <a:t>New building</a:t>
            </a:r>
          </a:p>
          <a:p>
            <a:endParaRPr lang="en-GB" dirty="0"/>
          </a:p>
          <a:p>
            <a:r>
              <a:rPr lang="en-GB" dirty="0" smtClean="0"/>
              <a:t>Computer and IT access</a:t>
            </a:r>
          </a:p>
          <a:p>
            <a:endParaRPr lang="en-GB" dirty="0"/>
          </a:p>
          <a:p>
            <a:r>
              <a:rPr lang="en-GB" dirty="0" smtClean="0"/>
              <a:t>Common Room</a:t>
            </a:r>
          </a:p>
          <a:p>
            <a:endParaRPr lang="en-GB" dirty="0"/>
          </a:p>
          <a:p>
            <a:r>
              <a:rPr lang="en-GB" dirty="0" smtClean="0"/>
              <a:t>Study Space</a:t>
            </a:r>
          </a:p>
          <a:p>
            <a:endParaRPr lang="en-GB" dirty="0"/>
          </a:p>
          <a:p>
            <a:r>
              <a:rPr lang="en-GB" dirty="0" smtClean="0"/>
              <a:t>Dedicated Sixth Form Teaching Environment</a:t>
            </a:r>
            <a:endParaRPr lang="en-GB" dirty="0"/>
          </a:p>
        </p:txBody>
      </p:sp>
      <p:sp>
        <p:nvSpPr>
          <p:cNvPr id="5" name="TextBox 4"/>
          <p:cNvSpPr txBox="1"/>
          <p:nvPr/>
        </p:nvSpPr>
        <p:spPr>
          <a:xfrm>
            <a:off x="357266" y="782696"/>
            <a:ext cx="9754793" cy="830997"/>
          </a:xfrm>
          <a:prstGeom prst="rect">
            <a:avLst/>
          </a:prstGeom>
          <a:noFill/>
        </p:spPr>
        <p:txBody>
          <a:bodyPr wrap="square" rtlCol="0">
            <a:spAutoFit/>
          </a:bodyPr>
          <a:lstStyle/>
          <a:p>
            <a:r>
              <a:rPr lang="en-GB" sz="4800" b="1" dirty="0" smtClean="0"/>
              <a:t>We have fantastic facilities</a:t>
            </a:r>
          </a:p>
        </p:txBody>
      </p:sp>
    </p:spTree>
    <p:extLst>
      <p:ext uri="{BB962C8B-B14F-4D97-AF65-F5344CB8AC3E}">
        <p14:creationId xmlns:p14="http://schemas.microsoft.com/office/powerpoint/2010/main" val="12116934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57266" y="782696"/>
            <a:ext cx="9754793" cy="1446550"/>
          </a:xfrm>
          <a:prstGeom prst="rect">
            <a:avLst/>
          </a:prstGeom>
          <a:noFill/>
        </p:spPr>
        <p:txBody>
          <a:bodyPr wrap="square" rtlCol="0">
            <a:spAutoFit/>
          </a:bodyPr>
          <a:lstStyle/>
          <a:p>
            <a:r>
              <a:rPr lang="en-GB" sz="4400" b="1" dirty="0" smtClean="0"/>
              <a:t>We provide excellent UCAS and careers support</a:t>
            </a:r>
          </a:p>
        </p:txBody>
      </p:sp>
      <p:sp>
        <p:nvSpPr>
          <p:cNvPr id="6" name="TextBox 5"/>
          <p:cNvSpPr txBox="1"/>
          <p:nvPr/>
        </p:nvSpPr>
        <p:spPr>
          <a:xfrm>
            <a:off x="357266" y="2117224"/>
            <a:ext cx="9152494" cy="6124754"/>
          </a:xfrm>
          <a:prstGeom prst="rect">
            <a:avLst/>
          </a:prstGeom>
          <a:noFill/>
        </p:spPr>
        <p:txBody>
          <a:bodyPr wrap="square" rtlCol="0">
            <a:spAutoFit/>
          </a:bodyPr>
          <a:lstStyle/>
          <a:p>
            <a:r>
              <a:rPr lang="en-GB" sz="2800" b="1" dirty="0" smtClean="0"/>
              <a:t>We ensure that all our students can make informed choices about their futures. </a:t>
            </a:r>
          </a:p>
          <a:p>
            <a:r>
              <a:rPr lang="en-GB" sz="2800" dirty="0" smtClean="0"/>
              <a:t>Our careers support includes:</a:t>
            </a:r>
          </a:p>
          <a:p>
            <a:pPr marL="457200" indent="-457200">
              <a:buFont typeface="Arial" panose="020B0604020202020204" pitchFamily="34" charset="0"/>
              <a:buChar char="•"/>
            </a:pPr>
            <a:r>
              <a:rPr lang="en-GB" sz="2800" dirty="0" smtClean="0"/>
              <a:t>University visits, subject taster days &amp; speakers</a:t>
            </a:r>
            <a:endParaRPr lang="en-GB" sz="2800" dirty="0"/>
          </a:p>
          <a:p>
            <a:pPr marL="457200" indent="-457200">
              <a:buFont typeface="Arial" panose="020B0604020202020204" pitchFamily="34" charset="0"/>
              <a:buChar char="•"/>
            </a:pPr>
            <a:r>
              <a:rPr lang="en-GB" sz="2800" dirty="0"/>
              <a:t>Apprenticeship speakers &amp; workshops</a:t>
            </a:r>
          </a:p>
          <a:p>
            <a:pPr marL="457200" indent="-457200">
              <a:buFont typeface="Arial" panose="020B0604020202020204" pitchFamily="34" charset="0"/>
              <a:buChar char="•"/>
            </a:pPr>
            <a:r>
              <a:rPr lang="en-GB" sz="2800" dirty="0"/>
              <a:t>UCAS personal statements </a:t>
            </a:r>
            <a:r>
              <a:rPr lang="en-GB" sz="2800" dirty="0" smtClean="0"/>
              <a:t>workshops</a:t>
            </a:r>
          </a:p>
          <a:p>
            <a:pPr marL="457200" indent="-457200">
              <a:buFont typeface="Arial" panose="020B0604020202020204" pitchFamily="34" charset="0"/>
              <a:buChar char="•"/>
            </a:pPr>
            <a:r>
              <a:rPr lang="en-GB" sz="2800" dirty="0" smtClean="0"/>
              <a:t>Form tutors who have a wealth of experience and expertise.</a:t>
            </a:r>
            <a:endParaRPr lang="en-GB" sz="2800" dirty="0"/>
          </a:p>
          <a:p>
            <a:pPr marL="457200" indent="-457200">
              <a:buFont typeface="Arial" panose="020B0604020202020204" pitchFamily="34" charset="0"/>
              <a:buChar char="•"/>
            </a:pPr>
            <a:r>
              <a:rPr lang="en-GB" sz="2800" dirty="0" smtClean="0"/>
              <a:t>Mock </a:t>
            </a:r>
            <a:r>
              <a:rPr lang="en-GB" sz="2800" dirty="0"/>
              <a:t>interviews</a:t>
            </a:r>
          </a:p>
          <a:p>
            <a:pPr marL="457200" indent="-457200">
              <a:buFont typeface="Arial" panose="020B0604020202020204" pitchFamily="34" charset="0"/>
              <a:buChar char="•"/>
            </a:pPr>
            <a:r>
              <a:rPr lang="en-GB" sz="2800" dirty="0"/>
              <a:t>Work experience</a:t>
            </a:r>
          </a:p>
          <a:p>
            <a:pPr marL="457200" indent="-457200">
              <a:buFont typeface="Arial" panose="020B0604020202020204" pitchFamily="34" charset="0"/>
              <a:buChar char="•"/>
            </a:pPr>
            <a:r>
              <a:rPr lang="en-GB" sz="2800" dirty="0" err="1"/>
              <a:t>Unifrog</a:t>
            </a:r>
            <a:r>
              <a:rPr lang="en-GB" sz="2800" dirty="0"/>
              <a:t>- online careers programme</a:t>
            </a:r>
          </a:p>
          <a:p>
            <a:endParaRPr lang="en-GB" sz="2800" dirty="0"/>
          </a:p>
          <a:p>
            <a:endParaRPr lang="en-GB" sz="2800" b="1" dirty="0"/>
          </a:p>
          <a:p>
            <a:endParaRPr lang="en-GB" sz="2800" b="1" dirty="0"/>
          </a:p>
        </p:txBody>
      </p:sp>
      <p:sp>
        <p:nvSpPr>
          <p:cNvPr id="2" name="Content Placeholder 1"/>
          <p:cNvSpPr>
            <a:spLocks noGrp="1"/>
          </p:cNvSpPr>
          <p:nvPr>
            <p:ph idx="1"/>
          </p:nvPr>
        </p:nvSpPr>
        <p:spPr/>
        <p:txBody>
          <a:bodyPr/>
          <a:lstStyle/>
          <a:p>
            <a:endParaRPr lang="en-GB"/>
          </a:p>
        </p:txBody>
      </p:sp>
    </p:spTree>
    <p:extLst>
      <p:ext uri="{BB962C8B-B14F-4D97-AF65-F5344CB8AC3E}">
        <p14:creationId xmlns:p14="http://schemas.microsoft.com/office/powerpoint/2010/main" val="17597562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800" b="1" dirty="0" smtClean="0">
                <a:latin typeface="+mn-lt"/>
              </a:rPr>
              <a:t>16 – 19 Bursary Information</a:t>
            </a:r>
            <a:endParaRPr lang="en-GB" sz="4800" b="1" dirty="0">
              <a:latin typeface="+mn-lt"/>
            </a:endParaRPr>
          </a:p>
        </p:txBody>
      </p:sp>
      <p:sp>
        <p:nvSpPr>
          <p:cNvPr id="3" name="Content Placeholder 2"/>
          <p:cNvSpPr>
            <a:spLocks noGrp="1"/>
          </p:cNvSpPr>
          <p:nvPr>
            <p:ph idx="1"/>
          </p:nvPr>
        </p:nvSpPr>
        <p:spPr>
          <a:xfrm>
            <a:off x="838200" y="1332410"/>
            <a:ext cx="9908177" cy="5525589"/>
          </a:xfrm>
        </p:spPr>
        <p:txBody>
          <a:bodyPr>
            <a:normAutofit fontScale="55000" lnSpcReduction="20000"/>
          </a:bodyPr>
          <a:lstStyle/>
          <a:p>
            <a:pPr marL="0" indent="0" fontAlgn="base">
              <a:buNone/>
            </a:pPr>
            <a:r>
              <a:rPr lang="en-GB" dirty="0"/>
              <a:t> </a:t>
            </a:r>
          </a:p>
          <a:p>
            <a:pPr marL="0" indent="0" fontAlgn="base">
              <a:buNone/>
            </a:pPr>
            <a:r>
              <a:rPr lang="en-GB" sz="3800" dirty="0"/>
              <a:t>Financial support is available to those students most in need, throughout their time in the Sixth Form, using the 16 - 19 bursary fund. This fund has three levels of eligibility criteria. </a:t>
            </a:r>
            <a:endParaRPr lang="en-GB" sz="3800" dirty="0" smtClean="0"/>
          </a:p>
          <a:p>
            <a:pPr marL="0" indent="0" fontAlgn="base">
              <a:buNone/>
            </a:pPr>
            <a:r>
              <a:rPr lang="en-GB" sz="3800" dirty="0" smtClean="0"/>
              <a:t>Those </a:t>
            </a:r>
            <a:r>
              <a:rPr lang="en-GB" sz="3800" dirty="0"/>
              <a:t>students who can prove that they are eligible may claim the 16 - 19 bursary fund to support them with food, travel, equipment, books, university trips and open days, and course costs such as materials, trips and visits.</a:t>
            </a:r>
          </a:p>
          <a:p>
            <a:pPr marL="0" indent="0" fontAlgn="base">
              <a:buNone/>
            </a:pPr>
            <a:r>
              <a:rPr lang="en-GB" sz="3800" dirty="0"/>
              <a:t> </a:t>
            </a:r>
          </a:p>
          <a:p>
            <a:pPr marL="0" indent="0" fontAlgn="base">
              <a:buNone/>
            </a:pPr>
            <a:r>
              <a:rPr lang="en-GB" sz="3800" dirty="0"/>
              <a:t>The three levels of eligibility are:</a:t>
            </a:r>
          </a:p>
          <a:p>
            <a:pPr fontAlgn="base"/>
            <a:r>
              <a:rPr lang="en-GB" sz="3800" dirty="0"/>
              <a:t>A student who is currently in care or is a care leaver</a:t>
            </a:r>
          </a:p>
          <a:p>
            <a:pPr fontAlgn="base"/>
            <a:r>
              <a:rPr lang="en-GB" sz="3800" dirty="0"/>
              <a:t>A student who already claims free school meals</a:t>
            </a:r>
          </a:p>
          <a:p>
            <a:pPr fontAlgn="base"/>
            <a:r>
              <a:rPr lang="en-GB" sz="3800" dirty="0"/>
              <a:t>A student whose household income is less than £25, 000</a:t>
            </a:r>
          </a:p>
          <a:p>
            <a:pPr marL="0" indent="0" fontAlgn="base">
              <a:buNone/>
            </a:pPr>
            <a:endParaRPr lang="en-GB" sz="3800" dirty="0" smtClean="0"/>
          </a:p>
          <a:p>
            <a:pPr marL="0" indent="0" fontAlgn="base">
              <a:buNone/>
            </a:pPr>
            <a:r>
              <a:rPr lang="en-GB" sz="3800" dirty="0" smtClean="0"/>
              <a:t>To </a:t>
            </a:r>
            <a:r>
              <a:rPr lang="en-GB" sz="3800" dirty="0"/>
              <a:t>claim the 16 - 19 bursary fund, students must complete the application form via our school website or collect a hard copy from Mrs. Gillibrand, and return it to the Sixth Form office</a:t>
            </a:r>
            <a:r>
              <a:rPr lang="en-GB" sz="3800" dirty="0" smtClean="0"/>
              <a:t>.</a:t>
            </a:r>
            <a:endParaRPr lang="en-GB" sz="3800" dirty="0"/>
          </a:p>
          <a:p>
            <a:pPr marL="0" indent="0" fontAlgn="base">
              <a:buNone/>
            </a:pPr>
            <a:r>
              <a:rPr lang="en-GB" sz="3800" dirty="0"/>
              <a:t>Students who are eligible for the bursary can also apply to borrow a school laptop for the year.</a:t>
            </a:r>
          </a:p>
          <a:p>
            <a:pPr marL="0" indent="0">
              <a:buNone/>
            </a:pPr>
            <a:endParaRPr lang="en-GB" sz="38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46377" y="5518511"/>
            <a:ext cx="1083478" cy="1088102"/>
          </a:xfrm>
          <a:prstGeom prst="rect">
            <a:avLst/>
          </a:prstGeom>
        </p:spPr>
      </p:pic>
    </p:spTree>
    <p:extLst>
      <p:ext uri="{BB962C8B-B14F-4D97-AF65-F5344CB8AC3E}">
        <p14:creationId xmlns:p14="http://schemas.microsoft.com/office/powerpoint/2010/main" val="1026996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48698" y="5119135"/>
            <a:ext cx="1481157" cy="1487478"/>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2338"/>
            <a:ext cx="12203348" cy="1061691"/>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485552" y="306369"/>
            <a:ext cx="1344303" cy="1802237"/>
          </a:xfrm>
          <a:prstGeom prst="rect">
            <a:avLst/>
          </a:prstGeom>
        </p:spPr>
      </p:pic>
      <p:sp>
        <p:nvSpPr>
          <p:cNvPr id="2" name="TextBox 1"/>
          <p:cNvSpPr txBox="1"/>
          <p:nvPr/>
        </p:nvSpPr>
        <p:spPr>
          <a:xfrm>
            <a:off x="1476102" y="1207487"/>
            <a:ext cx="8413889" cy="2585323"/>
          </a:xfrm>
          <a:prstGeom prst="rect">
            <a:avLst/>
          </a:prstGeom>
          <a:noFill/>
        </p:spPr>
        <p:txBody>
          <a:bodyPr wrap="square" rtlCol="0">
            <a:spAutoFit/>
          </a:bodyPr>
          <a:lstStyle/>
          <a:p>
            <a:pPr algn="ctr"/>
            <a:r>
              <a:rPr lang="en-GB" sz="5400" b="1" dirty="0" smtClean="0"/>
              <a:t>Why choose Allerton Grange Sixth Form as your A </a:t>
            </a:r>
            <a:r>
              <a:rPr lang="en-GB" sz="5400" b="1" dirty="0"/>
              <a:t>L</a:t>
            </a:r>
            <a:r>
              <a:rPr lang="en-GB" sz="5400" b="1" dirty="0" smtClean="0"/>
              <a:t>evel studies?  </a:t>
            </a:r>
            <a:endParaRPr lang="en-GB" sz="5400" b="1" dirty="0"/>
          </a:p>
        </p:txBody>
      </p:sp>
    </p:spTree>
    <p:extLst>
      <p:ext uri="{BB962C8B-B14F-4D97-AF65-F5344CB8AC3E}">
        <p14:creationId xmlns:p14="http://schemas.microsoft.com/office/powerpoint/2010/main" val="6453654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48698" y="5119135"/>
            <a:ext cx="1481157" cy="1487478"/>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2338"/>
            <a:ext cx="12203348" cy="1061691"/>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85552" y="306369"/>
            <a:ext cx="1344303" cy="1802237"/>
          </a:xfrm>
          <a:prstGeom prst="rect">
            <a:avLst/>
          </a:prstGeom>
        </p:spPr>
      </p:pic>
      <p:sp>
        <p:nvSpPr>
          <p:cNvPr id="2" name="TextBox 1"/>
          <p:cNvSpPr txBox="1"/>
          <p:nvPr/>
        </p:nvSpPr>
        <p:spPr>
          <a:xfrm>
            <a:off x="357266" y="782696"/>
            <a:ext cx="9754793" cy="1569660"/>
          </a:xfrm>
          <a:prstGeom prst="rect">
            <a:avLst/>
          </a:prstGeom>
          <a:noFill/>
        </p:spPr>
        <p:txBody>
          <a:bodyPr wrap="square" rtlCol="0">
            <a:spAutoFit/>
          </a:bodyPr>
          <a:lstStyle/>
          <a:p>
            <a:r>
              <a:rPr lang="en-GB" sz="4800" b="1" dirty="0" smtClean="0"/>
              <a:t>We build the timetable around what our students want to study</a:t>
            </a:r>
          </a:p>
        </p:txBody>
      </p:sp>
      <p:sp>
        <p:nvSpPr>
          <p:cNvPr id="3" name="TextBox 2"/>
          <p:cNvSpPr txBox="1"/>
          <p:nvPr/>
        </p:nvSpPr>
        <p:spPr>
          <a:xfrm>
            <a:off x="474833" y="2685229"/>
            <a:ext cx="10380402" cy="4401205"/>
          </a:xfrm>
          <a:prstGeom prst="rect">
            <a:avLst/>
          </a:prstGeom>
          <a:noFill/>
        </p:spPr>
        <p:txBody>
          <a:bodyPr wrap="square" rtlCol="0">
            <a:spAutoFit/>
          </a:bodyPr>
          <a:lstStyle/>
          <a:p>
            <a:r>
              <a:rPr lang="en-GB" sz="2800" dirty="0" smtClean="0"/>
              <a:t>In order to ensure that the greatest number of students get to study  exactly the combination of subjects </a:t>
            </a:r>
            <a:r>
              <a:rPr lang="en-GB" sz="2800" smtClean="0"/>
              <a:t>they want to do </a:t>
            </a:r>
            <a:r>
              <a:rPr lang="en-GB" sz="2800" dirty="0" smtClean="0"/>
              <a:t>we create the option blocks after we have received student applications.</a:t>
            </a:r>
          </a:p>
          <a:p>
            <a:endParaRPr lang="en-GB" sz="2800" dirty="0"/>
          </a:p>
          <a:p>
            <a:r>
              <a:rPr lang="en-GB" sz="2800" dirty="0" smtClean="0"/>
              <a:t>We don’t make our students choose from  pre-decided option blocks- we are responsive to what the students want.</a:t>
            </a:r>
          </a:p>
          <a:p>
            <a:endParaRPr lang="en-GB" sz="2800" dirty="0"/>
          </a:p>
          <a:p>
            <a:endParaRPr lang="en-GB" sz="2800" dirty="0"/>
          </a:p>
          <a:p>
            <a:endParaRPr lang="en-GB" sz="2800" b="1" dirty="0"/>
          </a:p>
          <a:p>
            <a:endParaRPr lang="en-GB" sz="2800" b="1" dirty="0"/>
          </a:p>
        </p:txBody>
      </p:sp>
    </p:spTree>
    <p:extLst>
      <p:ext uri="{BB962C8B-B14F-4D97-AF65-F5344CB8AC3E}">
        <p14:creationId xmlns:p14="http://schemas.microsoft.com/office/powerpoint/2010/main" val="19062379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48698" y="5119135"/>
            <a:ext cx="1481157" cy="1487478"/>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2338"/>
            <a:ext cx="12203348" cy="1061691"/>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85552" y="306369"/>
            <a:ext cx="1344303" cy="1802237"/>
          </a:xfrm>
          <a:prstGeom prst="rect">
            <a:avLst/>
          </a:prstGeom>
        </p:spPr>
      </p:pic>
      <p:sp>
        <p:nvSpPr>
          <p:cNvPr id="6" name="TextBox 5"/>
          <p:cNvSpPr txBox="1"/>
          <p:nvPr/>
        </p:nvSpPr>
        <p:spPr>
          <a:xfrm>
            <a:off x="1334483" y="2260584"/>
            <a:ext cx="9754793" cy="830997"/>
          </a:xfrm>
          <a:prstGeom prst="rect">
            <a:avLst/>
          </a:prstGeom>
          <a:noFill/>
        </p:spPr>
        <p:txBody>
          <a:bodyPr wrap="square" rtlCol="0">
            <a:spAutoFit/>
          </a:bodyPr>
          <a:lstStyle/>
          <a:p>
            <a:r>
              <a:rPr lang="en-GB" sz="4800" b="1" dirty="0" smtClean="0"/>
              <a:t>What our students have to say…</a:t>
            </a:r>
          </a:p>
        </p:txBody>
      </p:sp>
    </p:spTree>
    <p:extLst>
      <p:ext uri="{BB962C8B-B14F-4D97-AF65-F5344CB8AC3E}">
        <p14:creationId xmlns:p14="http://schemas.microsoft.com/office/powerpoint/2010/main" val="5301559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800" b="1" dirty="0" smtClean="0">
                <a:latin typeface="+mn-lt"/>
              </a:rPr>
              <a:t>Applying to our sixth form</a:t>
            </a:r>
            <a:endParaRPr lang="en-GB" sz="4800" b="1" dirty="0">
              <a:latin typeface="+mn-lt"/>
            </a:endParaRPr>
          </a:p>
        </p:txBody>
      </p:sp>
      <p:sp>
        <p:nvSpPr>
          <p:cNvPr id="3" name="Content Placeholder 2"/>
          <p:cNvSpPr>
            <a:spLocks noGrp="1"/>
          </p:cNvSpPr>
          <p:nvPr>
            <p:ph idx="1"/>
          </p:nvPr>
        </p:nvSpPr>
        <p:spPr>
          <a:xfrm>
            <a:off x="838200" y="1332410"/>
            <a:ext cx="9908177" cy="5525589"/>
          </a:xfrm>
        </p:spPr>
        <p:txBody>
          <a:bodyPr>
            <a:normAutofit lnSpcReduction="10000"/>
          </a:bodyPr>
          <a:lstStyle/>
          <a:p>
            <a:pPr marL="0" indent="0" fontAlgn="base">
              <a:buNone/>
            </a:pPr>
            <a:r>
              <a:rPr lang="en-GB" dirty="0"/>
              <a:t> </a:t>
            </a:r>
          </a:p>
          <a:p>
            <a:pPr marL="0" indent="0">
              <a:buNone/>
            </a:pPr>
            <a:r>
              <a:rPr lang="en-US" b="1" dirty="0"/>
              <a:t>Allerton Grange School students</a:t>
            </a:r>
            <a:r>
              <a:rPr lang="en-US" b="1" dirty="0" smtClean="0"/>
              <a:t>:</a:t>
            </a:r>
            <a:r>
              <a:rPr lang="en-US" dirty="0"/>
              <a:t/>
            </a:r>
            <a:br>
              <a:rPr lang="en-US" dirty="0"/>
            </a:br>
            <a:r>
              <a:rPr lang="en-US" dirty="0"/>
              <a:t>If you are currently studying at Allerton Grange School, you will be sent login details to your school email address. The Year 11 Team will support you with this as part of your Post-16 Progression. </a:t>
            </a:r>
            <a:endParaRPr lang="en-US" dirty="0" smtClean="0"/>
          </a:p>
          <a:p>
            <a:pPr marL="0" indent="0">
              <a:buNone/>
            </a:pPr>
            <a:endParaRPr lang="en-US" dirty="0"/>
          </a:p>
          <a:p>
            <a:pPr marL="0" indent="0">
              <a:buNone/>
            </a:pPr>
            <a:r>
              <a:rPr lang="en-US" b="1" dirty="0"/>
              <a:t>Students from other schools:</a:t>
            </a:r>
            <a:r>
              <a:rPr lang="en-US" dirty="0"/>
              <a:t/>
            </a:r>
            <a:br>
              <a:rPr lang="en-US" dirty="0"/>
            </a:br>
            <a:r>
              <a:rPr lang="en-US" dirty="0"/>
              <a:t>If you are an external </a:t>
            </a:r>
            <a:r>
              <a:rPr lang="en-US" dirty="0" smtClean="0"/>
              <a:t>student, </a:t>
            </a:r>
            <a:r>
              <a:rPr lang="en-US" dirty="0"/>
              <a:t>please click </a:t>
            </a:r>
            <a:r>
              <a:rPr lang="en-US" dirty="0" smtClean="0"/>
              <a:t>visit the sixth form area of the Allerton Grange School website and click on </a:t>
            </a:r>
            <a:r>
              <a:rPr lang="en-US" b="1" dirty="0" smtClean="0">
                <a:solidFill>
                  <a:srgbClr val="7030A0"/>
                </a:solidFill>
                <a:hlinkClick r:id="rId2"/>
              </a:rPr>
              <a:t>Apply </a:t>
            </a:r>
            <a:r>
              <a:rPr lang="en-US" b="1" dirty="0">
                <a:solidFill>
                  <a:srgbClr val="7030A0"/>
                </a:solidFill>
                <a:hlinkClick r:id="rId2"/>
              </a:rPr>
              <a:t>Now</a:t>
            </a:r>
            <a:r>
              <a:rPr lang="en-US" dirty="0">
                <a:solidFill>
                  <a:srgbClr val="7030A0"/>
                </a:solidFill>
              </a:rPr>
              <a:t> </a:t>
            </a:r>
            <a:r>
              <a:rPr lang="en-US" dirty="0"/>
              <a:t>to begin your application. </a:t>
            </a:r>
            <a:endParaRPr lang="en-US" dirty="0" smtClean="0"/>
          </a:p>
          <a:p>
            <a:pPr marL="0" indent="0">
              <a:buNone/>
            </a:pPr>
            <a:endParaRPr lang="en-US" dirty="0"/>
          </a:p>
          <a:p>
            <a:pPr marL="0" indent="0">
              <a:buNone/>
            </a:pPr>
            <a:r>
              <a:rPr lang="en-US" dirty="0"/>
              <a:t>Please contact the Sixth Form Team at </a:t>
            </a:r>
            <a:r>
              <a:rPr lang="en-US" b="1" dirty="0">
                <a:hlinkClick r:id="rId3"/>
              </a:rPr>
              <a:t>sixthform@allertongrange.com</a:t>
            </a:r>
            <a:r>
              <a:rPr lang="en-US" dirty="0"/>
              <a:t> if you have any questions.</a:t>
            </a:r>
          </a:p>
          <a:p>
            <a:pPr marL="0" indent="0">
              <a:buNone/>
            </a:pPr>
            <a:endParaRPr lang="en-GB" sz="3800" dirty="0" smtClean="0"/>
          </a:p>
          <a:p>
            <a:pPr marL="0" indent="0">
              <a:buNone/>
            </a:pPr>
            <a:endParaRPr lang="en-GB" sz="3800" dirty="0"/>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46377" y="5518511"/>
            <a:ext cx="1083478" cy="1088102"/>
          </a:xfrm>
          <a:prstGeom prst="rect">
            <a:avLst/>
          </a:prstGeom>
        </p:spPr>
      </p:pic>
    </p:spTree>
    <p:extLst>
      <p:ext uri="{BB962C8B-B14F-4D97-AF65-F5344CB8AC3E}">
        <p14:creationId xmlns:p14="http://schemas.microsoft.com/office/powerpoint/2010/main" val="656991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48698" y="5119135"/>
            <a:ext cx="1481157" cy="1487478"/>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2338"/>
            <a:ext cx="12203348" cy="1061691"/>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85552" y="306369"/>
            <a:ext cx="1344303" cy="1802237"/>
          </a:xfrm>
          <a:prstGeom prst="rect">
            <a:avLst/>
          </a:prstGeom>
        </p:spPr>
      </p:pic>
      <p:sp>
        <p:nvSpPr>
          <p:cNvPr id="2" name="TextBox 1"/>
          <p:cNvSpPr txBox="1"/>
          <p:nvPr/>
        </p:nvSpPr>
        <p:spPr>
          <a:xfrm>
            <a:off x="251108" y="1338559"/>
            <a:ext cx="8318126" cy="4031873"/>
          </a:xfrm>
          <a:prstGeom prst="rect">
            <a:avLst/>
          </a:prstGeom>
          <a:noFill/>
        </p:spPr>
        <p:txBody>
          <a:bodyPr wrap="square" rtlCol="0">
            <a:spAutoFit/>
          </a:bodyPr>
          <a:lstStyle/>
          <a:p>
            <a:pPr marL="514350" indent="-514350">
              <a:buAutoNum type="arabicPeriod"/>
            </a:pPr>
            <a:r>
              <a:rPr lang="en-GB" sz="3200" dirty="0" smtClean="0"/>
              <a:t>Why is Allerton Grange Sixth </a:t>
            </a:r>
            <a:r>
              <a:rPr lang="en-GB" sz="3200" dirty="0"/>
              <a:t>F</a:t>
            </a:r>
            <a:r>
              <a:rPr lang="en-GB" sz="3200" dirty="0" smtClean="0"/>
              <a:t>orm different? (Mr Roper)</a:t>
            </a:r>
          </a:p>
          <a:p>
            <a:pPr marL="514350" indent="-514350">
              <a:buAutoNum type="arabicPeriod"/>
            </a:pPr>
            <a:r>
              <a:rPr lang="en-GB" sz="3200" dirty="0" smtClean="0"/>
              <a:t>Social mobility </a:t>
            </a:r>
          </a:p>
          <a:p>
            <a:pPr marL="514350" indent="-514350">
              <a:buAutoNum type="arabicPeriod"/>
            </a:pPr>
            <a:r>
              <a:rPr lang="en-GB" sz="3200" dirty="0" smtClean="0"/>
              <a:t>Enrichment </a:t>
            </a:r>
            <a:r>
              <a:rPr lang="en-GB" sz="3200" dirty="0"/>
              <a:t>and extra/super-curricular </a:t>
            </a:r>
            <a:r>
              <a:rPr lang="en-GB" sz="3200" dirty="0" smtClean="0"/>
              <a:t>activities</a:t>
            </a:r>
          </a:p>
          <a:p>
            <a:pPr marL="514350" indent="-514350">
              <a:buAutoNum type="arabicPeriod"/>
            </a:pPr>
            <a:r>
              <a:rPr lang="en-GB" sz="3200" dirty="0" smtClean="0"/>
              <a:t>Pastoral </a:t>
            </a:r>
            <a:r>
              <a:rPr lang="en-GB" sz="3200" dirty="0"/>
              <a:t>care </a:t>
            </a:r>
            <a:endParaRPr lang="en-GB" sz="3200" dirty="0" smtClean="0"/>
          </a:p>
          <a:p>
            <a:pPr marL="514350" indent="-514350">
              <a:buAutoNum type="arabicPeriod"/>
            </a:pPr>
            <a:r>
              <a:rPr lang="en-GB" sz="3200" dirty="0" smtClean="0"/>
              <a:t>Facilities </a:t>
            </a:r>
          </a:p>
          <a:p>
            <a:pPr marL="514350" indent="-514350">
              <a:buAutoNum type="arabicPeriod"/>
            </a:pPr>
            <a:r>
              <a:rPr lang="en-GB" sz="3200" dirty="0" smtClean="0"/>
              <a:t>Applying to Allerton Grange Sixth Form</a:t>
            </a:r>
          </a:p>
        </p:txBody>
      </p:sp>
    </p:spTree>
    <p:extLst>
      <p:ext uri="{BB962C8B-B14F-4D97-AF65-F5344CB8AC3E}">
        <p14:creationId xmlns:p14="http://schemas.microsoft.com/office/powerpoint/2010/main" val="15422869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48698" y="5119135"/>
            <a:ext cx="1481157" cy="1487478"/>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2338"/>
            <a:ext cx="12203348" cy="1061691"/>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85552" y="306369"/>
            <a:ext cx="1344303" cy="1802237"/>
          </a:xfrm>
          <a:prstGeom prst="rect">
            <a:avLst/>
          </a:prstGeom>
        </p:spPr>
      </p:pic>
      <p:sp>
        <p:nvSpPr>
          <p:cNvPr id="2" name="TextBox 1"/>
          <p:cNvSpPr txBox="1"/>
          <p:nvPr/>
        </p:nvSpPr>
        <p:spPr>
          <a:xfrm>
            <a:off x="573538" y="733577"/>
            <a:ext cx="7628709" cy="1200329"/>
          </a:xfrm>
          <a:prstGeom prst="rect">
            <a:avLst/>
          </a:prstGeom>
          <a:noFill/>
        </p:spPr>
        <p:txBody>
          <a:bodyPr wrap="square" rtlCol="0">
            <a:spAutoFit/>
          </a:bodyPr>
          <a:lstStyle/>
          <a:p>
            <a:r>
              <a:rPr lang="en-GB" sz="4800" b="1" dirty="0" smtClean="0"/>
              <a:t>We add value</a:t>
            </a:r>
          </a:p>
          <a:p>
            <a:r>
              <a:rPr lang="en-GB" sz="2400" dirty="0" smtClean="0"/>
              <a:t>(2022 </a:t>
            </a:r>
            <a:r>
              <a:rPr lang="en-GB" sz="2400" dirty="0" err="1" smtClean="0"/>
              <a:t>DfE</a:t>
            </a:r>
            <a:r>
              <a:rPr lang="en-GB" sz="2400" dirty="0" smtClean="0"/>
              <a:t> performance data)</a:t>
            </a:r>
            <a:endParaRPr lang="en-GB" sz="2400" dirty="0"/>
          </a:p>
        </p:txBody>
      </p:sp>
      <p:sp>
        <p:nvSpPr>
          <p:cNvPr id="6" name="TextBox 5"/>
          <p:cNvSpPr txBox="1"/>
          <p:nvPr/>
        </p:nvSpPr>
        <p:spPr>
          <a:xfrm>
            <a:off x="573538" y="2625635"/>
            <a:ext cx="3188565" cy="584775"/>
          </a:xfrm>
          <a:prstGeom prst="rect">
            <a:avLst/>
          </a:prstGeom>
          <a:noFill/>
        </p:spPr>
        <p:txBody>
          <a:bodyPr wrap="square" rtlCol="0">
            <a:spAutoFit/>
          </a:bodyPr>
          <a:lstStyle/>
          <a:p>
            <a:r>
              <a:rPr lang="en-GB" sz="3200" b="1" dirty="0" smtClean="0"/>
              <a:t>A Level students</a:t>
            </a:r>
            <a:endParaRPr lang="en-GB" sz="3200" b="1" dirty="0"/>
          </a:p>
        </p:txBody>
      </p:sp>
      <p:grpSp>
        <p:nvGrpSpPr>
          <p:cNvPr id="15" name="Group 14"/>
          <p:cNvGrpSpPr/>
          <p:nvPr/>
        </p:nvGrpSpPr>
        <p:grpSpPr>
          <a:xfrm>
            <a:off x="3649840" y="2108606"/>
            <a:ext cx="2084754" cy="1737359"/>
            <a:chOff x="3649840" y="2108606"/>
            <a:chExt cx="2084754" cy="1737359"/>
          </a:xfrm>
        </p:grpSpPr>
        <p:sp>
          <p:nvSpPr>
            <p:cNvPr id="8" name="Oval 7"/>
            <p:cNvSpPr/>
            <p:nvPr/>
          </p:nvSpPr>
          <p:spPr>
            <a:xfrm>
              <a:off x="3762103" y="2108606"/>
              <a:ext cx="1972491" cy="1737359"/>
            </a:xfrm>
            <a:prstGeom prst="ellipse">
              <a:avLst/>
            </a:prstGeom>
            <a:solidFill>
              <a:srgbClr val="49EF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p:cNvSpPr txBox="1"/>
            <p:nvPr/>
          </p:nvSpPr>
          <p:spPr>
            <a:xfrm>
              <a:off x="3649840" y="2635645"/>
              <a:ext cx="1476103" cy="584775"/>
            </a:xfrm>
            <a:prstGeom prst="rect">
              <a:avLst/>
            </a:prstGeom>
            <a:noFill/>
          </p:spPr>
          <p:txBody>
            <a:bodyPr wrap="square" rtlCol="0">
              <a:spAutoFit/>
            </a:bodyPr>
            <a:lstStyle/>
            <a:p>
              <a:pPr algn="ctr"/>
              <a:r>
                <a:rPr lang="en-GB" sz="3200" b="1" dirty="0" smtClean="0"/>
                <a:t>20%</a:t>
              </a:r>
              <a:endParaRPr lang="en-GB" sz="3200" b="1" dirty="0"/>
            </a:p>
          </p:txBody>
        </p:sp>
        <p:sp>
          <p:nvSpPr>
            <p:cNvPr id="11" name="Up Arrow 10"/>
            <p:cNvSpPr/>
            <p:nvPr/>
          </p:nvSpPr>
          <p:spPr>
            <a:xfrm>
              <a:off x="4807132" y="2457769"/>
              <a:ext cx="431074" cy="94052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3" name="TextBox 12"/>
          <p:cNvSpPr txBox="1"/>
          <p:nvPr/>
        </p:nvSpPr>
        <p:spPr>
          <a:xfrm>
            <a:off x="6002480" y="2918022"/>
            <a:ext cx="1960776" cy="2062103"/>
          </a:xfrm>
          <a:prstGeom prst="rect">
            <a:avLst/>
          </a:prstGeom>
          <a:noFill/>
        </p:spPr>
        <p:txBody>
          <a:bodyPr wrap="square" rtlCol="0">
            <a:spAutoFit/>
          </a:bodyPr>
          <a:lstStyle/>
          <a:p>
            <a:r>
              <a:rPr lang="en-GB" sz="3200" b="1" dirty="0"/>
              <a:t>t</a:t>
            </a:r>
            <a:r>
              <a:rPr lang="en-GB" sz="3200" b="1" dirty="0" smtClean="0"/>
              <a:t>han similar students nationally</a:t>
            </a:r>
            <a:endParaRPr lang="en-GB" sz="3200" b="1" dirty="0"/>
          </a:p>
        </p:txBody>
      </p:sp>
      <p:sp>
        <p:nvSpPr>
          <p:cNvPr id="14" name="TextBox 13"/>
          <p:cNvSpPr txBox="1"/>
          <p:nvPr/>
        </p:nvSpPr>
        <p:spPr>
          <a:xfrm>
            <a:off x="573538" y="4349932"/>
            <a:ext cx="3076302" cy="1077218"/>
          </a:xfrm>
          <a:prstGeom prst="rect">
            <a:avLst/>
          </a:prstGeom>
          <a:noFill/>
        </p:spPr>
        <p:txBody>
          <a:bodyPr wrap="square" rtlCol="0">
            <a:spAutoFit/>
          </a:bodyPr>
          <a:lstStyle/>
          <a:p>
            <a:r>
              <a:rPr lang="en-GB" sz="3200" b="1" dirty="0" smtClean="0"/>
              <a:t>Vocational Level 3 students </a:t>
            </a:r>
            <a:endParaRPr lang="en-GB" sz="3200" b="1" dirty="0"/>
          </a:p>
        </p:txBody>
      </p:sp>
      <p:grpSp>
        <p:nvGrpSpPr>
          <p:cNvPr id="16" name="Group 15"/>
          <p:cNvGrpSpPr/>
          <p:nvPr/>
        </p:nvGrpSpPr>
        <p:grpSpPr>
          <a:xfrm>
            <a:off x="3649840" y="4107757"/>
            <a:ext cx="2084754" cy="1737359"/>
            <a:chOff x="3649840" y="2108606"/>
            <a:chExt cx="2084754" cy="1737359"/>
          </a:xfrm>
        </p:grpSpPr>
        <p:sp>
          <p:nvSpPr>
            <p:cNvPr id="17" name="Oval 16"/>
            <p:cNvSpPr/>
            <p:nvPr/>
          </p:nvSpPr>
          <p:spPr>
            <a:xfrm>
              <a:off x="3762103" y="2108606"/>
              <a:ext cx="1972491" cy="1737359"/>
            </a:xfrm>
            <a:prstGeom prst="ellipse">
              <a:avLst/>
            </a:prstGeom>
            <a:solidFill>
              <a:srgbClr val="49EF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p:cNvSpPr txBox="1"/>
            <p:nvPr/>
          </p:nvSpPr>
          <p:spPr>
            <a:xfrm>
              <a:off x="3649840" y="2635645"/>
              <a:ext cx="1476103" cy="584775"/>
            </a:xfrm>
            <a:prstGeom prst="rect">
              <a:avLst/>
            </a:prstGeom>
            <a:noFill/>
          </p:spPr>
          <p:txBody>
            <a:bodyPr wrap="square" rtlCol="0">
              <a:spAutoFit/>
            </a:bodyPr>
            <a:lstStyle/>
            <a:p>
              <a:pPr algn="ctr"/>
              <a:r>
                <a:rPr lang="en-GB" sz="3200" b="1" dirty="0"/>
                <a:t>4</a:t>
              </a:r>
              <a:r>
                <a:rPr lang="en-GB" sz="3200" b="1" dirty="0" smtClean="0"/>
                <a:t>0%</a:t>
              </a:r>
              <a:endParaRPr lang="en-GB" sz="3200" b="1" dirty="0"/>
            </a:p>
          </p:txBody>
        </p:sp>
        <p:sp>
          <p:nvSpPr>
            <p:cNvPr id="19" name="Up Arrow 18"/>
            <p:cNvSpPr/>
            <p:nvPr/>
          </p:nvSpPr>
          <p:spPr>
            <a:xfrm>
              <a:off x="4807132" y="2457769"/>
              <a:ext cx="431074" cy="94052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13698699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48698" y="5119135"/>
            <a:ext cx="1481157" cy="1487478"/>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2338"/>
            <a:ext cx="12203348" cy="1061691"/>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85552" y="306369"/>
            <a:ext cx="1344303" cy="1802237"/>
          </a:xfrm>
          <a:prstGeom prst="rect">
            <a:avLst/>
          </a:prstGeom>
        </p:spPr>
      </p:pic>
      <p:sp>
        <p:nvSpPr>
          <p:cNvPr id="2" name="TextBox 1"/>
          <p:cNvSpPr txBox="1"/>
          <p:nvPr/>
        </p:nvSpPr>
        <p:spPr>
          <a:xfrm>
            <a:off x="418011" y="907275"/>
            <a:ext cx="5290457" cy="1938992"/>
          </a:xfrm>
          <a:prstGeom prst="rect">
            <a:avLst/>
          </a:prstGeom>
          <a:noFill/>
        </p:spPr>
        <p:txBody>
          <a:bodyPr wrap="square" rtlCol="0">
            <a:spAutoFit/>
          </a:bodyPr>
          <a:lstStyle/>
          <a:p>
            <a:r>
              <a:rPr lang="en-GB" sz="4800" b="1" dirty="0" smtClean="0"/>
              <a:t>We build resilience</a:t>
            </a:r>
          </a:p>
          <a:p>
            <a:r>
              <a:rPr lang="en-GB" sz="2400" dirty="0" smtClean="0"/>
              <a:t>(2022 </a:t>
            </a:r>
            <a:r>
              <a:rPr lang="en-GB" sz="2400" dirty="0" err="1"/>
              <a:t>DfE</a:t>
            </a:r>
            <a:r>
              <a:rPr lang="en-GB" sz="2400" dirty="0"/>
              <a:t> performance data)</a:t>
            </a:r>
          </a:p>
          <a:p>
            <a:endParaRPr lang="en-GB" sz="4800" b="1" dirty="0"/>
          </a:p>
        </p:txBody>
      </p:sp>
      <p:sp>
        <p:nvSpPr>
          <p:cNvPr id="3" name="TextBox 2"/>
          <p:cNvSpPr txBox="1"/>
          <p:nvPr/>
        </p:nvSpPr>
        <p:spPr>
          <a:xfrm>
            <a:off x="418011" y="2377440"/>
            <a:ext cx="9170126" cy="954107"/>
          </a:xfrm>
          <a:prstGeom prst="rect">
            <a:avLst/>
          </a:prstGeom>
          <a:noFill/>
        </p:spPr>
        <p:txBody>
          <a:bodyPr wrap="square" rtlCol="0">
            <a:spAutoFit/>
          </a:bodyPr>
          <a:lstStyle/>
          <a:p>
            <a:r>
              <a:rPr lang="en-GB" sz="2800" b="1" dirty="0" smtClean="0"/>
              <a:t>The proportion of A level students who fully complete their 2 year programme ….</a:t>
            </a:r>
            <a:endParaRPr lang="en-GB" sz="2800" b="1" dirty="0"/>
          </a:p>
        </p:txBody>
      </p:sp>
      <p:sp>
        <p:nvSpPr>
          <p:cNvPr id="4" name="Oval 3"/>
          <p:cNvSpPr/>
          <p:nvPr/>
        </p:nvSpPr>
        <p:spPr>
          <a:xfrm>
            <a:off x="627017" y="3566160"/>
            <a:ext cx="2847703" cy="2847703"/>
          </a:xfrm>
          <a:prstGeom prst="ellipse">
            <a:avLst/>
          </a:prstGeom>
          <a:solidFill>
            <a:srgbClr val="49EF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p:cNvSpPr/>
          <p:nvPr/>
        </p:nvSpPr>
        <p:spPr>
          <a:xfrm>
            <a:off x="3987806" y="3566158"/>
            <a:ext cx="2847703" cy="284770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Oval 13"/>
          <p:cNvSpPr/>
          <p:nvPr/>
        </p:nvSpPr>
        <p:spPr>
          <a:xfrm>
            <a:off x="7348595" y="3566159"/>
            <a:ext cx="2847703" cy="2847703"/>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973183" y="4205179"/>
            <a:ext cx="2155371" cy="1569660"/>
          </a:xfrm>
          <a:prstGeom prst="rect">
            <a:avLst/>
          </a:prstGeom>
          <a:noFill/>
        </p:spPr>
        <p:txBody>
          <a:bodyPr wrap="square" rtlCol="0">
            <a:spAutoFit/>
          </a:bodyPr>
          <a:lstStyle/>
          <a:p>
            <a:pPr algn="ctr"/>
            <a:r>
              <a:rPr lang="en-GB" sz="3200" b="1" dirty="0" smtClean="0"/>
              <a:t>Allerton Grange </a:t>
            </a:r>
          </a:p>
          <a:p>
            <a:pPr algn="ctr"/>
            <a:r>
              <a:rPr lang="en-GB" sz="3200" b="1" dirty="0" smtClean="0"/>
              <a:t>= 98%</a:t>
            </a:r>
            <a:endParaRPr lang="en-GB" sz="3200" b="1" dirty="0"/>
          </a:p>
        </p:txBody>
      </p:sp>
      <p:sp>
        <p:nvSpPr>
          <p:cNvPr id="15" name="TextBox 14"/>
          <p:cNvSpPr txBox="1"/>
          <p:nvPr/>
        </p:nvSpPr>
        <p:spPr>
          <a:xfrm>
            <a:off x="4333971" y="4451400"/>
            <a:ext cx="2155371" cy="1077218"/>
          </a:xfrm>
          <a:prstGeom prst="rect">
            <a:avLst/>
          </a:prstGeom>
          <a:noFill/>
        </p:spPr>
        <p:txBody>
          <a:bodyPr wrap="square" rtlCol="0">
            <a:spAutoFit/>
          </a:bodyPr>
          <a:lstStyle/>
          <a:p>
            <a:pPr algn="ctr"/>
            <a:r>
              <a:rPr lang="en-GB" sz="3200" b="1" dirty="0" smtClean="0"/>
              <a:t>Nationally = 91%</a:t>
            </a:r>
            <a:endParaRPr lang="en-GB" sz="3200" b="1" dirty="0"/>
          </a:p>
        </p:txBody>
      </p:sp>
      <p:sp>
        <p:nvSpPr>
          <p:cNvPr id="16" name="TextBox 15"/>
          <p:cNvSpPr txBox="1"/>
          <p:nvPr/>
        </p:nvSpPr>
        <p:spPr>
          <a:xfrm>
            <a:off x="7694760" y="4451400"/>
            <a:ext cx="2155371" cy="1077218"/>
          </a:xfrm>
          <a:prstGeom prst="rect">
            <a:avLst/>
          </a:prstGeom>
          <a:noFill/>
        </p:spPr>
        <p:txBody>
          <a:bodyPr wrap="square" rtlCol="0">
            <a:spAutoFit/>
          </a:bodyPr>
          <a:lstStyle/>
          <a:p>
            <a:pPr algn="ctr"/>
            <a:r>
              <a:rPr lang="en-GB" sz="3200" b="1" dirty="0" smtClean="0"/>
              <a:t>Leeds </a:t>
            </a:r>
          </a:p>
          <a:p>
            <a:pPr algn="ctr"/>
            <a:r>
              <a:rPr lang="en-GB" sz="3200" b="1" dirty="0" smtClean="0"/>
              <a:t>= 87%</a:t>
            </a:r>
            <a:endParaRPr lang="en-GB" sz="3200" b="1" dirty="0"/>
          </a:p>
        </p:txBody>
      </p:sp>
    </p:spTree>
    <p:extLst>
      <p:ext uri="{BB962C8B-B14F-4D97-AF65-F5344CB8AC3E}">
        <p14:creationId xmlns:p14="http://schemas.microsoft.com/office/powerpoint/2010/main" val="22146715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48698" y="5119135"/>
            <a:ext cx="1481157" cy="1487478"/>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2338"/>
            <a:ext cx="12203348" cy="1061691"/>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85552" y="306369"/>
            <a:ext cx="1344303" cy="1802237"/>
          </a:xfrm>
          <a:prstGeom prst="rect">
            <a:avLst/>
          </a:prstGeom>
        </p:spPr>
      </p:pic>
      <p:sp>
        <p:nvSpPr>
          <p:cNvPr id="2" name="TextBox 1"/>
          <p:cNvSpPr txBox="1"/>
          <p:nvPr/>
        </p:nvSpPr>
        <p:spPr>
          <a:xfrm>
            <a:off x="357267" y="652066"/>
            <a:ext cx="5930537" cy="1200329"/>
          </a:xfrm>
          <a:prstGeom prst="rect">
            <a:avLst/>
          </a:prstGeom>
          <a:noFill/>
        </p:spPr>
        <p:txBody>
          <a:bodyPr wrap="square" rtlCol="0">
            <a:spAutoFit/>
          </a:bodyPr>
          <a:lstStyle/>
          <a:p>
            <a:r>
              <a:rPr lang="en-GB" sz="4800" b="1" dirty="0" smtClean="0"/>
              <a:t>We build futures </a:t>
            </a:r>
          </a:p>
          <a:p>
            <a:r>
              <a:rPr lang="en-GB" sz="2400" dirty="0" smtClean="0"/>
              <a:t>(2022 </a:t>
            </a:r>
            <a:r>
              <a:rPr lang="en-GB" sz="2400" dirty="0" err="1" smtClean="0"/>
              <a:t>DfE</a:t>
            </a:r>
            <a:r>
              <a:rPr lang="en-GB" sz="2400" dirty="0" smtClean="0"/>
              <a:t> performance data)</a:t>
            </a:r>
            <a:endParaRPr lang="en-GB" sz="2400" dirty="0"/>
          </a:p>
        </p:txBody>
      </p:sp>
      <p:sp>
        <p:nvSpPr>
          <p:cNvPr id="3" name="TextBox 2"/>
          <p:cNvSpPr txBox="1"/>
          <p:nvPr/>
        </p:nvSpPr>
        <p:spPr>
          <a:xfrm>
            <a:off x="357267" y="1852395"/>
            <a:ext cx="10596000" cy="954107"/>
          </a:xfrm>
          <a:prstGeom prst="rect">
            <a:avLst/>
          </a:prstGeom>
          <a:noFill/>
        </p:spPr>
        <p:txBody>
          <a:bodyPr wrap="square" rtlCol="0">
            <a:spAutoFit/>
          </a:bodyPr>
          <a:lstStyle/>
          <a:p>
            <a:r>
              <a:rPr lang="en-GB" sz="2800" b="1" dirty="0" smtClean="0"/>
              <a:t>The proportion of Y13 students who progress onto ambitious progression routes ….</a:t>
            </a:r>
            <a:endParaRPr lang="en-GB" sz="2800" b="1" dirty="0"/>
          </a:p>
        </p:txBody>
      </p:sp>
      <p:sp>
        <p:nvSpPr>
          <p:cNvPr id="10" name="Oval 9"/>
          <p:cNvSpPr/>
          <p:nvPr/>
        </p:nvSpPr>
        <p:spPr>
          <a:xfrm>
            <a:off x="3893027" y="2899951"/>
            <a:ext cx="2847703" cy="284770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p:cNvSpPr/>
          <p:nvPr/>
        </p:nvSpPr>
        <p:spPr>
          <a:xfrm>
            <a:off x="7348594" y="2898890"/>
            <a:ext cx="2847703" cy="2847703"/>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4" name="Group 3"/>
          <p:cNvGrpSpPr/>
          <p:nvPr/>
        </p:nvGrpSpPr>
        <p:grpSpPr>
          <a:xfrm>
            <a:off x="437460" y="2899954"/>
            <a:ext cx="2847703" cy="2847703"/>
            <a:chOff x="627017" y="3566160"/>
            <a:chExt cx="2847703" cy="2847703"/>
          </a:xfrm>
        </p:grpSpPr>
        <p:sp>
          <p:nvSpPr>
            <p:cNvPr id="8" name="Oval 7"/>
            <p:cNvSpPr/>
            <p:nvPr/>
          </p:nvSpPr>
          <p:spPr>
            <a:xfrm>
              <a:off x="627017" y="3566160"/>
              <a:ext cx="2847703" cy="2847703"/>
            </a:xfrm>
            <a:prstGeom prst="ellipse">
              <a:avLst/>
            </a:prstGeom>
            <a:solidFill>
              <a:srgbClr val="49EF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p:cNvSpPr txBox="1"/>
            <p:nvPr/>
          </p:nvSpPr>
          <p:spPr>
            <a:xfrm>
              <a:off x="973183" y="4205179"/>
              <a:ext cx="2155371" cy="1569660"/>
            </a:xfrm>
            <a:prstGeom prst="rect">
              <a:avLst/>
            </a:prstGeom>
            <a:noFill/>
          </p:spPr>
          <p:txBody>
            <a:bodyPr wrap="square" rtlCol="0">
              <a:spAutoFit/>
            </a:bodyPr>
            <a:lstStyle/>
            <a:p>
              <a:pPr algn="ctr"/>
              <a:r>
                <a:rPr lang="en-GB" sz="3200" b="1" dirty="0" smtClean="0"/>
                <a:t>Allerton Grange </a:t>
              </a:r>
            </a:p>
            <a:p>
              <a:pPr algn="ctr"/>
              <a:r>
                <a:rPr lang="en-GB" sz="3200" b="1" dirty="0" smtClean="0"/>
                <a:t>= 81%</a:t>
              </a:r>
              <a:endParaRPr lang="en-GB" sz="3200" b="1" dirty="0"/>
            </a:p>
          </p:txBody>
        </p:sp>
      </p:grpSp>
      <p:sp>
        <p:nvSpPr>
          <p:cNvPr id="13" name="TextBox 12"/>
          <p:cNvSpPr txBox="1"/>
          <p:nvPr/>
        </p:nvSpPr>
        <p:spPr>
          <a:xfrm>
            <a:off x="4239192" y="3784132"/>
            <a:ext cx="2155371" cy="1077218"/>
          </a:xfrm>
          <a:prstGeom prst="rect">
            <a:avLst/>
          </a:prstGeom>
          <a:noFill/>
        </p:spPr>
        <p:txBody>
          <a:bodyPr wrap="square" rtlCol="0">
            <a:spAutoFit/>
          </a:bodyPr>
          <a:lstStyle/>
          <a:p>
            <a:pPr algn="ctr"/>
            <a:r>
              <a:rPr lang="en-GB" sz="3200" b="1" dirty="0" smtClean="0"/>
              <a:t>Nationally = 66%</a:t>
            </a:r>
            <a:endParaRPr lang="en-GB" sz="3200" b="1" dirty="0"/>
          </a:p>
        </p:txBody>
      </p:sp>
      <p:sp>
        <p:nvSpPr>
          <p:cNvPr id="14" name="TextBox 13"/>
          <p:cNvSpPr txBox="1"/>
          <p:nvPr/>
        </p:nvSpPr>
        <p:spPr>
          <a:xfrm>
            <a:off x="7694759" y="3784132"/>
            <a:ext cx="2155371" cy="1077218"/>
          </a:xfrm>
          <a:prstGeom prst="rect">
            <a:avLst/>
          </a:prstGeom>
          <a:noFill/>
        </p:spPr>
        <p:txBody>
          <a:bodyPr wrap="square" rtlCol="0">
            <a:spAutoFit/>
          </a:bodyPr>
          <a:lstStyle/>
          <a:p>
            <a:pPr algn="ctr"/>
            <a:r>
              <a:rPr lang="en-GB" sz="3200" b="1" dirty="0" smtClean="0"/>
              <a:t>Leeds </a:t>
            </a:r>
          </a:p>
          <a:p>
            <a:pPr algn="ctr"/>
            <a:r>
              <a:rPr lang="en-GB" sz="3200" b="1" dirty="0" smtClean="0"/>
              <a:t>= 66%</a:t>
            </a:r>
            <a:endParaRPr lang="en-GB" sz="3200" b="1" dirty="0"/>
          </a:p>
        </p:txBody>
      </p:sp>
      <p:sp>
        <p:nvSpPr>
          <p:cNvPr id="6" name="TextBox 5"/>
          <p:cNvSpPr txBox="1"/>
          <p:nvPr/>
        </p:nvSpPr>
        <p:spPr>
          <a:xfrm>
            <a:off x="513224" y="5785665"/>
            <a:ext cx="9905358" cy="954107"/>
          </a:xfrm>
          <a:prstGeom prst="rect">
            <a:avLst/>
          </a:prstGeom>
          <a:noFill/>
        </p:spPr>
        <p:txBody>
          <a:bodyPr wrap="square" rtlCol="0">
            <a:spAutoFit/>
          </a:bodyPr>
          <a:lstStyle/>
          <a:p>
            <a:r>
              <a:rPr lang="en-GB" sz="2800" dirty="0" smtClean="0"/>
              <a:t>Significantly more Russell Group and Oxbridge university admissions than Leeds or National.  </a:t>
            </a:r>
            <a:endParaRPr lang="en-GB" sz="2800" dirty="0"/>
          </a:p>
        </p:txBody>
      </p:sp>
    </p:spTree>
    <p:extLst>
      <p:ext uri="{BB962C8B-B14F-4D97-AF65-F5344CB8AC3E}">
        <p14:creationId xmlns:p14="http://schemas.microsoft.com/office/powerpoint/2010/main" val="17563172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n-lt"/>
              </a:rPr>
              <a:t>School Vision</a:t>
            </a:r>
            <a:endParaRPr lang="en-GB" b="1" dirty="0">
              <a:latin typeface="+mn-lt"/>
            </a:endParaRPr>
          </a:p>
        </p:txBody>
      </p:sp>
      <p:sp>
        <p:nvSpPr>
          <p:cNvPr id="3" name="Content Placeholder 2"/>
          <p:cNvSpPr>
            <a:spLocks noGrp="1"/>
          </p:cNvSpPr>
          <p:nvPr>
            <p:ph idx="1"/>
          </p:nvPr>
        </p:nvSpPr>
        <p:spPr/>
        <p:txBody>
          <a:bodyPr/>
          <a:lstStyle/>
          <a:p>
            <a:pPr marL="0" indent="0">
              <a:buNone/>
            </a:pPr>
            <a:r>
              <a:rPr lang="en-US" dirty="0"/>
              <a:t>At Allerton Grange, our KLAS curriculum is the driving force behind advancing social mobility and celebrating cultural diversity. </a:t>
            </a:r>
            <a:endParaRPr lang="en-US" dirty="0" smtClean="0"/>
          </a:p>
          <a:p>
            <a:pPr marL="0" indent="0">
              <a:buNone/>
            </a:pPr>
            <a:r>
              <a:rPr lang="en-US" dirty="0" smtClean="0"/>
              <a:t>Allerton </a:t>
            </a:r>
            <a:r>
              <a:rPr lang="en-US" dirty="0"/>
              <a:t>Grange’s continual improvement will ensure that, by 2025, we are delivering an exceptional quality of education for all students. </a:t>
            </a:r>
            <a:endParaRPr lang="en-US" dirty="0" smtClean="0"/>
          </a:p>
          <a:p>
            <a:pPr marL="0" indent="0">
              <a:buNone/>
            </a:pPr>
            <a:r>
              <a:rPr lang="en-US" dirty="0" smtClean="0"/>
              <a:t>Allerton </a:t>
            </a:r>
            <a:r>
              <a:rPr lang="en-US" dirty="0"/>
              <a:t>Grange is committed to ensuring that all students have the subject knowledge, the vocabulary, the experiences, and the character to secure places at world–renowned universities and on elite training </a:t>
            </a:r>
            <a:r>
              <a:rPr lang="en-US" dirty="0" err="1"/>
              <a:t>programmes</a:t>
            </a:r>
            <a:r>
              <a:rPr lang="en-US" dirty="0"/>
              <a:t>, which will enable them to make aspirational career choices.</a:t>
            </a:r>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48698" y="5119135"/>
            <a:ext cx="1481157" cy="1487478"/>
          </a:xfrm>
          <a:prstGeom prst="rect">
            <a:avLst/>
          </a:prstGeom>
        </p:spPr>
      </p:pic>
    </p:spTree>
    <p:extLst>
      <p:ext uri="{BB962C8B-B14F-4D97-AF65-F5344CB8AC3E}">
        <p14:creationId xmlns:p14="http://schemas.microsoft.com/office/powerpoint/2010/main" val="3566524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n-lt"/>
              </a:rPr>
              <a:t>KLAS Curriculum</a:t>
            </a:r>
            <a:endParaRPr lang="en-GB" b="1" dirty="0">
              <a:latin typeface="+mn-lt"/>
            </a:endParaRP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38200" y="1963484"/>
            <a:ext cx="3883160" cy="3901448"/>
          </a:xfrm>
        </p:spPr>
      </p:pic>
      <p:sp>
        <p:nvSpPr>
          <p:cNvPr id="5" name="TextBox 4"/>
          <p:cNvSpPr txBox="1"/>
          <p:nvPr/>
        </p:nvSpPr>
        <p:spPr>
          <a:xfrm>
            <a:off x="5529943" y="2206048"/>
            <a:ext cx="5904411" cy="3416320"/>
          </a:xfrm>
          <a:prstGeom prst="rect">
            <a:avLst/>
          </a:prstGeom>
          <a:noFill/>
        </p:spPr>
        <p:txBody>
          <a:bodyPr wrap="square" rtlCol="0">
            <a:spAutoFit/>
          </a:bodyPr>
          <a:lstStyle/>
          <a:p>
            <a:r>
              <a:rPr lang="en-US" sz="2400" dirty="0"/>
              <a:t>The KLAS curriculum at Allerton Grange ensures that students know and remember more; they read and understand more and their character and confidence grows. Our student leadership </a:t>
            </a:r>
            <a:r>
              <a:rPr lang="en-US" sz="2400" dirty="0" err="1"/>
              <a:t>programme</a:t>
            </a:r>
            <a:r>
              <a:rPr lang="en-US" sz="2400" dirty="0"/>
              <a:t> enables students to take on additional responsibilities. We invest heavily in developing our staff and ensuring each team member grows as a professional.</a:t>
            </a:r>
            <a:endParaRPr lang="en-GB" sz="24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48698" y="5119135"/>
            <a:ext cx="1481157" cy="1487478"/>
          </a:xfrm>
          <a:prstGeom prst="rect">
            <a:avLst/>
          </a:prstGeom>
        </p:spPr>
      </p:pic>
    </p:spTree>
    <p:extLst>
      <p:ext uri="{BB962C8B-B14F-4D97-AF65-F5344CB8AC3E}">
        <p14:creationId xmlns:p14="http://schemas.microsoft.com/office/powerpoint/2010/main" val="3503318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800" b="1" dirty="0" smtClean="0">
                <a:latin typeface="+mn-lt"/>
              </a:rPr>
              <a:t>We support </a:t>
            </a:r>
            <a:r>
              <a:rPr lang="en-GB" sz="4800" b="1" dirty="0">
                <a:latin typeface="+mn-lt"/>
              </a:rPr>
              <a:t>s</a:t>
            </a:r>
            <a:r>
              <a:rPr lang="en-GB" sz="4800" b="1" dirty="0" smtClean="0">
                <a:latin typeface="+mn-lt"/>
              </a:rPr>
              <a:t>tudents</a:t>
            </a:r>
            <a:endParaRPr lang="en-GB" sz="4800" b="1" dirty="0">
              <a:latin typeface="+mn-lt"/>
            </a:endParaRPr>
          </a:p>
        </p:txBody>
      </p:sp>
      <p:sp>
        <p:nvSpPr>
          <p:cNvPr id="3" name="Content Placeholder 2"/>
          <p:cNvSpPr>
            <a:spLocks noGrp="1"/>
          </p:cNvSpPr>
          <p:nvPr>
            <p:ph idx="1"/>
          </p:nvPr>
        </p:nvSpPr>
        <p:spPr/>
        <p:txBody>
          <a:bodyPr>
            <a:normAutofit lnSpcReduction="10000"/>
          </a:bodyPr>
          <a:lstStyle/>
          <a:p>
            <a:pPr marL="0" indent="0">
              <a:buNone/>
            </a:pPr>
            <a:r>
              <a:rPr lang="en-GB" dirty="0"/>
              <a:t>Students will have supported study listed on their timetables and these should </a:t>
            </a:r>
            <a:r>
              <a:rPr lang="en-GB" dirty="0" smtClean="0"/>
              <a:t>are </a:t>
            </a:r>
            <a:r>
              <a:rPr lang="en-GB" dirty="0"/>
              <a:t>attended just as any other lesson. </a:t>
            </a:r>
            <a:endParaRPr lang="en-GB" dirty="0" smtClean="0"/>
          </a:p>
          <a:p>
            <a:pPr marL="0" indent="0">
              <a:buNone/>
            </a:pPr>
            <a:r>
              <a:rPr lang="en-GB" dirty="0" smtClean="0"/>
              <a:t>These </a:t>
            </a:r>
            <a:r>
              <a:rPr lang="en-GB" dirty="0"/>
              <a:t>sessions are designed to give </a:t>
            </a:r>
            <a:r>
              <a:rPr lang="en-GB" dirty="0" smtClean="0"/>
              <a:t>students </a:t>
            </a:r>
            <a:r>
              <a:rPr lang="en-GB" dirty="0"/>
              <a:t>access to IT facilities so that </a:t>
            </a:r>
            <a:r>
              <a:rPr lang="en-GB" dirty="0" smtClean="0"/>
              <a:t>they </a:t>
            </a:r>
            <a:r>
              <a:rPr lang="en-GB" dirty="0"/>
              <a:t>can complete independent work. This is work directed by teachers to ensure that </a:t>
            </a:r>
            <a:r>
              <a:rPr lang="en-GB" dirty="0" smtClean="0"/>
              <a:t>they </a:t>
            </a:r>
            <a:r>
              <a:rPr lang="en-GB" dirty="0"/>
              <a:t>have recovered, revised and understood the material. </a:t>
            </a:r>
            <a:endParaRPr lang="en-GB" dirty="0" smtClean="0"/>
          </a:p>
          <a:p>
            <a:pPr marL="0" indent="0">
              <a:buNone/>
            </a:pPr>
            <a:r>
              <a:rPr lang="en-GB" dirty="0" smtClean="0"/>
              <a:t>It </a:t>
            </a:r>
            <a:r>
              <a:rPr lang="en-GB" dirty="0"/>
              <a:t>is also an opportunity to ensure that </a:t>
            </a:r>
            <a:r>
              <a:rPr lang="en-GB" dirty="0" smtClean="0"/>
              <a:t>notes </a:t>
            </a:r>
            <a:r>
              <a:rPr lang="en-GB" dirty="0"/>
              <a:t>and files are up to date and in good order; catch up on any learning that </a:t>
            </a:r>
            <a:r>
              <a:rPr lang="en-GB" dirty="0" smtClean="0"/>
              <a:t>students </a:t>
            </a:r>
            <a:r>
              <a:rPr lang="en-GB" dirty="0"/>
              <a:t>may have missed; read up on </a:t>
            </a:r>
            <a:r>
              <a:rPr lang="en-GB" dirty="0" smtClean="0"/>
              <a:t>their subjects </a:t>
            </a:r>
            <a:r>
              <a:rPr lang="en-GB" dirty="0"/>
              <a:t>to broaden </a:t>
            </a:r>
            <a:r>
              <a:rPr lang="en-GB" dirty="0" smtClean="0"/>
              <a:t>their </a:t>
            </a:r>
            <a:r>
              <a:rPr lang="en-GB" dirty="0"/>
              <a:t>knowledge and prepare for </a:t>
            </a:r>
            <a:r>
              <a:rPr lang="en-GB" dirty="0" smtClean="0"/>
              <a:t>aspirational </a:t>
            </a:r>
            <a:r>
              <a:rPr lang="en-GB" dirty="0"/>
              <a:t>University and higher level degree apprenticeship </a:t>
            </a:r>
            <a:r>
              <a:rPr lang="en-GB" dirty="0" smtClean="0"/>
              <a:t>applications.</a:t>
            </a:r>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48698" y="5119135"/>
            <a:ext cx="1481157" cy="1487478"/>
          </a:xfrm>
          <a:prstGeom prst="rect">
            <a:avLst/>
          </a:prstGeom>
        </p:spPr>
      </p:pic>
    </p:spTree>
    <p:extLst>
      <p:ext uri="{BB962C8B-B14F-4D97-AF65-F5344CB8AC3E}">
        <p14:creationId xmlns:p14="http://schemas.microsoft.com/office/powerpoint/2010/main" val="40364615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771</TotalTime>
  <Words>1080</Words>
  <Application>Microsoft Office PowerPoint</Application>
  <PresentationFormat>Widescreen</PresentationFormat>
  <Paragraphs>160</Paragraphs>
  <Slides>22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Century Gothic</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School Vision</vt:lpstr>
      <vt:lpstr>KLAS Curriculum</vt:lpstr>
      <vt:lpstr>We support students</vt:lpstr>
      <vt:lpstr>We support the Community</vt:lpstr>
      <vt:lpstr>We develop students</vt:lpstr>
      <vt:lpstr>We provide aspirational enrichment</vt:lpstr>
      <vt:lpstr>Student Leadership</vt:lpstr>
      <vt:lpstr>The Sixth Form Team</vt:lpstr>
      <vt:lpstr>Aim High Programme</vt:lpstr>
      <vt:lpstr>PowerPoint Presentation</vt:lpstr>
      <vt:lpstr>PowerPoint Presentation</vt:lpstr>
      <vt:lpstr>PowerPoint Presentation</vt:lpstr>
      <vt:lpstr>16 – 19 Bursary Information</vt:lpstr>
      <vt:lpstr>PowerPoint Presentation</vt:lpstr>
      <vt:lpstr>PowerPoint Presentation</vt:lpstr>
      <vt:lpstr>Applying to our sixth form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Ms Braim</dc:creator>
  <cp:lastModifiedBy>vikimciver</cp:lastModifiedBy>
  <cp:revision>86</cp:revision>
  <cp:lastPrinted>2020-01-13T11:12:17Z</cp:lastPrinted>
  <dcterms:created xsi:type="dcterms:W3CDTF">2020-01-06T21:05:42Z</dcterms:created>
  <dcterms:modified xsi:type="dcterms:W3CDTF">2022-11-04T11:57:40Z</dcterms:modified>
</cp:coreProperties>
</file>