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20" r:id="rId4"/>
  </p:sldMasterIdLst>
  <p:notesMasterIdLst>
    <p:notesMasterId r:id="rId32"/>
  </p:notesMasterIdLst>
  <p:handoutMasterIdLst>
    <p:handoutMasterId r:id="rId33"/>
  </p:handoutMasterIdLst>
  <p:sldIdLst>
    <p:sldId id="301" r:id="rId5"/>
    <p:sldId id="302" r:id="rId6"/>
    <p:sldId id="303" r:id="rId7"/>
    <p:sldId id="306" r:id="rId8"/>
    <p:sldId id="325" r:id="rId9"/>
    <p:sldId id="326" r:id="rId10"/>
    <p:sldId id="327" r:id="rId11"/>
    <p:sldId id="328" r:id="rId12"/>
    <p:sldId id="329" r:id="rId13"/>
    <p:sldId id="330" r:id="rId14"/>
    <p:sldId id="332" r:id="rId15"/>
    <p:sldId id="333" r:id="rId16"/>
    <p:sldId id="334" r:id="rId17"/>
    <p:sldId id="320" r:id="rId18"/>
    <p:sldId id="321" r:id="rId19"/>
    <p:sldId id="323" r:id="rId20"/>
    <p:sldId id="324" r:id="rId21"/>
    <p:sldId id="311" r:id="rId22"/>
    <p:sldId id="308" r:id="rId23"/>
    <p:sldId id="310" r:id="rId24"/>
    <p:sldId id="309" r:id="rId25"/>
    <p:sldId id="312" r:id="rId26"/>
    <p:sldId id="313" r:id="rId27"/>
    <p:sldId id="314" r:id="rId28"/>
    <p:sldId id="315" r:id="rId29"/>
    <p:sldId id="316" r:id="rId30"/>
    <p:sldId id="317" r:id="rId31"/>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3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ED16A4-E0E0-7649-6491-0B679B78151A}" v="50" dt="2023-09-20T15:18:50.593"/>
    <p1510:client id="{E38CB3A2-F1B0-4042-A6E0-408EF1BE960F}" v="1" dt="2023-09-25T06:38:04.101"/>
    <p1510:client id="{F68C4795-DD10-5D11-7EF8-28AAA833F75F}" v="18" dt="2023-09-20T16:41:46.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86978" autoAdjust="0"/>
  </p:normalViewPr>
  <p:slideViewPr>
    <p:cSldViewPr snapToGrid="0">
      <p:cViewPr varScale="1">
        <p:scale>
          <a:sx n="71" d="100"/>
          <a:sy n="71" d="100"/>
        </p:scale>
        <p:origin x="1476" y="72"/>
      </p:cViewPr>
      <p:guideLst/>
    </p:cSldViewPr>
  </p:slideViewPr>
  <p:notesTextViewPr>
    <p:cViewPr>
      <p:scale>
        <a:sx n="1" d="1"/>
        <a:sy n="1" d="1"/>
      </p:scale>
      <p:origin x="0" y="0"/>
    </p:cViewPr>
  </p:notesTextViewPr>
  <p:sorterViewPr>
    <p:cViewPr>
      <p:scale>
        <a:sx n="100" d="100"/>
        <a:sy n="100" d="100"/>
      </p:scale>
      <p:origin x="0" y="-1195"/>
    </p:cViewPr>
  </p:sorterViewPr>
  <p:notesViewPr>
    <p:cSldViewPr snapToGrid="0">
      <p:cViewPr varScale="1">
        <p:scale>
          <a:sx n="71" d="100"/>
          <a:sy n="71" d="100"/>
        </p:scale>
        <p:origin x="157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9ab148f82d9878a307de623f3d7d788d07b35661d7644ee81a0d99c50e067a3e::" providerId="AD" clId="Web-{E38CB3A2-F1B0-4042-A6E0-408EF1BE960F}"/>
    <pc:docChg chg="addSld">
      <pc:chgData name="Guest User" userId="S::urn:spo:anon#9ab148f82d9878a307de623f3d7d788d07b35661d7644ee81a0d99c50e067a3e::" providerId="AD" clId="Web-{E38CB3A2-F1B0-4042-A6E0-408EF1BE960F}" dt="2023-09-25T06:38:04.101" v="0"/>
      <pc:docMkLst>
        <pc:docMk/>
      </pc:docMkLst>
      <pc:sldChg chg="new">
        <pc:chgData name="Guest User" userId="S::urn:spo:anon#9ab148f82d9878a307de623f3d7d788d07b35661d7644ee81a0d99c50e067a3e::" providerId="AD" clId="Web-{E38CB3A2-F1B0-4042-A6E0-408EF1BE960F}" dt="2023-09-25T06:38:04.101" v="0"/>
        <pc:sldMkLst>
          <pc:docMk/>
          <pc:sldMk cId="2735705646" sldId="312"/>
        </pc:sldMkLst>
      </pc:sldChg>
    </pc:docChg>
  </pc:docChgLst>
  <pc:docChgLst>
    <pc:chgData name="N Drew" userId="S::nataliedrew@allertongrange.com::5982b4aa-bd7e-4bfe-878a-2e388355c2b9" providerId="AD" clId="Web-{C4ED16A4-E0E0-7649-6491-0B679B78151A}"/>
    <pc:docChg chg="modSld">
      <pc:chgData name="N Drew" userId="S::nataliedrew@allertongrange.com::5982b4aa-bd7e-4bfe-878a-2e388355c2b9" providerId="AD" clId="Web-{C4ED16A4-E0E0-7649-6491-0B679B78151A}" dt="2023-09-20T15:18:50.593" v="25" actId="20577"/>
      <pc:docMkLst>
        <pc:docMk/>
      </pc:docMkLst>
      <pc:sldChg chg="modSp">
        <pc:chgData name="N Drew" userId="S::nataliedrew@allertongrange.com::5982b4aa-bd7e-4bfe-878a-2e388355c2b9" providerId="AD" clId="Web-{C4ED16A4-E0E0-7649-6491-0B679B78151A}" dt="2023-09-20T15:18:50.593" v="25" actId="20577"/>
        <pc:sldMkLst>
          <pc:docMk/>
          <pc:sldMk cId="3366067559" sldId="309"/>
        </pc:sldMkLst>
        <pc:spChg chg="mod">
          <ac:chgData name="N Drew" userId="S::nataliedrew@allertongrange.com::5982b4aa-bd7e-4bfe-878a-2e388355c2b9" providerId="AD" clId="Web-{C4ED16A4-E0E0-7649-6491-0B679B78151A}" dt="2023-09-20T15:18:50.593" v="25" actId="20577"/>
          <ac:spMkLst>
            <pc:docMk/>
            <pc:sldMk cId="3366067559" sldId="309"/>
            <ac:spMk id="2" creationId="{00000000-0000-0000-0000-000000000000}"/>
          </ac:spMkLst>
        </pc:spChg>
      </pc:sldChg>
    </pc:docChg>
  </pc:docChgLst>
  <pc:docChgLst>
    <pc:chgData name="N Drew" userId="S::nataliedrew@allertongrange.com::5982b4aa-bd7e-4bfe-878a-2e388355c2b9" providerId="AD" clId="Web-{F68C4795-DD10-5D11-7EF8-28AAA833F75F}"/>
    <pc:docChg chg="modSld">
      <pc:chgData name="N Drew" userId="S::nataliedrew@allertongrange.com::5982b4aa-bd7e-4bfe-878a-2e388355c2b9" providerId="AD" clId="Web-{F68C4795-DD10-5D11-7EF8-28AAA833F75F}" dt="2023-09-20T16:41:43.470" v="7" actId="20577"/>
      <pc:docMkLst>
        <pc:docMk/>
      </pc:docMkLst>
      <pc:sldChg chg="modSp">
        <pc:chgData name="N Drew" userId="S::nataliedrew@allertongrange.com::5982b4aa-bd7e-4bfe-878a-2e388355c2b9" providerId="AD" clId="Web-{F68C4795-DD10-5D11-7EF8-28AAA833F75F}" dt="2023-09-20T16:41:43.470" v="7" actId="20577"/>
        <pc:sldMkLst>
          <pc:docMk/>
          <pc:sldMk cId="3612437217" sldId="303"/>
        </pc:sldMkLst>
        <pc:spChg chg="mod">
          <ac:chgData name="N Drew" userId="S::nataliedrew@allertongrange.com::5982b4aa-bd7e-4bfe-878a-2e388355c2b9" providerId="AD" clId="Web-{F68C4795-DD10-5D11-7EF8-28AAA833F75F}" dt="2023-09-20T16:41:43.470" v="7" actId="20577"/>
          <ac:spMkLst>
            <pc:docMk/>
            <pc:sldMk cId="3612437217" sldId="30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800" y="2"/>
            <a:ext cx="4301543" cy="341064"/>
          </a:xfrm>
          <a:prstGeom prst="rect">
            <a:avLst/>
          </a:prstGeom>
        </p:spPr>
        <p:txBody>
          <a:bodyPr vert="horz" lIns="91440" tIns="45720" rIns="91440" bIns="45720" rtlCol="0"/>
          <a:lstStyle>
            <a:lvl1pPr algn="r">
              <a:defRPr sz="1200"/>
            </a:lvl1pPr>
          </a:lstStyle>
          <a:p>
            <a:fld id="{AA89C506-6FF0-43BE-ABB1-BB5235C125BF}" type="datetimeFigureOut">
              <a:rPr lang="en-GB" smtClean="0"/>
              <a:t>28/09/2023</a:t>
            </a:fld>
            <a:endParaRPr lang="en-GB"/>
          </a:p>
        </p:txBody>
      </p:sp>
      <p:sp>
        <p:nvSpPr>
          <p:cNvPr id="4" name="Footer Placeholder 3"/>
          <p:cNvSpPr>
            <a:spLocks noGrp="1"/>
          </p:cNvSpPr>
          <p:nvPr>
            <p:ph type="ftr" sz="quarter" idx="2"/>
          </p:nvPr>
        </p:nvSpPr>
        <p:spPr>
          <a:xfrm>
            <a:off x="2" y="6456613"/>
            <a:ext cx="4301543" cy="341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800" y="6456613"/>
            <a:ext cx="4301543" cy="341063"/>
          </a:xfrm>
          <a:prstGeom prst="rect">
            <a:avLst/>
          </a:prstGeom>
        </p:spPr>
        <p:txBody>
          <a:bodyPr vert="horz" lIns="91440" tIns="45720" rIns="91440" bIns="45720" rtlCol="0" anchor="b"/>
          <a:lstStyle>
            <a:lvl1pPr algn="r">
              <a:defRPr sz="1200"/>
            </a:lvl1pPr>
          </a:lstStyle>
          <a:p>
            <a:fld id="{DA94DD50-0EEC-4ED3-A015-F34D3C66A256}" type="slidenum">
              <a:rPr lang="en-GB" smtClean="0"/>
              <a:t>‹#›</a:t>
            </a:fld>
            <a:endParaRPr lang="en-GB"/>
          </a:p>
        </p:txBody>
      </p:sp>
    </p:spTree>
    <p:extLst>
      <p:ext uri="{BB962C8B-B14F-4D97-AF65-F5344CB8AC3E}">
        <p14:creationId xmlns:p14="http://schemas.microsoft.com/office/powerpoint/2010/main" val="427267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800" y="2"/>
            <a:ext cx="4301543" cy="341064"/>
          </a:xfrm>
          <a:prstGeom prst="rect">
            <a:avLst/>
          </a:prstGeom>
        </p:spPr>
        <p:txBody>
          <a:bodyPr vert="horz" lIns="91440" tIns="45720" rIns="91440" bIns="45720" rtlCol="0"/>
          <a:lstStyle>
            <a:lvl1pPr algn="r">
              <a:defRPr sz="1200"/>
            </a:lvl1pPr>
          </a:lstStyle>
          <a:p>
            <a:fld id="{647846FE-71D6-4CFC-BADE-C35F9209649E}" type="datetimeFigureOut">
              <a:rPr lang="en-GB" smtClean="0"/>
              <a:t>28/09/2023</a:t>
            </a:fld>
            <a:endParaRPr lang="en-GB"/>
          </a:p>
        </p:txBody>
      </p:sp>
      <p:sp>
        <p:nvSpPr>
          <p:cNvPr id="4" name="Slide Image Placeholder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71383"/>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6613"/>
            <a:ext cx="4301543" cy="3410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800" y="6456613"/>
            <a:ext cx="4301543" cy="341063"/>
          </a:xfrm>
          <a:prstGeom prst="rect">
            <a:avLst/>
          </a:prstGeom>
        </p:spPr>
        <p:txBody>
          <a:bodyPr vert="horz" lIns="91440" tIns="45720" rIns="91440" bIns="45720" rtlCol="0" anchor="b"/>
          <a:lstStyle>
            <a:lvl1pPr algn="r">
              <a:defRPr sz="1200"/>
            </a:lvl1pPr>
          </a:lstStyle>
          <a:p>
            <a:fld id="{8F1D5FE4-8DAC-4FCA-9FFD-4307C2062218}" type="slidenum">
              <a:rPr lang="en-GB" smtClean="0"/>
              <a:t>‹#›</a:t>
            </a:fld>
            <a:endParaRPr lang="en-GB"/>
          </a:p>
        </p:txBody>
      </p:sp>
    </p:spTree>
    <p:extLst>
      <p:ext uri="{BB962C8B-B14F-4D97-AF65-F5344CB8AC3E}">
        <p14:creationId xmlns:p14="http://schemas.microsoft.com/office/powerpoint/2010/main" val="78009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1D5FE4-8DAC-4FCA-9FFD-4307C2062218}" type="slidenum">
              <a:rPr lang="en-GB" smtClean="0"/>
              <a:t>1</a:t>
            </a:fld>
            <a:endParaRPr lang="en-GB"/>
          </a:p>
        </p:txBody>
      </p:sp>
    </p:spTree>
    <p:extLst>
      <p:ext uri="{BB962C8B-B14F-4D97-AF65-F5344CB8AC3E}">
        <p14:creationId xmlns:p14="http://schemas.microsoft.com/office/powerpoint/2010/main" val="415607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1D5FE4-8DAC-4FCA-9FFD-4307C2062218}" type="slidenum">
              <a:rPr lang="en-GB" smtClean="0"/>
              <a:t>3</a:t>
            </a:fld>
            <a:endParaRPr lang="en-GB"/>
          </a:p>
        </p:txBody>
      </p:sp>
    </p:spTree>
    <p:extLst>
      <p:ext uri="{BB962C8B-B14F-4D97-AF65-F5344CB8AC3E}">
        <p14:creationId xmlns:p14="http://schemas.microsoft.com/office/powerpoint/2010/main" val="2803061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 PPE- pre Christmas, and it forms part of the coursework – 60% overall grade </a:t>
            </a:r>
          </a:p>
        </p:txBody>
      </p:sp>
      <p:sp>
        <p:nvSpPr>
          <p:cNvPr id="4" name="Slide Number Placeholder 3"/>
          <p:cNvSpPr>
            <a:spLocks noGrp="1"/>
          </p:cNvSpPr>
          <p:nvPr>
            <p:ph type="sldNum" sz="quarter" idx="10"/>
          </p:nvPr>
        </p:nvSpPr>
        <p:spPr/>
        <p:txBody>
          <a:bodyPr/>
          <a:lstStyle/>
          <a:p>
            <a:fld id="{8F1D5FE4-8DAC-4FCA-9FFD-4307C2062218}" type="slidenum">
              <a:rPr lang="en-GB" smtClean="0"/>
              <a:t>4</a:t>
            </a:fld>
            <a:endParaRPr lang="en-GB"/>
          </a:p>
        </p:txBody>
      </p:sp>
    </p:spTree>
    <p:extLst>
      <p:ext uri="{BB962C8B-B14F-4D97-AF65-F5344CB8AC3E}">
        <p14:creationId xmlns:p14="http://schemas.microsoft.com/office/powerpoint/2010/main" val="120040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solidFill>
                  <a:srgbClr val="000000"/>
                </a:solidFill>
                <a:effectLst/>
                <a:latin typeface="Calibri Light" panose="020F0302020204030204" pitchFamily="34" charset="0"/>
                <a:ea typeface="Calibri" panose="020F0502020204030204" pitchFamily="34" charset="0"/>
              </a:rPr>
              <a:t>Each apprenticeship has a level which will fall into one of the four categories above: Intermediate apprenticeships, Advanced apprenticeships, Higher apprenticeships and Degree apprenticeships.</a:t>
            </a:r>
          </a:p>
          <a:p>
            <a:pPr marL="171450" lvl="0" indent="-171450">
              <a:buFont typeface="Arial" panose="020B0604020202020204" pitchFamily="34" charset="0"/>
              <a:buChar char="•"/>
            </a:pPr>
            <a:endParaRPr lang="en-GB" sz="1800">
              <a:solidFill>
                <a:srgbClr val="000000"/>
              </a:solidFill>
              <a:effectLst/>
              <a:latin typeface="Calibri Light" panose="020F0302020204030204" pitchFamily="34" charset="0"/>
              <a:ea typeface="Calibri" panose="020F0502020204030204" pitchFamily="34" charset="0"/>
            </a:endParaRPr>
          </a:p>
          <a:p>
            <a:pPr marL="171450" lvl="0" indent="-171450">
              <a:buFont typeface="Arial" panose="020B0604020202020204" pitchFamily="34" charset="0"/>
              <a:buChar char="•"/>
            </a:pPr>
            <a:r>
              <a:rPr lang="en-GB" sz="1800">
                <a:solidFill>
                  <a:srgbClr val="000000"/>
                </a:solidFill>
                <a:effectLst/>
                <a:latin typeface="Calibri Light" panose="020F0302020204030204" pitchFamily="34" charset="0"/>
                <a:ea typeface="Calibri" panose="020F0502020204030204" pitchFamily="34" charset="0"/>
              </a:rPr>
              <a:t>The equivalent educational level column helps to explain what level the qualification at the end of the apprenticeship will be in comparison to more familiar qualifications, like GCSEs and A Levels. </a:t>
            </a:r>
          </a:p>
          <a:p>
            <a:pPr marL="171450" lvl="0" indent="-171450">
              <a:buFont typeface="Arial" panose="020B0604020202020204" pitchFamily="34" charset="0"/>
              <a:buChar char="•"/>
            </a:pPr>
            <a:endParaRPr lang="en-GB" sz="1800" kern="1200" baseline="0">
              <a:solidFill>
                <a:srgbClr val="000000"/>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GB" sz="1200" kern="1200" baseline="0">
                <a:solidFill>
                  <a:schemeClr val="tx1"/>
                </a:solidFill>
                <a:effectLst/>
                <a:latin typeface="+mn-lt"/>
                <a:ea typeface="+mn-ea"/>
                <a:cs typeface="+mn-cs"/>
              </a:rPr>
              <a:t>So you can see that if you do a level 3 (advanced) apprenticeship, once you have qualified you’ll have gained a qualification that is equivalent to 2 A Levels, a level 3 diploma or other equivalents, like IB’s or BTECs. </a:t>
            </a:r>
          </a:p>
          <a:p>
            <a:pPr marL="171450" lvl="0" indent="-171450">
              <a:buFont typeface="Arial" panose="020B0604020202020204" pitchFamily="34" charset="0"/>
              <a:buChar char="•"/>
            </a:pPr>
            <a:endParaRPr lang="en-GB" sz="1200" kern="1200" baseline="0">
              <a:solidFill>
                <a:schemeClr val="tx1"/>
              </a:solidFill>
              <a:effectLst/>
              <a:latin typeface="+mn-lt"/>
              <a:ea typeface="+mn-ea"/>
              <a:cs typeface="+mn-cs"/>
            </a:endParaRPr>
          </a:p>
          <a:p>
            <a:pPr marL="0" lvl="0" indent="0">
              <a:buFont typeface="Arial" panose="020B0604020202020204" pitchFamily="34" charset="0"/>
              <a:buNone/>
            </a:pPr>
            <a:r>
              <a:rPr lang="en-GB" sz="1200" b="1" kern="1200" baseline="0">
                <a:solidFill>
                  <a:schemeClr val="tx1"/>
                </a:solidFill>
                <a:effectLst/>
                <a:latin typeface="+mn-lt"/>
                <a:ea typeface="+mn-ea"/>
                <a:cs typeface="+mn-cs"/>
              </a:rPr>
              <a:t>Presenter notes: Opportunity to pause to ask if there are any questions about levels and how they work. </a:t>
            </a:r>
          </a:p>
          <a:p>
            <a:pPr lvl="0"/>
            <a:endParaRPr lang="en-GB"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a:solidFill>
                  <a:schemeClr val="tx1"/>
                </a:solidFill>
                <a:effectLst/>
                <a:latin typeface="+mn-lt"/>
                <a:ea typeface="+mn-ea"/>
                <a:cs typeface="+mn-cs"/>
              </a:rPr>
              <a:t>The level of apprenticeship you start at will depend on the kind of job that you are applying for. </a:t>
            </a:r>
          </a:p>
          <a:p>
            <a:pPr marL="171450" lvl="0" indent="-171450">
              <a:buFont typeface="Arial" panose="020B0604020202020204" pitchFamily="34" charset="0"/>
              <a:buChar char="•"/>
            </a:pPr>
            <a:endParaRPr lang="en-GB"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a:solidFill>
                  <a:schemeClr val="tx1"/>
                </a:solidFill>
                <a:effectLst/>
                <a:latin typeface="+mn-lt"/>
                <a:ea typeface="+mn-ea"/>
                <a:cs typeface="+mn-cs"/>
              </a:rPr>
              <a:t>It’s really important not to be held back by only looking for a particular level e.g. degree apprenticeships. Apprenticeships work a bit differently to school which can be confusing, as lots of students think that they should progress onto the next level, so if you leave after GCSEs you should do a Level 3 and if you finish after A Levels you should go for a degree apprenticeship, but this isn’t always the case.</a:t>
            </a:r>
          </a:p>
          <a:p>
            <a:pPr marL="171450" lvl="0" indent="-171450">
              <a:buFont typeface="Arial" panose="020B0604020202020204" pitchFamily="34" charset="0"/>
              <a:buChar char="•"/>
            </a:pPr>
            <a:endParaRPr lang="en-GB"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a:solidFill>
                  <a:schemeClr val="tx1"/>
                </a:solidFill>
                <a:effectLst/>
                <a:latin typeface="+mn-lt"/>
                <a:ea typeface="+mn-ea"/>
                <a:cs typeface="+mn-cs"/>
              </a:rPr>
              <a:t>Depending on the sector and apprenticeship, it may be that you need to start at advanced or higher level and work your way up, or that brilliant apprenticeships are only offered at Level 2 or 3 – for example, Journalism is only offered at Level 3 because that is all the industry requires. </a:t>
            </a:r>
          </a:p>
          <a:p>
            <a:pPr marL="171450" lvl="0" indent="-171450">
              <a:buFont typeface="Arial" panose="020B0604020202020204" pitchFamily="34" charset="0"/>
              <a:buChar char="•"/>
            </a:pPr>
            <a:endParaRPr lang="en-GB"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a:solidFill>
                  <a:schemeClr val="tx1"/>
                </a:solidFill>
                <a:effectLst/>
                <a:latin typeface="+mn-lt"/>
                <a:ea typeface="+mn-ea"/>
                <a:cs typeface="+mn-cs"/>
              </a:rPr>
              <a:t>Equally, you may be entering a completely new sector or industry that you haven’t studied or worked in before, and so may need to do a Level 2 or 3 to enter the world of work and get that understanding. </a:t>
            </a:r>
            <a:br>
              <a:rPr lang="en-GB" sz="1200" kern="1200" baseline="0">
                <a:solidFill>
                  <a:schemeClr val="tx1"/>
                </a:solidFill>
                <a:effectLst/>
                <a:latin typeface="+mn-lt"/>
                <a:ea typeface="+mn-ea"/>
                <a:cs typeface="+mn-cs"/>
              </a:rPr>
            </a:br>
            <a:r>
              <a:rPr lang="en-GB" sz="1200" kern="1200" baseline="0">
                <a:solidFill>
                  <a:schemeClr val="tx1"/>
                </a:solidFill>
                <a:effectLst/>
                <a:latin typeface="+mn-lt"/>
                <a:ea typeface="+mn-ea"/>
                <a:cs typeface="+mn-cs"/>
              </a:rPr>
              <a:t>Doing a job is completely different to getting a GCSE or A Level and that’s why it can be a bit confusing.</a:t>
            </a:r>
          </a:p>
          <a:p>
            <a:pPr lvl="0"/>
            <a:endParaRPr lang="en-GB"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It is very important to keep an open mind so that you can explore all of the opportunities available and have multiple options available when applying. </a:t>
            </a:r>
          </a:p>
          <a:p>
            <a:pPr lvl="0"/>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CD605F26-C9CD-4BFE-BE5E-69BB28F82833}" type="slidenum">
              <a:rPr lang="en-GB" smtClean="0"/>
              <a:t>12</a:t>
            </a:fld>
            <a:endParaRPr lang="en-GB"/>
          </a:p>
        </p:txBody>
      </p:sp>
    </p:spTree>
    <p:extLst>
      <p:ext uri="{BB962C8B-B14F-4D97-AF65-F5344CB8AC3E}">
        <p14:creationId xmlns:p14="http://schemas.microsoft.com/office/powerpoint/2010/main" val="2260250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to help tutors explain the FACE</a:t>
            </a:r>
            <a:r>
              <a:rPr lang="en-GB" baseline="0" dirty="0" smtClean="0"/>
              <a:t> it revision model and how it can help students to chunk down their revision and to apply learned knowledge to complex tasks. I have provided examples to guide you.</a:t>
            </a:r>
            <a:endParaRPr lang="en-GB" dirty="0"/>
          </a:p>
        </p:txBody>
      </p:sp>
      <p:sp>
        <p:nvSpPr>
          <p:cNvPr id="4" name="Slide Number Placeholder 3"/>
          <p:cNvSpPr>
            <a:spLocks noGrp="1"/>
          </p:cNvSpPr>
          <p:nvPr>
            <p:ph type="sldNum" sz="quarter" idx="10"/>
          </p:nvPr>
        </p:nvSpPr>
        <p:spPr/>
        <p:txBody>
          <a:bodyPr/>
          <a:lstStyle/>
          <a:p>
            <a:fld id="{883B5418-8130-43D7-8F1D-22723491EC15}" type="slidenum">
              <a:rPr lang="en-GB" smtClean="0"/>
              <a:t>26</a:t>
            </a:fld>
            <a:endParaRPr lang="en-GB"/>
          </a:p>
        </p:txBody>
      </p:sp>
    </p:spTree>
    <p:extLst>
      <p:ext uri="{BB962C8B-B14F-4D97-AF65-F5344CB8AC3E}">
        <p14:creationId xmlns:p14="http://schemas.microsoft.com/office/powerpoint/2010/main" val="153242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739899-9C7D-4E2A-80F7-8F67F08B984C}" type="datetime1">
              <a:rPr lang="en-US" smtClean="0"/>
              <a:t>9/28/2023</a:t>
            </a:fld>
            <a:endParaRPr lang="en-US" dirty="0"/>
          </a:p>
        </p:txBody>
      </p:sp>
      <p:sp>
        <p:nvSpPr>
          <p:cNvPr id="5" name="Footer Placeholder 4"/>
          <p:cNvSpPr>
            <a:spLocks noGrp="1"/>
          </p:cNvSpPr>
          <p:nvPr>
            <p:ph type="ftr" sz="quarter" idx="11"/>
          </p:nvPr>
        </p:nvSpPr>
        <p:spPr/>
        <p:txBody>
          <a:bodyPr/>
          <a:lstStyle/>
          <a:p>
            <a:r>
              <a:rPr lang="en-US"/>
              <a:t>Aspire, Grow, Succeed.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6769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E800FC-7048-4C9B-9F7D-CAB7A06C12E0}" type="datetime1">
              <a:rPr lang="en-US" smtClean="0"/>
              <a:t>9/28/2023</a:t>
            </a:fld>
            <a:endParaRPr lang="en-US" dirty="0"/>
          </a:p>
        </p:txBody>
      </p:sp>
      <p:sp>
        <p:nvSpPr>
          <p:cNvPr id="5" name="Footer Placeholder 4"/>
          <p:cNvSpPr>
            <a:spLocks noGrp="1"/>
          </p:cNvSpPr>
          <p:nvPr>
            <p:ph type="ftr" sz="quarter" idx="11"/>
          </p:nvPr>
        </p:nvSpPr>
        <p:spPr/>
        <p:txBody>
          <a:bodyPr/>
          <a:lstStyle/>
          <a:p>
            <a:r>
              <a:rPr lang="en-US"/>
              <a:t>Aspire, Grow, Succeed.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568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92551F-CF9A-466F-B2E3-12EADC4354CF}" type="datetime1">
              <a:rPr lang="en-US" smtClean="0"/>
              <a:t>9/28/2023</a:t>
            </a:fld>
            <a:endParaRPr lang="en-US" dirty="0"/>
          </a:p>
        </p:txBody>
      </p:sp>
      <p:sp>
        <p:nvSpPr>
          <p:cNvPr id="5" name="Footer Placeholder 4"/>
          <p:cNvSpPr>
            <a:spLocks noGrp="1"/>
          </p:cNvSpPr>
          <p:nvPr>
            <p:ph type="ftr" sz="quarter" idx="11"/>
          </p:nvPr>
        </p:nvSpPr>
        <p:spPr/>
        <p:txBody>
          <a:bodyPr/>
          <a:lstStyle/>
          <a:p>
            <a:r>
              <a:rPr lang="en-US"/>
              <a:t>Aspire, Grow, Succeed.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940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hasCustomPrompt="1"/>
          </p:nvPr>
        </p:nvSpPr>
        <p:spPr/>
        <p:txBody>
          <a:bodyPr/>
          <a:lstStyle/>
          <a:p>
            <a:pPr lvl="0"/>
            <a:r>
              <a:rPr lang="en-US" err="1"/>
              <a:t>Cick</a:t>
            </a:r>
            <a:r>
              <a:rPr lang="en-US"/>
              <a:t>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073A86B-6622-418F-B42D-154DCB56B8A9}"/>
              </a:ext>
            </a:extLst>
          </p:cNvPr>
          <p:cNvSpPr>
            <a:spLocks noGrp="1"/>
          </p:cNvSpPr>
          <p:nvPr>
            <p:ph type="title"/>
          </p:nvPr>
        </p:nvSpPr>
        <p:spPr>
          <a:xfrm>
            <a:off x="82673" y="18256"/>
            <a:ext cx="7886700" cy="1325563"/>
          </a:xfrm>
        </p:spPr>
        <p:txBody>
          <a:bodyPr>
            <a:normAutofit/>
          </a:bodyPr>
          <a:lstStyle>
            <a:lvl1pPr>
              <a:defRPr sz="3000" b="1"/>
            </a:lvl1pPr>
          </a:lstStyle>
          <a:p>
            <a:r>
              <a:rPr lang="en-US"/>
              <a:t>Click to edit Master title style</a:t>
            </a:r>
            <a:endParaRPr lang="en-GB"/>
          </a:p>
        </p:txBody>
      </p:sp>
    </p:spTree>
    <p:extLst>
      <p:ext uri="{BB962C8B-B14F-4D97-AF65-F5344CB8AC3E}">
        <p14:creationId xmlns:p14="http://schemas.microsoft.com/office/powerpoint/2010/main" val="3181313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82673" y="18256"/>
            <a:ext cx="7886700" cy="1325563"/>
          </a:xfrm>
        </p:spPr>
        <p:txBody>
          <a:bodyPr>
            <a:normAutofit/>
          </a:bodyPr>
          <a:lstStyle>
            <a:lvl1pPr>
              <a:defRPr sz="3000" b="1"/>
            </a:lvl1pPr>
          </a:lstStyle>
          <a:p>
            <a:r>
              <a:rPr lang="en-US"/>
              <a:t>Click to edit Master title style</a:t>
            </a:r>
            <a:endParaRPr lang="en-GB"/>
          </a:p>
        </p:txBody>
      </p:sp>
    </p:spTree>
    <p:extLst>
      <p:ext uri="{BB962C8B-B14F-4D97-AF65-F5344CB8AC3E}">
        <p14:creationId xmlns:p14="http://schemas.microsoft.com/office/powerpoint/2010/main" val="359582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FC2B5-3733-4B3C-B626-8B91A9F74AA8}" type="datetime1">
              <a:rPr lang="en-US" smtClean="0"/>
              <a:t>9/28/2023</a:t>
            </a:fld>
            <a:endParaRPr lang="en-US" dirty="0"/>
          </a:p>
        </p:txBody>
      </p:sp>
      <p:sp>
        <p:nvSpPr>
          <p:cNvPr id="5" name="Footer Placeholder 4"/>
          <p:cNvSpPr>
            <a:spLocks noGrp="1"/>
          </p:cNvSpPr>
          <p:nvPr>
            <p:ph type="ftr" sz="quarter" idx="11"/>
          </p:nvPr>
        </p:nvSpPr>
        <p:spPr/>
        <p:txBody>
          <a:bodyPr/>
          <a:lstStyle/>
          <a:p>
            <a:r>
              <a:rPr lang="en-US"/>
              <a:t>Aspire, Grow, Succeed.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546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27F59C-588A-4B86-BC4C-50D953904730}" type="datetime1">
              <a:rPr lang="en-US" smtClean="0"/>
              <a:t>9/28/2023</a:t>
            </a:fld>
            <a:endParaRPr lang="en-US" dirty="0"/>
          </a:p>
        </p:txBody>
      </p:sp>
      <p:sp>
        <p:nvSpPr>
          <p:cNvPr id="5" name="Footer Placeholder 4"/>
          <p:cNvSpPr>
            <a:spLocks noGrp="1"/>
          </p:cNvSpPr>
          <p:nvPr>
            <p:ph type="ftr" sz="quarter" idx="11"/>
          </p:nvPr>
        </p:nvSpPr>
        <p:spPr/>
        <p:txBody>
          <a:bodyPr/>
          <a:lstStyle/>
          <a:p>
            <a:r>
              <a:rPr lang="en-US"/>
              <a:t>Aspire, Grow, Succeed.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871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02536A-5928-479C-8D6D-4B0419DFE2FD}" type="datetime1">
              <a:rPr lang="en-US" smtClean="0"/>
              <a:t>9/28/2023</a:t>
            </a:fld>
            <a:endParaRPr lang="en-US" dirty="0"/>
          </a:p>
        </p:txBody>
      </p:sp>
      <p:sp>
        <p:nvSpPr>
          <p:cNvPr id="6" name="Footer Placeholder 5"/>
          <p:cNvSpPr>
            <a:spLocks noGrp="1"/>
          </p:cNvSpPr>
          <p:nvPr>
            <p:ph type="ftr" sz="quarter" idx="11"/>
          </p:nvPr>
        </p:nvSpPr>
        <p:spPr/>
        <p:txBody>
          <a:bodyPr/>
          <a:lstStyle/>
          <a:p>
            <a:r>
              <a:rPr lang="en-US"/>
              <a:t>Aspire, Grow, Succeed.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778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CD2CDB-9715-4EB4-BFA4-C5598E47FFB7}" type="datetime1">
              <a:rPr lang="en-US" smtClean="0"/>
              <a:t>9/28/2023</a:t>
            </a:fld>
            <a:endParaRPr lang="en-US" dirty="0"/>
          </a:p>
        </p:txBody>
      </p:sp>
      <p:sp>
        <p:nvSpPr>
          <p:cNvPr id="8" name="Footer Placeholder 7"/>
          <p:cNvSpPr>
            <a:spLocks noGrp="1"/>
          </p:cNvSpPr>
          <p:nvPr>
            <p:ph type="ftr" sz="quarter" idx="11"/>
          </p:nvPr>
        </p:nvSpPr>
        <p:spPr/>
        <p:txBody>
          <a:bodyPr/>
          <a:lstStyle/>
          <a:p>
            <a:r>
              <a:rPr lang="en-US"/>
              <a:t>Aspire, Grow, Succeed.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541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A5F2B7-49C5-4B9B-B367-B37FA4938F47}" type="datetime1">
              <a:rPr lang="en-US" smtClean="0"/>
              <a:t>9/28/2023</a:t>
            </a:fld>
            <a:endParaRPr lang="en-US" dirty="0"/>
          </a:p>
        </p:txBody>
      </p:sp>
      <p:sp>
        <p:nvSpPr>
          <p:cNvPr id="4" name="Footer Placeholder 3"/>
          <p:cNvSpPr>
            <a:spLocks noGrp="1"/>
          </p:cNvSpPr>
          <p:nvPr>
            <p:ph type="ftr" sz="quarter" idx="11"/>
          </p:nvPr>
        </p:nvSpPr>
        <p:spPr/>
        <p:txBody>
          <a:bodyPr/>
          <a:lstStyle/>
          <a:p>
            <a:r>
              <a:rPr lang="en-US"/>
              <a:t>Aspire, Grow, Succeed.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569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F2731-B639-47ED-88E5-065841FDAE35}" type="datetime1">
              <a:rPr lang="en-US" smtClean="0"/>
              <a:t>9/28/2023</a:t>
            </a:fld>
            <a:endParaRPr lang="en-US" dirty="0"/>
          </a:p>
        </p:txBody>
      </p:sp>
      <p:sp>
        <p:nvSpPr>
          <p:cNvPr id="3" name="Footer Placeholder 2"/>
          <p:cNvSpPr>
            <a:spLocks noGrp="1"/>
          </p:cNvSpPr>
          <p:nvPr>
            <p:ph type="ftr" sz="quarter" idx="11"/>
          </p:nvPr>
        </p:nvSpPr>
        <p:spPr/>
        <p:txBody>
          <a:bodyPr/>
          <a:lstStyle/>
          <a:p>
            <a:r>
              <a:rPr lang="en-US"/>
              <a:t>Aspire, Grow, Succeed.</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188916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EEEE90-CAF7-4D7E-9DB8-08FF37539B7A}" type="datetime1">
              <a:rPr lang="en-US" smtClean="0"/>
              <a:t>9/28/2023</a:t>
            </a:fld>
            <a:endParaRPr lang="en-US" dirty="0"/>
          </a:p>
        </p:txBody>
      </p:sp>
      <p:sp>
        <p:nvSpPr>
          <p:cNvPr id="6" name="Footer Placeholder 5"/>
          <p:cNvSpPr>
            <a:spLocks noGrp="1"/>
          </p:cNvSpPr>
          <p:nvPr>
            <p:ph type="ftr" sz="quarter" idx="11"/>
          </p:nvPr>
        </p:nvSpPr>
        <p:spPr/>
        <p:txBody>
          <a:bodyPr/>
          <a:lstStyle/>
          <a:p>
            <a:r>
              <a:rPr lang="en-US"/>
              <a:t>Aspire, Grow, Succeed.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300051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93890C-83FE-4C3C-B2D5-4CF1B03FE0E2}" type="datetime1">
              <a:rPr lang="en-US" smtClean="0"/>
              <a:t>9/28/2023</a:t>
            </a:fld>
            <a:endParaRPr lang="en-US" dirty="0"/>
          </a:p>
        </p:txBody>
      </p:sp>
      <p:sp>
        <p:nvSpPr>
          <p:cNvPr id="6" name="Footer Placeholder 5"/>
          <p:cNvSpPr>
            <a:spLocks noGrp="1"/>
          </p:cNvSpPr>
          <p:nvPr>
            <p:ph type="ftr" sz="quarter" idx="11"/>
          </p:nvPr>
        </p:nvSpPr>
        <p:spPr/>
        <p:txBody>
          <a:bodyPr/>
          <a:lstStyle/>
          <a:p>
            <a:r>
              <a:rPr lang="en-US"/>
              <a:t>Aspire, Grow, Succeed.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084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1A3C1-29B9-43EC-B1D0-D997DB30B93F}" type="datetime1">
              <a:rPr lang="en-US" smtClean="0"/>
              <a:t>9/28/2023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Aspire, Grow, Succeed.</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545056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hyperlink" Target="https://padlet.com/askresources21/ask-resources-2023-bw9tqgz6y2vjas6t"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mailto:agadmin@allertongrange.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mailto:louisemills@allertongrange.com" TargetMode="External"/><Relationship Id="rId2" Type="http://schemas.openxmlformats.org/officeDocument/2006/relationships/image" Target="../media/image4.tiff"/><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1477736"/>
            <a:chOff x="0" y="0"/>
            <a:chExt cx="12192000" cy="197031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
        <p:nvSpPr>
          <p:cNvPr id="3" name="Rectangle 2"/>
          <p:cNvSpPr/>
          <p:nvPr/>
        </p:nvSpPr>
        <p:spPr>
          <a:xfrm>
            <a:off x="452846" y="1369148"/>
            <a:ext cx="7715793" cy="2308324"/>
          </a:xfrm>
          <a:prstGeom prst="rect">
            <a:avLst/>
          </a:prstGeom>
        </p:spPr>
        <p:txBody>
          <a:bodyPr wrap="square">
            <a:spAutoFit/>
          </a:bodyPr>
          <a:lstStyle/>
          <a:p>
            <a:pPr lvl="0" algn="ctr">
              <a:spcAft>
                <a:spcPts val="0"/>
              </a:spcAft>
            </a:pPr>
            <a:r>
              <a:rPr lang="en-GB" sz="3600" b="1" dirty="0">
                <a:latin typeface="Bahnschrift Light SemiCondensed" panose="020B0502040204020203" pitchFamily="34" charset="0"/>
                <a:ea typeface="Calibri" panose="020F0502020204030204" pitchFamily="34" charset="0"/>
                <a:cs typeface="Times New Roman" panose="02020603050405020304" pitchFamily="18" charset="0"/>
              </a:rPr>
              <a:t>Year 11 Supporting Success Evening</a:t>
            </a:r>
          </a:p>
          <a:p>
            <a:pPr lvl="0" algn="ctr">
              <a:spcAft>
                <a:spcPts val="0"/>
              </a:spcAft>
            </a:pPr>
            <a:endParaRPr lang="en-GB" sz="3600" b="1"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lgn="ctr">
              <a:spcAft>
                <a:spcPts val="0"/>
              </a:spcAft>
            </a:pPr>
            <a:r>
              <a:rPr lang="en-GB" sz="3600" b="1" dirty="0">
                <a:latin typeface="Bahnschrift Light SemiCondensed" panose="020B0502040204020203" pitchFamily="34" charset="0"/>
                <a:ea typeface="Calibri" panose="020F0502020204030204" pitchFamily="34" charset="0"/>
                <a:cs typeface="Times New Roman" panose="02020603050405020304" pitchFamily="18" charset="0"/>
              </a:rPr>
              <a:t>Wednesday 27</a:t>
            </a:r>
            <a:r>
              <a:rPr lang="en-GB" sz="3600" b="1" baseline="30000" dirty="0">
                <a:latin typeface="Bahnschrift Light SemiCondensed" panose="020B0502040204020203" pitchFamily="34" charset="0"/>
                <a:ea typeface="Calibri" panose="020F0502020204030204" pitchFamily="34" charset="0"/>
                <a:cs typeface="Times New Roman" panose="02020603050405020304" pitchFamily="18" charset="0"/>
              </a:rPr>
              <a:t>th</a:t>
            </a:r>
            <a:r>
              <a:rPr lang="en-GB" sz="3600" b="1" dirty="0">
                <a:latin typeface="Bahnschrift Light SemiCondensed" panose="020B0502040204020203" pitchFamily="34" charset="0"/>
                <a:ea typeface="Calibri" panose="020F0502020204030204" pitchFamily="34" charset="0"/>
                <a:cs typeface="Times New Roman" panose="02020603050405020304" pitchFamily="18" charset="0"/>
              </a:rPr>
              <a:t> September </a:t>
            </a:r>
          </a:p>
          <a:p>
            <a:pPr lvl="0" algn="ctr">
              <a:spcAft>
                <a:spcPts val="0"/>
              </a:spcAft>
            </a:pPr>
            <a:endParaRPr lang="en-GB" sz="3600"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pic>
        <p:nvPicPr>
          <p:cNvPr id="1026" name="Picture 2" descr="success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8242" y="3500846"/>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79565" y="6322423"/>
            <a:ext cx="7289074" cy="369332"/>
          </a:xfrm>
          <a:prstGeom prst="rect">
            <a:avLst/>
          </a:prstGeom>
          <a:noFill/>
        </p:spPr>
        <p:txBody>
          <a:bodyPr wrap="square" rtlCol="0">
            <a:spAutoFit/>
          </a:bodyPr>
          <a:lstStyle/>
          <a:p>
            <a:r>
              <a:rPr lang="en-GB" b="1" dirty="0">
                <a:solidFill>
                  <a:srgbClr val="4453A4"/>
                </a:solidFill>
              </a:rPr>
              <a:t>Aspire						Grow					Succeed</a:t>
            </a:r>
          </a:p>
        </p:txBody>
      </p:sp>
    </p:spTree>
    <p:extLst>
      <p:ext uri="{BB962C8B-B14F-4D97-AF65-F5344CB8AC3E}">
        <p14:creationId xmlns:p14="http://schemas.microsoft.com/office/powerpoint/2010/main" val="347721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8699" y="1716304"/>
            <a:ext cx="5147110" cy="553998"/>
          </a:xfrm>
          <a:prstGeom prst="rect">
            <a:avLst/>
          </a:prstGeom>
          <a:noFill/>
        </p:spPr>
        <p:txBody>
          <a:bodyPr wrap="square" rtlCol="0">
            <a:spAutoFit/>
          </a:bodyPr>
          <a:lstStyle/>
          <a:p>
            <a:r>
              <a:rPr lang="en-GB" sz="3000" b="1" dirty="0"/>
              <a:t>Careers Support</a:t>
            </a:r>
          </a:p>
        </p:txBody>
      </p:sp>
      <p:sp>
        <p:nvSpPr>
          <p:cNvPr id="6" name="TextBox 5"/>
          <p:cNvSpPr txBox="1"/>
          <p:nvPr/>
        </p:nvSpPr>
        <p:spPr>
          <a:xfrm>
            <a:off x="418699" y="2373229"/>
            <a:ext cx="8034689" cy="3624069"/>
          </a:xfrm>
          <a:prstGeom prst="rect">
            <a:avLst/>
          </a:prstGeom>
          <a:noFill/>
        </p:spPr>
        <p:txBody>
          <a:bodyPr wrap="square" rtlCol="0">
            <a:spAutoFit/>
          </a:bodyPr>
          <a:lstStyle/>
          <a:p>
            <a:pPr marL="214313" indent="-214313">
              <a:buFont typeface="Arial" panose="020B0604020202020204" pitchFamily="34" charset="0"/>
              <a:buChar char="•"/>
            </a:pPr>
            <a:r>
              <a:rPr lang="en-GB" sz="2400" dirty="0"/>
              <a:t>Between now and 15 December, All students in Year 11 will have a 1:1 Careers Appointment with Helen Smith, our Level 6 qualified careers advisor.</a:t>
            </a:r>
          </a:p>
          <a:p>
            <a:pPr marL="214313" indent="-214313">
              <a:buFont typeface="Arial" panose="020B0604020202020204" pitchFamily="34" charset="0"/>
              <a:buChar char="•"/>
            </a:pPr>
            <a:r>
              <a:rPr lang="en-GB" sz="2400" dirty="0"/>
              <a:t>These will take place in the library and will last around 30-40 minutes.</a:t>
            </a:r>
          </a:p>
          <a:p>
            <a:pPr marL="214313" indent="-214313">
              <a:buFont typeface="Arial" panose="020B0604020202020204" pitchFamily="34" charset="0"/>
              <a:buChar char="•"/>
            </a:pPr>
            <a:r>
              <a:rPr lang="en-GB" sz="2400" dirty="0"/>
              <a:t>Helen will write up some notes with links to useful information/websites and save it on each students’ </a:t>
            </a:r>
            <a:r>
              <a:rPr lang="en-GB" sz="2400" dirty="0" err="1"/>
              <a:t>Unifrog</a:t>
            </a:r>
            <a:r>
              <a:rPr lang="en-GB" sz="2400" dirty="0"/>
              <a:t> account. To access it, students need to log into </a:t>
            </a:r>
            <a:r>
              <a:rPr lang="en-GB" sz="2400" dirty="0" err="1"/>
              <a:t>Unifrog</a:t>
            </a:r>
            <a:r>
              <a:rPr lang="en-GB" sz="2400" dirty="0"/>
              <a:t>, search for ‘interactions’ in the search bar and it will come up. </a:t>
            </a:r>
          </a:p>
          <a:p>
            <a:pPr marL="214313" indent="-214313">
              <a:buFont typeface="Arial" panose="020B0604020202020204" pitchFamily="34" charset="0"/>
              <a:buChar char="•"/>
            </a:pPr>
            <a:endParaRPr lang="en-GB" sz="135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3480" y="195616"/>
            <a:ext cx="958550" cy="1282120"/>
          </a:xfrm>
          <a:prstGeom prst="rect">
            <a:avLst/>
          </a:prstGeom>
        </p:spPr>
      </p:pic>
      <p:grpSp>
        <p:nvGrpSpPr>
          <p:cNvPr id="8" name="Group 7"/>
          <p:cNvGrpSpPr/>
          <p:nvPr/>
        </p:nvGrpSpPr>
        <p:grpSpPr>
          <a:xfrm>
            <a:off x="0" y="10048"/>
            <a:ext cx="9144000" cy="1477736"/>
            <a:chOff x="0" y="0"/>
            <a:chExt cx="12192000" cy="1970314"/>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Tree>
    <p:extLst>
      <p:ext uri="{BB962C8B-B14F-4D97-AF65-F5344CB8AC3E}">
        <p14:creationId xmlns:p14="http://schemas.microsoft.com/office/powerpoint/2010/main" val="537597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416" y="1620085"/>
            <a:ext cx="5147110" cy="553998"/>
          </a:xfrm>
          <a:prstGeom prst="rect">
            <a:avLst/>
          </a:prstGeom>
          <a:noFill/>
        </p:spPr>
        <p:txBody>
          <a:bodyPr wrap="square" rtlCol="0">
            <a:spAutoFit/>
          </a:bodyPr>
          <a:lstStyle/>
          <a:p>
            <a:r>
              <a:rPr lang="en-GB" sz="3000" b="1" dirty="0"/>
              <a:t>Apprenticeships</a:t>
            </a:r>
          </a:p>
        </p:txBody>
      </p:sp>
      <p:sp>
        <p:nvSpPr>
          <p:cNvPr id="2" name="TextBox 1"/>
          <p:cNvSpPr txBox="1"/>
          <p:nvPr/>
        </p:nvSpPr>
        <p:spPr>
          <a:xfrm>
            <a:off x="498055" y="2256465"/>
            <a:ext cx="7825339" cy="3323987"/>
          </a:xfrm>
          <a:prstGeom prst="rect">
            <a:avLst/>
          </a:prstGeom>
          <a:noFill/>
        </p:spPr>
        <p:txBody>
          <a:bodyPr wrap="square" rtlCol="0">
            <a:spAutoFit/>
          </a:bodyPr>
          <a:lstStyle/>
          <a:p>
            <a:pPr marL="214313" indent="-214313">
              <a:buFont typeface="Arial" panose="020B0604020202020204" pitchFamily="34" charset="0"/>
              <a:buChar char="•"/>
            </a:pPr>
            <a:r>
              <a:rPr lang="en-GB" sz="2100" dirty="0"/>
              <a:t>Apprenticeships are becoming more and more popular, as they are mutually beneficial for employers and employees.</a:t>
            </a:r>
          </a:p>
          <a:p>
            <a:pPr marL="214313" indent="-214313">
              <a:buFont typeface="Arial" panose="020B0604020202020204" pitchFamily="34" charset="0"/>
              <a:buChar char="•"/>
            </a:pPr>
            <a:r>
              <a:rPr lang="en-GB" sz="2100" dirty="0"/>
              <a:t>Apprenticeships are usually 80% work and 20% college.</a:t>
            </a:r>
          </a:p>
          <a:p>
            <a:pPr marL="214313" indent="-214313">
              <a:buFont typeface="Arial" panose="020B0604020202020204" pitchFamily="34" charset="0"/>
              <a:buChar char="•"/>
            </a:pPr>
            <a:r>
              <a:rPr lang="en-GB" sz="2100" dirty="0"/>
              <a:t>Apprenticeships are available in a wide range of jobs and industries.</a:t>
            </a:r>
          </a:p>
          <a:p>
            <a:pPr marL="214313" indent="-214313">
              <a:buFont typeface="Arial" panose="020B0604020202020204" pitchFamily="34" charset="0"/>
              <a:buChar char="•"/>
            </a:pPr>
            <a:r>
              <a:rPr lang="en-GB" sz="2100" dirty="0"/>
              <a:t>Students often apply directly to the company for an apprenticeship, in the same way as you apply for jobs.</a:t>
            </a:r>
          </a:p>
          <a:p>
            <a:pPr marL="214313" indent="-214313">
              <a:buFont typeface="Arial" panose="020B0604020202020204" pitchFamily="34" charset="0"/>
              <a:buChar char="•"/>
            </a:pPr>
            <a:r>
              <a:rPr lang="en-GB" sz="2100" dirty="0"/>
              <a:t>Leeds City College does offer some apprenticeships which are advertised on their website.</a:t>
            </a:r>
          </a:p>
          <a:p>
            <a:pPr marL="214313" indent="-214313">
              <a:buFont typeface="Arial" panose="020B0604020202020204" pitchFamily="34" charset="0"/>
              <a:buChar char="•"/>
            </a:pPr>
            <a:r>
              <a:rPr lang="en-GB" sz="2100" dirty="0"/>
              <a:t>Leeds College of Building also offers apprenticeships, but the student must find their own employer.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3480" y="195616"/>
            <a:ext cx="958550" cy="1282120"/>
          </a:xfrm>
          <a:prstGeom prst="rect">
            <a:avLst/>
          </a:prstGeom>
        </p:spPr>
      </p:pic>
      <p:grpSp>
        <p:nvGrpSpPr>
          <p:cNvPr id="7" name="Group 6"/>
          <p:cNvGrpSpPr/>
          <p:nvPr/>
        </p:nvGrpSpPr>
        <p:grpSpPr>
          <a:xfrm>
            <a:off x="0" y="0"/>
            <a:ext cx="9144000" cy="1477736"/>
            <a:chOff x="0" y="0"/>
            <a:chExt cx="12192000" cy="1970314"/>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Tree>
    <p:extLst>
      <p:ext uri="{BB962C8B-B14F-4D97-AF65-F5344CB8AC3E}">
        <p14:creationId xmlns:p14="http://schemas.microsoft.com/office/powerpoint/2010/main" val="4083787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EFF5BA25-AFA9-178E-B42D-A9791D319B2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775312"/>
            <a:ext cx="9144000" cy="5143500"/>
          </a:xfrm>
          <a:prstGeom prst="rect">
            <a:avLst/>
          </a:prstGeom>
        </p:spPr>
      </p:pic>
      <p:pic>
        <p:nvPicPr>
          <p:cNvPr id="3" name="Picture 2" descr="Diagram&#10;&#10;Description automatically generated with medium confidence">
            <a:extLst>
              <a:ext uri="{FF2B5EF4-FFF2-40B4-BE49-F238E27FC236}">
                <a16:creationId xmlns:a16="http://schemas.microsoft.com/office/drawing/2014/main" id="{56BA0093-A4DA-8DAB-3CA6-D2D47CD60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4674" y="1426393"/>
            <a:ext cx="7321485" cy="4118336"/>
          </a:xfrm>
          <a:prstGeom prst="rect">
            <a:avLst/>
          </a:prstGeom>
        </p:spPr>
      </p:pic>
      <p:sp>
        <p:nvSpPr>
          <p:cNvPr id="5" name="TextBox 4">
            <a:extLst>
              <a:ext uri="{FF2B5EF4-FFF2-40B4-BE49-F238E27FC236}">
                <a16:creationId xmlns:a16="http://schemas.microsoft.com/office/drawing/2014/main" id="{96F5CB78-33F1-D5AD-AC30-3933DDCC252A}"/>
              </a:ext>
            </a:extLst>
          </p:cNvPr>
          <p:cNvSpPr txBox="1"/>
          <p:nvPr/>
        </p:nvSpPr>
        <p:spPr>
          <a:xfrm>
            <a:off x="1459244" y="2560423"/>
            <a:ext cx="4793529" cy="300082"/>
          </a:xfrm>
          <a:prstGeom prst="rect">
            <a:avLst/>
          </a:prstGeom>
          <a:noFill/>
        </p:spPr>
        <p:txBody>
          <a:bodyPr wrap="square">
            <a:spAutoFit/>
          </a:bodyPr>
          <a:lstStyle/>
          <a:p>
            <a:pPr algn="ctr"/>
            <a:r>
              <a:rPr lang="en-GB" sz="1350"/>
              <a:t>Intermediate </a:t>
            </a:r>
          </a:p>
        </p:txBody>
      </p:sp>
      <p:sp>
        <p:nvSpPr>
          <p:cNvPr id="9" name="TextBox 8">
            <a:extLst>
              <a:ext uri="{FF2B5EF4-FFF2-40B4-BE49-F238E27FC236}">
                <a16:creationId xmlns:a16="http://schemas.microsoft.com/office/drawing/2014/main" id="{F6E938FC-2A17-23B9-340B-8CBF8D32B2DC}"/>
              </a:ext>
            </a:extLst>
          </p:cNvPr>
          <p:cNvSpPr txBox="1"/>
          <p:nvPr/>
        </p:nvSpPr>
        <p:spPr>
          <a:xfrm>
            <a:off x="1470581" y="3347062"/>
            <a:ext cx="4793529" cy="300082"/>
          </a:xfrm>
          <a:prstGeom prst="rect">
            <a:avLst/>
          </a:prstGeom>
          <a:noFill/>
        </p:spPr>
        <p:txBody>
          <a:bodyPr wrap="square">
            <a:spAutoFit/>
          </a:bodyPr>
          <a:lstStyle/>
          <a:p>
            <a:pPr algn="ctr"/>
            <a:r>
              <a:rPr lang="en-GB" sz="1350"/>
              <a:t>Advanced </a:t>
            </a:r>
          </a:p>
        </p:txBody>
      </p:sp>
      <p:sp>
        <p:nvSpPr>
          <p:cNvPr id="11" name="TextBox 10">
            <a:extLst>
              <a:ext uri="{FF2B5EF4-FFF2-40B4-BE49-F238E27FC236}">
                <a16:creationId xmlns:a16="http://schemas.microsoft.com/office/drawing/2014/main" id="{8EA2320C-DCD4-E423-57C4-0AE8F84D8DAB}"/>
              </a:ext>
            </a:extLst>
          </p:cNvPr>
          <p:cNvSpPr txBox="1"/>
          <p:nvPr/>
        </p:nvSpPr>
        <p:spPr>
          <a:xfrm>
            <a:off x="1470581" y="4123006"/>
            <a:ext cx="4793529" cy="300082"/>
          </a:xfrm>
          <a:prstGeom prst="rect">
            <a:avLst/>
          </a:prstGeom>
          <a:noFill/>
        </p:spPr>
        <p:txBody>
          <a:bodyPr wrap="square">
            <a:spAutoFit/>
          </a:bodyPr>
          <a:lstStyle/>
          <a:p>
            <a:pPr algn="ctr"/>
            <a:r>
              <a:rPr lang="en-GB" sz="1350"/>
              <a:t>Higher </a:t>
            </a:r>
          </a:p>
        </p:txBody>
      </p:sp>
      <p:sp>
        <p:nvSpPr>
          <p:cNvPr id="13" name="TextBox 12">
            <a:extLst>
              <a:ext uri="{FF2B5EF4-FFF2-40B4-BE49-F238E27FC236}">
                <a16:creationId xmlns:a16="http://schemas.microsoft.com/office/drawing/2014/main" id="{FFFD3E8C-F016-8E7D-7E37-87B1DDBF9EC9}"/>
              </a:ext>
            </a:extLst>
          </p:cNvPr>
          <p:cNvSpPr txBox="1"/>
          <p:nvPr/>
        </p:nvSpPr>
        <p:spPr>
          <a:xfrm>
            <a:off x="1470581" y="4898951"/>
            <a:ext cx="4793529" cy="300082"/>
          </a:xfrm>
          <a:prstGeom prst="rect">
            <a:avLst/>
          </a:prstGeom>
          <a:noFill/>
        </p:spPr>
        <p:txBody>
          <a:bodyPr wrap="square">
            <a:spAutoFit/>
          </a:bodyPr>
          <a:lstStyle/>
          <a:p>
            <a:pPr algn="ctr"/>
            <a:r>
              <a:rPr lang="en-GB" sz="1350"/>
              <a:t>Degree</a:t>
            </a:r>
          </a:p>
        </p:txBody>
      </p:sp>
      <p:sp>
        <p:nvSpPr>
          <p:cNvPr id="16" name="TextBox 15">
            <a:extLst>
              <a:ext uri="{FF2B5EF4-FFF2-40B4-BE49-F238E27FC236}">
                <a16:creationId xmlns:a16="http://schemas.microsoft.com/office/drawing/2014/main" id="{72544259-2CA3-C084-EACD-640772A74F32}"/>
              </a:ext>
            </a:extLst>
          </p:cNvPr>
          <p:cNvSpPr txBox="1"/>
          <p:nvPr/>
        </p:nvSpPr>
        <p:spPr>
          <a:xfrm>
            <a:off x="3238108" y="2587317"/>
            <a:ext cx="4768784" cy="300082"/>
          </a:xfrm>
          <a:prstGeom prst="rect">
            <a:avLst/>
          </a:prstGeom>
          <a:noFill/>
        </p:spPr>
        <p:txBody>
          <a:bodyPr wrap="square">
            <a:spAutoFit/>
          </a:bodyPr>
          <a:lstStyle/>
          <a:p>
            <a:pPr algn="ctr"/>
            <a:r>
              <a:rPr lang="en-GB" sz="1350"/>
              <a:t>2</a:t>
            </a:r>
          </a:p>
        </p:txBody>
      </p:sp>
      <p:sp>
        <p:nvSpPr>
          <p:cNvPr id="18" name="TextBox 17">
            <a:extLst>
              <a:ext uri="{FF2B5EF4-FFF2-40B4-BE49-F238E27FC236}">
                <a16:creationId xmlns:a16="http://schemas.microsoft.com/office/drawing/2014/main" id="{CF41BD8E-507E-F2E6-6540-5D583406E4E4}"/>
              </a:ext>
            </a:extLst>
          </p:cNvPr>
          <p:cNvSpPr txBox="1"/>
          <p:nvPr/>
        </p:nvSpPr>
        <p:spPr>
          <a:xfrm>
            <a:off x="3238108" y="3341714"/>
            <a:ext cx="4793529" cy="300082"/>
          </a:xfrm>
          <a:prstGeom prst="rect">
            <a:avLst/>
          </a:prstGeom>
          <a:noFill/>
        </p:spPr>
        <p:txBody>
          <a:bodyPr wrap="square">
            <a:spAutoFit/>
          </a:bodyPr>
          <a:lstStyle/>
          <a:p>
            <a:pPr algn="ctr"/>
            <a:r>
              <a:rPr lang="en-GB" sz="1350"/>
              <a:t>3</a:t>
            </a:r>
          </a:p>
        </p:txBody>
      </p:sp>
      <p:sp>
        <p:nvSpPr>
          <p:cNvPr id="22" name="TextBox 21">
            <a:extLst>
              <a:ext uri="{FF2B5EF4-FFF2-40B4-BE49-F238E27FC236}">
                <a16:creationId xmlns:a16="http://schemas.microsoft.com/office/drawing/2014/main" id="{30DCEB57-1BDC-6AF9-2CF4-3EA9775A40BC}"/>
              </a:ext>
            </a:extLst>
          </p:cNvPr>
          <p:cNvSpPr txBox="1"/>
          <p:nvPr/>
        </p:nvSpPr>
        <p:spPr>
          <a:xfrm>
            <a:off x="3238108" y="4134801"/>
            <a:ext cx="4793529" cy="300082"/>
          </a:xfrm>
          <a:prstGeom prst="rect">
            <a:avLst/>
          </a:prstGeom>
          <a:noFill/>
        </p:spPr>
        <p:txBody>
          <a:bodyPr wrap="square">
            <a:spAutoFit/>
          </a:bodyPr>
          <a:lstStyle/>
          <a:p>
            <a:pPr algn="ctr"/>
            <a:r>
              <a:rPr lang="en-GB" sz="1350"/>
              <a:t>4,5,6 &amp; 7</a:t>
            </a:r>
          </a:p>
        </p:txBody>
      </p:sp>
      <p:sp>
        <p:nvSpPr>
          <p:cNvPr id="24" name="TextBox 23">
            <a:extLst>
              <a:ext uri="{FF2B5EF4-FFF2-40B4-BE49-F238E27FC236}">
                <a16:creationId xmlns:a16="http://schemas.microsoft.com/office/drawing/2014/main" id="{54EE6AFB-8175-F23B-3739-6EA65401ECF0}"/>
              </a:ext>
            </a:extLst>
          </p:cNvPr>
          <p:cNvSpPr txBox="1"/>
          <p:nvPr/>
        </p:nvSpPr>
        <p:spPr>
          <a:xfrm>
            <a:off x="3225735" y="4924328"/>
            <a:ext cx="4793529" cy="300082"/>
          </a:xfrm>
          <a:prstGeom prst="rect">
            <a:avLst/>
          </a:prstGeom>
          <a:noFill/>
        </p:spPr>
        <p:txBody>
          <a:bodyPr wrap="square">
            <a:spAutoFit/>
          </a:bodyPr>
          <a:lstStyle/>
          <a:p>
            <a:pPr algn="ctr"/>
            <a:r>
              <a:rPr lang="en-GB" sz="1350"/>
              <a:t>6 &amp; 7 </a:t>
            </a:r>
          </a:p>
        </p:txBody>
      </p:sp>
      <p:sp>
        <p:nvSpPr>
          <p:cNvPr id="26" name="TextBox 25">
            <a:extLst>
              <a:ext uri="{FF2B5EF4-FFF2-40B4-BE49-F238E27FC236}">
                <a16:creationId xmlns:a16="http://schemas.microsoft.com/office/drawing/2014/main" id="{6CB0F414-88AC-2FA5-0649-4FA3E9F5EF69}"/>
              </a:ext>
            </a:extLst>
          </p:cNvPr>
          <p:cNvSpPr txBox="1"/>
          <p:nvPr/>
        </p:nvSpPr>
        <p:spPr>
          <a:xfrm>
            <a:off x="6774116" y="2503224"/>
            <a:ext cx="1795143" cy="507831"/>
          </a:xfrm>
          <a:prstGeom prst="rect">
            <a:avLst/>
          </a:prstGeom>
          <a:noFill/>
        </p:spPr>
        <p:txBody>
          <a:bodyPr wrap="square">
            <a:spAutoFit/>
          </a:bodyPr>
          <a:lstStyle/>
          <a:p>
            <a:pPr algn="ctr"/>
            <a:r>
              <a:rPr lang="en-GB" sz="1350"/>
              <a:t>5 GCSE passes at grade A*-C or 4-9 </a:t>
            </a:r>
          </a:p>
        </p:txBody>
      </p:sp>
      <p:sp>
        <p:nvSpPr>
          <p:cNvPr id="28" name="TextBox 27">
            <a:extLst>
              <a:ext uri="{FF2B5EF4-FFF2-40B4-BE49-F238E27FC236}">
                <a16:creationId xmlns:a16="http://schemas.microsoft.com/office/drawing/2014/main" id="{F64AEC48-541D-45CF-5EDF-B424B241F01D}"/>
              </a:ext>
            </a:extLst>
          </p:cNvPr>
          <p:cNvSpPr txBox="1"/>
          <p:nvPr/>
        </p:nvSpPr>
        <p:spPr>
          <a:xfrm>
            <a:off x="6577884" y="3229028"/>
            <a:ext cx="2187608" cy="715581"/>
          </a:xfrm>
          <a:prstGeom prst="rect">
            <a:avLst/>
          </a:prstGeom>
          <a:noFill/>
        </p:spPr>
        <p:txBody>
          <a:bodyPr wrap="square">
            <a:spAutoFit/>
          </a:bodyPr>
          <a:lstStyle/>
          <a:p>
            <a:pPr algn="ctr"/>
            <a:r>
              <a:rPr lang="en-GB" sz="1350"/>
              <a:t>2 A Levels / Level 3 diploma / international Baccalaureate </a:t>
            </a:r>
          </a:p>
        </p:txBody>
      </p:sp>
      <p:sp>
        <p:nvSpPr>
          <p:cNvPr id="30" name="TextBox 29">
            <a:extLst>
              <a:ext uri="{FF2B5EF4-FFF2-40B4-BE49-F238E27FC236}">
                <a16:creationId xmlns:a16="http://schemas.microsoft.com/office/drawing/2014/main" id="{F342E9DD-E1A2-BAC7-7C45-15CA1151911C}"/>
              </a:ext>
            </a:extLst>
          </p:cNvPr>
          <p:cNvSpPr txBox="1"/>
          <p:nvPr/>
        </p:nvSpPr>
        <p:spPr>
          <a:xfrm>
            <a:off x="5307291" y="4120209"/>
            <a:ext cx="4793529" cy="300082"/>
          </a:xfrm>
          <a:prstGeom prst="rect">
            <a:avLst/>
          </a:prstGeom>
          <a:noFill/>
        </p:spPr>
        <p:txBody>
          <a:bodyPr wrap="square">
            <a:spAutoFit/>
          </a:bodyPr>
          <a:lstStyle/>
          <a:p>
            <a:pPr algn="ctr"/>
            <a:r>
              <a:rPr lang="en-GB" sz="1350"/>
              <a:t>Foundation degree and above </a:t>
            </a:r>
          </a:p>
        </p:txBody>
      </p:sp>
      <p:sp>
        <p:nvSpPr>
          <p:cNvPr id="32" name="TextBox 31">
            <a:extLst>
              <a:ext uri="{FF2B5EF4-FFF2-40B4-BE49-F238E27FC236}">
                <a16:creationId xmlns:a16="http://schemas.microsoft.com/office/drawing/2014/main" id="{C1C5F25A-2127-E53A-4CF6-A0CF26435530}"/>
              </a:ext>
            </a:extLst>
          </p:cNvPr>
          <p:cNvSpPr txBox="1"/>
          <p:nvPr/>
        </p:nvSpPr>
        <p:spPr>
          <a:xfrm>
            <a:off x="5209376" y="4873574"/>
            <a:ext cx="5050631" cy="300082"/>
          </a:xfrm>
          <a:prstGeom prst="rect">
            <a:avLst/>
          </a:prstGeom>
          <a:noFill/>
        </p:spPr>
        <p:txBody>
          <a:bodyPr wrap="square">
            <a:spAutoFit/>
          </a:bodyPr>
          <a:lstStyle/>
          <a:p>
            <a:pPr algn="ctr"/>
            <a:r>
              <a:rPr lang="en-GB" sz="1350"/>
              <a:t>Bachelor’s or master’s degree</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3480" y="195616"/>
            <a:ext cx="958550" cy="1282120"/>
          </a:xfrm>
          <a:prstGeom prst="rect">
            <a:avLst/>
          </a:prstGeom>
        </p:spPr>
      </p:pic>
    </p:spTree>
    <p:extLst>
      <p:ext uri="{BB962C8B-B14F-4D97-AF65-F5344CB8AC3E}">
        <p14:creationId xmlns:p14="http://schemas.microsoft.com/office/powerpoint/2010/main" val="333517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21142" y="1195187"/>
            <a:ext cx="2143125" cy="2143125"/>
          </a:xfrm>
          <a:prstGeom prst="rect">
            <a:avLst/>
          </a:prstGeom>
        </p:spPr>
      </p:pic>
      <p:pic>
        <p:nvPicPr>
          <p:cNvPr id="7" name="Picture 6"/>
          <p:cNvPicPr>
            <a:picLocks noChangeAspect="1"/>
          </p:cNvPicPr>
          <p:nvPr/>
        </p:nvPicPr>
        <p:blipFill>
          <a:blip r:embed="rId3"/>
          <a:stretch>
            <a:fillRect/>
          </a:stretch>
        </p:blipFill>
        <p:spPr>
          <a:xfrm>
            <a:off x="3185160" y="1149468"/>
            <a:ext cx="4831080" cy="2304053"/>
          </a:xfrm>
          <a:prstGeom prst="rect">
            <a:avLst/>
          </a:prstGeom>
        </p:spPr>
      </p:pic>
      <p:pic>
        <p:nvPicPr>
          <p:cNvPr id="9" name="Picture 8"/>
          <p:cNvPicPr>
            <a:picLocks noChangeAspect="1"/>
          </p:cNvPicPr>
          <p:nvPr/>
        </p:nvPicPr>
        <p:blipFill>
          <a:blip r:embed="rId4"/>
          <a:stretch>
            <a:fillRect/>
          </a:stretch>
        </p:blipFill>
        <p:spPr>
          <a:xfrm>
            <a:off x="780098" y="3857625"/>
            <a:ext cx="2143125" cy="2143125"/>
          </a:xfrm>
          <a:prstGeom prst="rect">
            <a:avLst/>
          </a:prstGeom>
        </p:spPr>
      </p:pic>
      <p:pic>
        <p:nvPicPr>
          <p:cNvPr id="10" name="Picture 9">
            <a:hlinkClick r:id="rId5"/>
          </p:cNvPr>
          <p:cNvPicPr>
            <a:picLocks noChangeAspect="1"/>
          </p:cNvPicPr>
          <p:nvPr/>
        </p:nvPicPr>
        <p:blipFill>
          <a:blip r:embed="rId6"/>
          <a:stretch>
            <a:fillRect/>
          </a:stretch>
        </p:blipFill>
        <p:spPr>
          <a:xfrm>
            <a:off x="3063240" y="3495436"/>
            <a:ext cx="4953001" cy="240055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83480" y="195616"/>
            <a:ext cx="958550" cy="1282120"/>
          </a:xfrm>
          <a:prstGeom prst="rect">
            <a:avLst/>
          </a:prstGeom>
        </p:spPr>
      </p:pic>
      <p:grpSp>
        <p:nvGrpSpPr>
          <p:cNvPr id="15" name="Group 14"/>
          <p:cNvGrpSpPr/>
          <p:nvPr/>
        </p:nvGrpSpPr>
        <p:grpSpPr>
          <a:xfrm>
            <a:off x="0" y="0"/>
            <a:ext cx="9144000" cy="1477736"/>
            <a:chOff x="0" y="0"/>
            <a:chExt cx="12192000" cy="1970314"/>
          </a:xfrm>
        </p:grpSpPr>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Tree>
    <p:extLst>
      <p:ext uri="{BB962C8B-B14F-4D97-AF65-F5344CB8AC3E}">
        <p14:creationId xmlns:p14="http://schemas.microsoft.com/office/powerpoint/2010/main" val="2697668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1477736"/>
            <a:chOff x="0" y="0"/>
            <a:chExt cx="12192000" cy="197031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
        <p:nvSpPr>
          <p:cNvPr id="3" name="Rectangle 2"/>
          <p:cNvSpPr/>
          <p:nvPr/>
        </p:nvSpPr>
        <p:spPr>
          <a:xfrm>
            <a:off x="418011" y="767443"/>
            <a:ext cx="7715793" cy="523220"/>
          </a:xfrm>
          <a:prstGeom prst="rect">
            <a:avLst/>
          </a:prstGeom>
        </p:spPr>
        <p:txBody>
          <a:bodyPr wrap="square">
            <a:spAutoFit/>
          </a:bodyPr>
          <a:lstStyle/>
          <a:p>
            <a:pPr lvl="0">
              <a:spcAft>
                <a:spcPts val="0"/>
              </a:spcAft>
            </a:pPr>
            <a:r>
              <a:rPr lang="en-GB" sz="2800" dirty="0" smtClean="0">
                <a:latin typeface="Bahnschrift Light SemiCondensed" panose="020B0502040204020203" pitchFamily="34" charset="0"/>
                <a:ea typeface="Calibri" panose="020F0502020204030204" pitchFamily="34" charset="0"/>
                <a:cs typeface="Times New Roman" panose="02020603050405020304" pitchFamily="18" charset="0"/>
              </a:rPr>
              <a:t>Retrieval practice </a:t>
            </a: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grpSp>
        <p:nvGrpSpPr>
          <p:cNvPr id="8" name="Group 7"/>
          <p:cNvGrpSpPr>
            <a:grpSpLocks/>
          </p:cNvGrpSpPr>
          <p:nvPr/>
        </p:nvGrpSpPr>
        <p:grpSpPr bwMode="auto">
          <a:xfrm>
            <a:off x="418011" y="1534886"/>
            <a:ext cx="2154555" cy="4888741"/>
            <a:chOff x="10309" y="187"/>
            <a:chExt cx="3393" cy="6332"/>
          </a:xfrm>
        </p:grpSpPr>
        <p:cxnSp>
          <p:nvCxnSpPr>
            <p:cNvPr id="9" name="Line 233"/>
            <p:cNvCxnSpPr>
              <a:cxnSpLocks noChangeShapeType="1"/>
            </p:cNvCxnSpPr>
            <p:nvPr/>
          </p:nvCxnSpPr>
          <p:spPr bwMode="auto">
            <a:xfrm>
              <a:off x="11937" y="1600"/>
              <a:ext cx="1194" cy="0"/>
            </a:xfrm>
            <a:prstGeom prst="line">
              <a:avLst/>
            </a:prstGeom>
            <a:noFill/>
            <a:ln w="50800">
              <a:solidFill>
                <a:srgbClr val="F6D036"/>
              </a:solidFill>
              <a:prstDash val="sysDash"/>
              <a:round/>
              <a:headEnd/>
              <a:tailEnd/>
            </a:ln>
            <a:extLst>
              <a:ext uri="{909E8E84-426E-40DD-AFC4-6F175D3DCCD1}">
                <a14:hiddenFill xmlns:a14="http://schemas.microsoft.com/office/drawing/2010/main">
                  <a:noFill/>
                </a14:hiddenFill>
              </a:ext>
            </a:extLst>
          </p:spPr>
        </p:cxnSp>
        <p:sp>
          <p:nvSpPr>
            <p:cNvPr id="10" name="Freeform 9"/>
            <p:cNvSpPr>
              <a:spLocks/>
            </p:cNvSpPr>
            <p:nvPr/>
          </p:nvSpPr>
          <p:spPr bwMode="auto">
            <a:xfrm>
              <a:off x="11367" y="4315"/>
              <a:ext cx="835" cy="427"/>
            </a:xfrm>
            <a:custGeom>
              <a:avLst/>
              <a:gdLst>
                <a:gd name="T0" fmla="+- 0 11475 11367"/>
                <a:gd name="T1" fmla="*/ T0 w 835"/>
                <a:gd name="T2" fmla="+- 0 4742 4315"/>
                <a:gd name="T3" fmla="*/ 4742 h 427"/>
                <a:gd name="T4" fmla="+- 0 12202 11367"/>
                <a:gd name="T5" fmla="*/ T4 w 835"/>
                <a:gd name="T6" fmla="+- 0 4742 4315"/>
                <a:gd name="T7" fmla="*/ 4742 h 427"/>
                <a:gd name="T8" fmla="+- 0 12084 11367"/>
                <a:gd name="T9" fmla="*/ T8 w 835"/>
                <a:gd name="T10" fmla="+- 0 4315 4315"/>
                <a:gd name="T11" fmla="*/ 4315 h 427"/>
                <a:gd name="T12" fmla="+- 0 11604 11367"/>
                <a:gd name="T13" fmla="*/ T12 w 835"/>
                <a:gd name="T14" fmla="+- 0 4315 4315"/>
                <a:gd name="T15" fmla="*/ 4315 h 427"/>
                <a:gd name="T16" fmla="+- 0 11367 11367"/>
                <a:gd name="T17" fmla="*/ T16 w 835"/>
                <a:gd name="T18" fmla="+- 0 4703 4315"/>
                <a:gd name="T19" fmla="*/ 4703 h 427"/>
                <a:gd name="T20" fmla="+- 0 11475 11367"/>
                <a:gd name="T21" fmla="*/ T20 w 835"/>
                <a:gd name="T22" fmla="+- 0 4742 4315"/>
                <a:gd name="T23" fmla="*/ 4742 h 427"/>
              </a:gdLst>
              <a:ahLst/>
              <a:cxnLst>
                <a:cxn ang="0">
                  <a:pos x="T1" y="T3"/>
                </a:cxn>
                <a:cxn ang="0">
                  <a:pos x="T5" y="T7"/>
                </a:cxn>
                <a:cxn ang="0">
                  <a:pos x="T9" y="T11"/>
                </a:cxn>
                <a:cxn ang="0">
                  <a:pos x="T13" y="T15"/>
                </a:cxn>
                <a:cxn ang="0">
                  <a:pos x="T17" y="T19"/>
                </a:cxn>
                <a:cxn ang="0">
                  <a:pos x="T21" y="T23"/>
                </a:cxn>
              </a:cxnLst>
              <a:rect l="0" t="0" r="r" b="b"/>
              <a:pathLst>
                <a:path w="835" h="427">
                  <a:moveTo>
                    <a:pt x="108" y="427"/>
                  </a:moveTo>
                  <a:lnTo>
                    <a:pt x="835" y="427"/>
                  </a:lnTo>
                  <a:lnTo>
                    <a:pt x="717" y="0"/>
                  </a:lnTo>
                  <a:lnTo>
                    <a:pt x="237" y="0"/>
                  </a:lnTo>
                  <a:lnTo>
                    <a:pt x="0" y="388"/>
                  </a:lnTo>
                  <a:lnTo>
                    <a:pt x="108" y="427"/>
                  </a:lnTo>
                  <a:close/>
                </a:path>
              </a:pathLst>
            </a:custGeom>
            <a:noFill/>
            <a:ln w="508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0521" y="1916"/>
              <a:ext cx="2141" cy="1775"/>
            </a:xfrm>
            <a:custGeom>
              <a:avLst/>
              <a:gdLst>
                <a:gd name="T0" fmla="+- 0 11618 10522"/>
                <a:gd name="T1" fmla="*/ T0 w 2141"/>
                <a:gd name="T2" fmla="+- 0 1958 1917"/>
                <a:gd name="T3" fmla="*/ 1958 h 1775"/>
                <a:gd name="T4" fmla="+- 0 11089 10522"/>
                <a:gd name="T5" fmla="*/ T4 w 2141"/>
                <a:gd name="T6" fmla="+- 0 1997 1917"/>
                <a:gd name="T7" fmla="*/ 1997 h 1775"/>
                <a:gd name="T8" fmla="+- 0 10940 10522"/>
                <a:gd name="T9" fmla="*/ T8 w 2141"/>
                <a:gd name="T10" fmla="+- 0 2124 1917"/>
                <a:gd name="T11" fmla="*/ 2124 h 1775"/>
                <a:gd name="T12" fmla="+- 0 10652 10522"/>
                <a:gd name="T13" fmla="*/ T12 w 2141"/>
                <a:gd name="T14" fmla="+- 0 2728 1917"/>
                <a:gd name="T15" fmla="*/ 2728 h 1775"/>
                <a:gd name="T16" fmla="+- 0 10555 10522"/>
                <a:gd name="T17" fmla="*/ T16 w 2141"/>
                <a:gd name="T18" fmla="+- 0 3161 1917"/>
                <a:gd name="T19" fmla="*/ 3161 h 1775"/>
                <a:gd name="T20" fmla="+- 0 10522 10522"/>
                <a:gd name="T21" fmla="*/ T20 w 2141"/>
                <a:gd name="T22" fmla="+- 0 3322 1917"/>
                <a:gd name="T23" fmla="*/ 3322 h 1775"/>
                <a:gd name="T24" fmla="+- 0 10602 10522"/>
                <a:gd name="T25" fmla="*/ T24 w 2141"/>
                <a:gd name="T26" fmla="+- 0 3341 1917"/>
                <a:gd name="T27" fmla="*/ 3341 h 1775"/>
                <a:gd name="T28" fmla="+- 0 10752 10522"/>
                <a:gd name="T29" fmla="*/ T28 w 2141"/>
                <a:gd name="T30" fmla="+- 0 3347 1917"/>
                <a:gd name="T31" fmla="*/ 3347 h 1775"/>
                <a:gd name="T32" fmla="+- 0 10880 10522"/>
                <a:gd name="T33" fmla="*/ T32 w 2141"/>
                <a:gd name="T34" fmla="+- 0 3347 1917"/>
                <a:gd name="T35" fmla="*/ 3347 h 1775"/>
                <a:gd name="T36" fmla="+- 0 10823 10522"/>
                <a:gd name="T37" fmla="*/ T36 w 2141"/>
                <a:gd name="T38" fmla="+- 0 3586 1917"/>
                <a:gd name="T39" fmla="*/ 3586 h 1775"/>
                <a:gd name="T40" fmla="+- 0 10827 10522"/>
                <a:gd name="T41" fmla="*/ T40 w 2141"/>
                <a:gd name="T42" fmla="+- 0 3659 1917"/>
                <a:gd name="T43" fmla="*/ 3659 h 1775"/>
                <a:gd name="T44" fmla="+- 0 11001 10522"/>
                <a:gd name="T45" fmla="*/ T44 w 2141"/>
                <a:gd name="T46" fmla="+- 0 3679 1917"/>
                <a:gd name="T47" fmla="*/ 3679 h 1775"/>
                <a:gd name="T48" fmla="+- 0 11176 10522"/>
                <a:gd name="T49" fmla="*/ T48 w 2141"/>
                <a:gd name="T50" fmla="+- 0 3683 1917"/>
                <a:gd name="T51" fmla="*/ 3683 h 1775"/>
                <a:gd name="T52" fmla="+- 0 11381 10522"/>
                <a:gd name="T53" fmla="*/ T52 w 2141"/>
                <a:gd name="T54" fmla="+- 0 3683 1917"/>
                <a:gd name="T55" fmla="*/ 3683 h 1775"/>
                <a:gd name="T56" fmla="+- 0 11592 10522"/>
                <a:gd name="T57" fmla="*/ T56 w 2141"/>
                <a:gd name="T58" fmla="+- 0 3683 1917"/>
                <a:gd name="T59" fmla="*/ 3683 h 1775"/>
                <a:gd name="T60" fmla="+- 0 11788 10522"/>
                <a:gd name="T61" fmla="*/ T60 w 2141"/>
                <a:gd name="T62" fmla="+- 0 3683 1917"/>
                <a:gd name="T63" fmla="*/ 3683 h 1775"/>
                <a:gd name="T64" fmla="+- 0 11947 10522"/>
                <a:gd name="T65" fmla="*/ T64 w 2141"/>
                <a:gd name="T66" fmla="+- 0 3685 1917"/>
                <a:gd name="T67" fmla="*/ 3685 h 1775"/>
                <a:gd name="T68" fmla="+- 0 12065 10522"/>
                <a:gd name="T69" fmla="*/ T68 w 2141"/>
                <a:gd name="T70" fmla="+- 0 3611 1917"/>
                <a:gd name="T71" fmla="*/ 3611 h 1775"/>
                <a:gd name="T72" fmla="+- 0 12081 10522"/>
                <a:gd name="T73" fmla="*/ T72 w 2141"/>
                <a:gd name="T74" fmla="+- 0 3537 1917"/>
                <a:gd name="T75" fmla="*/ 3537 h 1775"/>
                <a:gd name="T76" fmla="+- 0 12091 10522"/>
                <a:gd name="T77" fmla="*/ T76 w 2141"/>
                <a:gd name="T78" fmla="+- 0 3468 1917"/>
                <a:gd name="T79" fmla="*/ 3468 h 1775"/>
                <a:gd name="T80" fmla="+- 0 12139 10522"/>
                <a:gd name="T81" fmla="*/ T80 w 2141"/>
                <a:gd name="T82" fmla="+- 0 3296 1917"/>
                <a:gd name="T83" fmla="*/ 3296 h 1775"/>
                <a:gd name="T84" fmla="+- 0 12200 10522"/>
                <a:gd name="T85" fmla="*/ T84 w 2141"/>
                <a:gd name="T86" fmla="+- 0 3093 1917"/>
                <a:gd name="T87" fmla="*/ 3093 h 1775"/>
                <a:gd name="T88" fmla="+- 0 12240 10522"/>
                <a:gd name="T89" fmla="*/ T88 w 2141"/>
                <a:gd name="T90" fmla="+- 0 2964 1917"/>
                <a:gd name="T91" fmla="*/ 2964 h 1775"/>
                <a:gd name="T92" fmla="+- 0 12273 10522"/>
                <a:gd name="T93" fmla="*/ T92 w 2141"/>
                <a:gd name="T94" fmla="+- 0 3025 1917"/>
                <a:gd name="T95" fmla="*/ 3025 h 1775"/>
                <a:gd name="T96" fmla="+- 0 12316 10522"/>
                <a:gd name="T97" fmla="*/ T96 w 2141"/>
                <a:gd name="T98" fmla="+- 0 3199 1917"/>
                <a:gd name="T99" fmla="*/ 3199 h 1775"/>
                <a:gd name="T100" fmla="+- 0 12359 10522"/>
                <a:gd name="T101" fmla="*/ T100 w 2141"/>
                <a:gd name="T102" fmla="+- 0 3270 1917"/>
                <a:gd name="T103" fmla="*/ 3270 h 1775"/>
                <a:gd name="T104" fmla="+- 0 12432 10522"/>
                <a:gd name="T105" fmla="*/ T104 w 2141"/>
                <a:gd name="T106" fmla="+- 0 3333 1917"/>
                <a:gd name="T107" fmla="*/ 3333 h 1775"/>
                <a:gd name="T108" fmla="+- 0 12570 10522"/>
                <a:gd name="T109" fmla="*/ T108 w 2141"/>
                <a:gd name="T110" fmla="+- 0 3351 1917"/>
                <a:gd name="T111" fmla="*/ 3351 h 1775"/>
                <a:gd name="T112" fmla="+- 0 12621 10522"/>
                <a:gd name="T113" fmla="*/ T112 w 2141"/>
                <a:gd name="T114" fmla="+- 0 3289 1917"/>
                <a:gd name="T115" fmla="*/ 3289 h 1775"/>
                <a:gd name="T116" fmla="+- 0 12629 10522"/>
                <a:gd name="T117" fmla="*/ T116 w 2141"/>
                <a:gd name="T118" fmla="+- 0 3245 1917"/>
                <a:gd name="T119" fmla="*/ 3245 h 1775"/>
                <a:gd name="T120" fmla="+- 0 12639 10522"/>
                <a:gd name="T121" fmla="*/ T120 w 2141"/>
                <a:gd name="T122" fmla="+- 0 3208 1917"/>
                <a:gd name="T123" fmla="*/ 3208 h 1775"/>
                <a:gd name="T124" fmla="+- 0 12658 10522"/>
                <a:gd name="T125" fmla="*/ T124 w 2141"/>
                <a:gd name="T126" fmla="+- 0 3127 1917"/>
                <a:gd name="T127" fmla="*/ 3127 h 1775"/>
                <a:gd name="T128" fmla="+- 0 12655 10522"/>
                <a:gd name="T129" fmla="*/ T128 w 2141"/>
                <a:gd name="T130" fmla="+- 0 2985 1917"/>
                <a:gd name="T131" fmla="*/ 2985 h 1775"/>
                <a:gd name="T132" fmla="+- 0 12591 10522"/>
                <a:gd name="T133" fmla="*/ T132 w 2141"/>
                <a:gd name="T134" fmla="+- 0 2784 1917"/>
                <a:gd name="T135" fmla="*/ 2784 h 1775"/>
                <a:gd name="T136" fmla="+- 0 12523 10522"/>
                <a:gd name="T137" fmla="*/ T136 w 2141"/>
                <a:gd name="T138" fmla="+- 0 2607 1917"/>
                <a:gd name="T139" fmla="*/ 2607 h 1775"/>
                <a:gd name="T140" fmla="+- 0 12523 10522"/>
                <a:gd name="T141" fmla="*/ T140 w 2141"/>
                <a:gd name="T142" fmla="+- 0 2567 1917"/>
                <a:gd name="T143" fmla="*/ 2567 h 1775"/>
                <a:gd name="T144" fmla="+- 0 12526 10522"/>
                <a:gd name="T145" fmla="*/ T144 w 2141"/>
                <a:gd name="T146" fmla="+- 0 2537 1917"/>
                <a:gd name="T147" fmla="*/ 2537 h 1775"/>
                <a:gd name="T148" fmla="+- 0 12505 10522"/>
                <a:gd name="T149" fmla="*/ T148 w 2141"/>
                <a:gd name="T150" fmla="+- 0 2319 1917"/>
                <a:gd name="T151" fmla="*/ 2319 h 1775"/>
                <a:gd name="T152" fmla="+- 0 12430 10522"/>
                <a:gd name="T153" fmla="*/ T152 w 2141"/>
                <a:gd name="T154" fmla="+- 0 2179 1917"/>
                <a:gd name="T155" fmla="*/ 2179 h 1775"/>
                <a:gd name="T156" fmla="+- 0 12247 10522"/>
                <a:gd name="T157" fmla="*/ T156 w 2141"/>
                <a:gd name="T158" fmla="+- 0 2118 1917"/>
                <a:gd name="T159" fmla="*/ 2118 h 1775"/>
                <a:gd name="T160" fmla="+- 0 12136 10522"/>
                <a:gd name="T161" fmla="*/ T160 w 2141"/>
                <a:gd name="T162" fmla="+- 0 2027 1917"/>
                <a:gd name="T163" fmla="*/ 2027 h 1775"/>
                <a:gd name="T164" fmla="+- 0 11742 10522"/>
                <a:gd name="T165" fmla="*/ T164 w 2141"/>
                <a:gd name="T166" fmla="+- 0 1917 1917"/>
                <a:gd name="T167" fmla="*/ 1917 h 17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2141" h="1775">
                  <a:moveTo>
                    <a:pt x="1210" y="0"/>
                  </a:moveTo>
                  <a:lnTo>
                    <a:pt x="1096" y="41"/>
                  </a:lnTo>
                  <a:lnTo>
                    <a:pt x="752" y="57"/>
                  </a:lnTo>
                  <a:lnTo>
                    <a:pt x="567" y="80"/>
                  </a:lnTo>
                  <a:lnTo>
                    <a:pt x="477" y="124"/>
                  </a:lnTo>
                  <a:lnTo>
                    <a:pt x="418" y="207"/>
                  </a:lnTo>
                  <a:lnTo>
                    <a:pt x="232" y="579"/>
                  </a:lnTo>
                  <a:lnTo>
                    <a:pt x="130" y="811"/>
                  </a:lnTo>
                  <a:lnTo>
                    <a:pt x="76" y="1000"/>
                  </a:lnTo>
                  <a:lnTo>
                    <a:pt x="33" y="1244"/>
                  </a:lnTo>
                  <a:lnTo>
                    <a:pt x="4" y="1351"/>
                  </a:lnTo>
                  <a:lnTo>
                    <a:pt x="0" y="1405"/>
                  </a:lnTo>
                  <a:lnTo>
                    <a:pt x="24" y="1424"/>
                  </a:lnTo>
                  <a:lnTo>
                    <a:pt x="80" y="1424"/>
                  </a:lnTo>
                  <a:lnTo>
                    <a:pt x="171" y="1428"/>
                  </a:lnTo>
                  <a:lnTo>
                    <a:pt x="230" y="1430"/>
                  </a:lnTo>
                  <a:lnTo>
                    <a:pt x="283" y="1431"/>
                  </a:lnTo>
                  <a:lnTo>
                    <a:pt x="358" y="1430"/>
                  </a:lnTo>
                  <a:lnTo>
                    <a:pt x="319" y="1585"/>
                  </a:lnTo>
                  <a:lnTo>
                    <a:pt x="301" y="1669"/>
                  </a:lnTo>
                  <a:lnTo>
                    <a:pt x="298" y="1711"/>
                  </a:lnTo>
                  <a:lnTo>
                    <a:pt x="305" y="1742"/>
                  </a:lnTo>
                  <a:lnTo>
                    <a:pt x="409" y="1759"/>
                  </a:lnTo>
                  <a:lnTo>
                    <a:pt x="479" y="1762"/>
                  </a:lnTo>
                  <a:lnTo>
                    <a:pt x="562" y="1764"/>
                  </a:lnTo>
                  <a:lnTo>
                    <a:pt x="654" y="1766"/>
                  </a:lnTo>
                  <a:lnTo>
                    <a:pt x="754" y="1766"/>
                  </a:lnTo>
                  <a:lnTo>
                    <a:pt x="859" y="1766"/>
                  </a:lnTo>
                  <a:lnTo>
                    <a:pt x="965" y="1766"/>
                  </a:lnTo>
                  <a:lnTo>
                    <a:pt x="1070" y="1766"/>
                  </a:lnTo>
                  <a:lnTo>
                    <a:pt x="1172" y="1766"/>
                  </a:lnTo>
                  <a:lnTo>
                    <a:pt x="1266" y="1766"/>
                  </a:lnTo>
                  <a:lnTo>
                    <a:pt x="1352" y="1767"/>
                  </a:lnTo>
                  <a:lnTo>
                    <a:pt x="1425" y="1768"/>
                  </a:lnTo>
                  <a:lnTo>
                    <a:pt x="1523" y="1774"/>
                  </a:lnTo>
                  <a:lnTo>
                    <a:pt x="1543" y="1694"/>
                  </a:lnTo>
                  <a:lnTo>
                    <a:pt x="1554" y="1648"/>
                  </a:lnTo>
                  <a:lnTo>
                    <a:pt x="1559" y="1620"/>
                  </a:lnTo>
                  <a:lnTo>
                    <a:pt x="1560" y="1592"/>
                  </a:lnTo>
                  <a:lnTo>
                    <a:pt x="1569" y="1551"/>
                  </a:lnTo>
                  <a:lnTo>
                    <a:pt x="1589" y="1476"/>
                  </a:lnTo>
                  <a:lnTo>
                    <a:pt x="1617" y="1379"/>
                  </a:lnTo>
                  <a:lnTo>
                    <a:pt x="1648" y="1275"/>
                  </a:lnTo>
                  <a:lnTo>
                    <a:pt x="1678" y="1176"/>
                  </a:lnTo>
                  <a:lnTo>
                    <a:pt x="1703" y="1096"/>
                  </a:lnTo>
                  <a:lnTo>
                    <a:pt x="1718" y="1047"/>
                  </a:lnTo>
                  <a:lnTo>
                    <a:pt x="1732" y="1047"/>
                  </a:lnTo>
                  <a:lnTo>
                    <a:pt x="1751" y="1108"/>
                  </a:lnTo>
                  <a:lnTo>
                    <a:pt x="1772" y="1197"/>
                  </a:lnTo>
                  <a:lnTo>
                    <a:pt x="1794" y="1282"/>
                  </a:lnTo>
                  <a:lnTo>
                    <a:pt x="1815" y="1329"/>
                  </a:lnTo>
                  <a:lnTo>
                    <a:pt x="1837" y="1353"/>
                  </a:lnTo>
                  <a:lnTo>
                    <a:pt x="1852" y="1378"/>
                  </a:lnTo>
                  <a:lnTo>
                    <a:pt x="1910" y="1416"/>
                  </a:lnTo>
                  <a:lnTo>
                    <a:pt x="1978" y="1431"/>
                  </a:lnTo>
                  <a:lnTo>
                    <a:pt x="2048" y="1434"/>
                  </a:lnTo>
                  <a:lnTo>
                    <a:pt x="2088" y="1409"/>
                  </a:lnTo>
                  <a:lnTo>
                    <a:pt x="2099" y="1372"/>
                  </a:lnTo>
                  <a:lnTo>
                    <a:pt x="2104" y="1347"/>
                  </a:lnTo>
                  <a:lnTo>
                    <a:pt x="2107" y="1328"/>
                  </a:lnTo>
                  <a:lnTo>
                    <a:pt x="2110" y="1309"/>
                  </a:lnTo>
                  <a:lnTo>
                    <a:pt x="2117" y="1291"/>
                  </a:lnTo>
                  <a:lnTo>
                    <a:pt x="2127" y="1258"/>
                  </a:lnTo>
                  <a:lnTo>
                    <a:pt x="2136" y="1210"/>
                  </a:lnTo>
                  <a:lnTo>
                    <a:pt x="2140" y="1147"/>
                  </a:lnTo>
                  <a:lnTo>
                    <a:pt x="2133" y="1068"/>
                  </a:lnTo>
                  <a:lnTo>
                    <a:pt x="2111" y="975"/>
                  </a:lnTo>
                  <a:lnTo>
                    <a:pt x="2069" y="867"/>
                  </a:lnTo>
                  <a:lnTo>
                    <a:pt x="2003" y="744"/>
                  </a:lnTo>
                  <a:lnTo>
                    <a:pt x="2001" y="690"/>
                  </a:lnTo>
                  <a:lnTo>
                    <a:pt x="2001" y="662"/>
                  </a:lnTo>
                  <a:lnTo>
                    <a:pt x="2001" y="650"/>
                  </a:lnTo>
                  <a:lnTo>
                    <a:pt x="2003" y="644"/>
                  </a:lnTo>
                  <a:lnTo>
                    <a:pt x="2004" y="620"/>
                  </a:lnTo>
                  <a:lnTo>
                    <a:pt x="1998" y="486"/>
                  </a:lnTo>
                  <a:lnTo>
                    <a:pt x="1983" y="402"/>
                  </a:lnTo>
                  <a:lnTo>
                    <a:pt x="1954" y="323"/>
                  </a:lnTo>
                  <a:lnTo>
                    <a:pt x="1908" y="262"/>
                  </a:lnTo>
                  <a:lnTo>
                    <a:pt x="1840" y="233"/>
                  </a:lnTo>
                  <a:lnTo>
                    <a:pt x="1725" y="201"/>
                  </a:lnTo>
                  <a:lnTo>
                    <a:pt x="1652" y="153"/>
                  </a:lnTo>
                  <a:lnTo>
                    <a:pt x="1614" y="110"/>
                  </a:lnTo>
                  <a:lnTo>
                    <a:pt x="1603" y="92"/>
                  </a:lnTo>
                  <a:lnTo>
                    <a:pt x="1220" y="0"/>
                  </a:lnTo>
                </a:path>
              </a:pathLst>
            </a:custGeom>
            <a:noFill/>
            <a:ln w="508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9" y="187"/>
              <a:ext cx="3393" cy="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Line 229"/>
            <p:cNvCxnSpPr>
              <a:cxnSpLocks noChangeShapeType="1"/>
            </p:cNvCxnSpPr>
            <p:nvPr/>
          </p:nvCxnSpPr>
          <p:spPr bwMode="auto">
            <a:xfrm>
              <a:off x="10630" y="3592"/>
              <a:ext cx="230" cy="2927"/>
            </a:xfrm>
            <a:prstGeom prst="line">
              <a:avLst/>
            </a:prstGeom>
            <a:noFill/>
            <a:ln w="50800">
              <a:solidFill>
                <a:srgbClr val="231F20"/>
              </a:solidFill>
              <a:prstDash val="solid"/>
              <a:round/>
              <a:headEnd/>
              <a:tailEnd/>
            </a:ln>
            <a:extLst>
              <a:ext uri="{909E8E84-426E-40DD-AFC4-6F175D3DCCD1}">
                <a14:hiddenFill xmlns:a14="http://schemas.microsoft.com/office/drawing/2010/main">
                  <a:noFill/>
                </a14:hiddenFill>
              </a:ext>
            </a:extLst>
          </p:spPr>
        </p:cxnSp>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43" y="1441"/>
              <a:ext cx="14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14" y="337"/>
              <a:ext cx="14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5" y="697"/>
              <a:ext cx="14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rotWithShape="1">
          <a:blip r:embed="rId8"/>
          <a:srcRect l="29375" t="46296" r="40105" b="22037"/>
          <a:stretch/>
        </p:blipFill>
        <p:spPr>
          <a:xfrm>
            <a:off x="3105150" y="2535006"/>
            <a:ext cx="5581650" cy="3257550"/>
          </a:xfrm>
          <a:prstGeom prst="rect">
            <a:avLst/>
          </a:prstGeom>
        </p:spPr>
      </p:pic>
    </p:spTree>
    <p:extLst>
      <p:ext uri="{BB962C8B-B14F-4D97-AF65-F5344CB8AC3E}">
        <p14:creationId xmlns:p14="http://schemas.microsoft.com/office/powerpoint/2010/main" val="3229336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1477736"/>
            <a:chOff x="0" y="0"/>
            <a:chExt cx="12192000" cy="197031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
        <p:nvSpPr>
          <p:cNvPr id="3" name="Rectangle 2"/>
          <p:cNvSpPr/>
          <p:nvPr/>
        </p:nvSpPr>
        <p:spPr>
          <a:xfrm>
            <a:off x="418011" y="767443"/>
            <a:ext cx="7715793" cy="523220"/>
          </a:xfrm>
          <a:prstGeom prst="rect">
            <a:avLst/>
          </a:prstGeom>
        </p:spPr>
        <p:txBody>
          <a:bodyPr wrap="square">
            <a:spAutoFit/>
          </a:bodyPr>
          <a:lstStyle/>
          <a:p>
            <a:pPr lvl="0">
              <a:spcAft>
                <a:spcPts val="0"/>
              </a:spcAft>
            </a:pPr>
            <a:r>
              <a:rPr lang="en-GB" sz="2800" dirty="0" smtClean="0">
                <a:latin typeface="Bahnschrift Light SemiCondensed" panose="020B0502040204020203" pitchFamily="34" charset="0"/>
                <a:ea typeface="Calibri" panose="020F0502020204030204" pitchFamily="34" charset="0"/>
                <a:cs typeface="Times New Roman" panose="02020603050405020304" pitchFamily="18" charset="0"/>
              </a:rPr>
              <a:t>Questioning and elaboration </a:t>
            </a: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grpSp>
        <p:nvGrpSpPr>
          <p:cNvPr id="17" name="Group 16"/>
          <p:cNvGrpSpPr>
            <a:grpSpLocks/>
          </p:cNvGrpSpPr>
          <p:nvPr/>
        </p:nvGrpSpPr>
        <p:grpSpPr bwMode="auto">
          <a:xfrm>
            <a:off x="418011" y="2208213"/>
            <a:ext cx="3010989" cy="3201987"/>
            <a:chOff x="5014" y="420"/>
            <a:chExt cx="6173" cy="5644"/>
          </a:xfrm>
        </p:grpSpPr>
        <p:cxnSp>
          <p:nvCxnSpPr>
            <p:cNvPr id="18" name="Line 205"/>
            <p:cNvCxnSpPr>
              <a:cxnSpLocks noChangeShapeType="1"/>
            </p:cNvCxnSpPr>
            <p:nvPr/>
          </p:nvCxnSpPr>
          <p:spPr bwMode="auto">
            <a:xfrm>
              <a:off x="6776" y="1749"/>
              <a:ext cx="856" cy="887"/>
            </a:xfrm>
            <a:prstGeom prst="line">
              <a:avLst/>
            </a:prstGeom>
            <a:noFill/>
            <a:ln w="82245">
              <a:solidFill>
                <a:srgbClr val="F6D036"/>
              </a:solidFill>
              <a:prstDash val="sysDash"/>
              <a:round/>
              <a:headEnd/>
              <a:tailEnd/>
            </a:ln>
            <a:extLst>
              <a:ext uri="{909E8E84-426E-40DD-AFC4-6F175D3DCCD1}">
                <a14:hiddenFill xmlns:a14="http://schemas.microsoft.com/office/drawing/2010/main">
                  <a:noFill/>
                </a14:hiddenFill>
              </a:ext>
            </a:extLst>
          </p:spPr>
        </p:cxnSp>
        <p:sp>
          <p:nvSpPr>
            <p:cNvPr id="19" name="Freeform 18"/>
            <p:cNvSpPr>
              <a:spLocks/>
            </p:cNvSpPr>
            <p:nvPr/>
          </p:nvSpPr>
          <p:spPr bwMode="auto">
            <a:xfrm>
              <a:off x="6022" y="1034"/>
              <a:ext cx="864" cy="858"/>
            </a:xfrm>
            <a:custGeom>
              <a:avLst/>
              <a:gdLst>
                <a:gd name="T0" fmla="+- 0 6454 6022"/>
                <a:gd name="T1" fmla="*/ T0 w 864"/>
                <a:gd name="T2" fmla="+- 0 1035 1035"/>
                <a:gd name="T3" fmla="*/ 1035 h 858"/>
                <a:gd name="T4" fmla="+- 0 6377 6022"/>
                <a:gd name="T5" fmla="*/ T4 w 864"/>
                <a:gd name="T6" fmla="+- 0 1042 1035"/>
                <a:gd name="T7" fmla="*/ 1042 h 858"/>
                <a:gd name="T8" fmla="+- 0 6304 6022"/>
                <a:gd name="T9" fmla="*/ T8 w 864"/>
                <a:gd name="T10" fmla="+- 0 1062 1035"/>
                <a:gd name="T11" fmla="*/ 1062 h 858"/>
                <a:gd name="T12" fmla="+- 0 6236 6022"/>
                <a:gd name="T13" fmla="*/ T12 w 864"/>
                <a:gd name="T14" fmla="+- 0 1094 1035"/>
                <a:gd name="T15" fmla="*/ 1094 h 858"/>
                <a:gd name="T16" fmla="+- 0 6176 6022"/>
                <a:gd name="T17" fmla="*/ T16 w 864"/>
                <a:gd name="T18" fmla="+- 0 1136 1035"/>
                <a:gd name="T19" fmla="*/ 1136 h 858"/>
                <a:gd name="T20" fmla="+- 0 6124 6022"/>
                <a:gd name="T21" fmla="*/ T20 w 864"/>
                <a:gd name="T22" fmla="+- 0 1188 1035"/>
                <a:gd name="T23" fmla="*/ 1188 h 858"/>
                <a:gd name="T24" fmla="+- 0 6081 6022"/>
                <a:gd name="T25" fmla="*/ T24 w 864"/>
                <a:gd name="T26" fmla="+- 0 1247 1035"/>
                <a:gd name="T27" fmla="*/ 1247 h 858"/>
                <a:gd name="T28" fmla="+- 0 6049 6022"/>
                <a:gd name="T29" fmla="*/ T28 w 864"/>
                <a:gd name="T30" fmla="+- 0 1314 1035"/>
                <a:gd name="T31" fmla="*/ 1314 h 858"/>
                <a:gd name="T32" fmla="+- 0 6029 6022"/>
                <a:gd name="T33" fmla="*/ T32 w 864"/>
                <a:gd name="T34" fmla="+- 0 1387 1035"/>
                <a:gd name="T35" fmla="*/ 1387 h 858"/>
                <a:gd name="T36" fmla="+- 0 6022 6022"/>
                <a:gd name="T37" fmla="*/ T36 w 864"/>
                <a:gd name="T38" fmla="+- 0 1464 1035"/>
                <a:gd name="T39" fmla="*/ 1464 h 858"/>
                <a:gd name="T40" fmla="+- 0 6029 6022"/>
                <a:gd name="T41" fmla="*/ T40 w 864"/>
                <a:gd name="T42" fmla="+- 0 1541 1035"/>
                <a:gd name="T43" fmla="*/ 1541 h 858"/>
                <a:gd name="T44" fmla="+- 0 6049 6022"/>
                <a:gd name="T45" fmla="*/ T44 w 864"/>
                <a:gd name="T46" fmla="+- 0 1613 1035"/>
                <a:gd name="T47" fmla="*/ 1613 h 858"/>
                <a:gd name="T48" fmla="+- 0 6081 6022"/>
                <a:gd name="T49" fmla="*/ T48 w 864"/>
                <a:gd name="T50" fmla="+- 0 1680 1035"/>
                <a:gd name="T51" fmla="*/ 1680 h 858"/>
                <a:gd name="T52" fmla="+- 0 6124 6022"/>
                <a:gd name="T53" fmla="*/ T52 w 864"/>
                <a:gd name="T54" fmla="+- 0 1740 1035"/>
                <a:gd name="T55" fmla="*/ 1740 h 858"/>
                <a:gd name="T56" fmla="+- 0 6176 6022"/>
                <a:gd name="T57" fmla="*/ T56 w 864"/>
                <a:gd name="T58" fmla="+- 0 1792 1035"/>
                <a:gd name="T59" fmla="*/ 1792 h 858"/>
                <a:gd name="T60" fmla="+- 0 6236 6022"/>
                <a:gd name="T61" fmla="*/ T60 w 864"/>
                <a:gd name="T62" fmla="+- 0 1834 1035"/>
                <a:gd name="T63" fmla="*/ 1834 h 858"/>
                <a:gd name="T64" fmla="+- 0 6304 6022"/>
                <a:gd name="T65" fmla="*/ T64 w 864"/>
                <a:gd name="T66" fmla="+- 0 1866 1035"/>
                <a:gd name="T67" fmla="*/ 1866 h 858"/>
                <a:gd name="T68" fmla="+- 0 6377 6022"/>
                <a:gd name="T69" fmla="*/ T68 w 864"/>
                <a:gd name="T70" fmla="+- 0 1886 1035"/>
                <a:gd name="T71" fmla="*/ 1886 h 858"/>
                <a:gd name="T72" fmla="+- 0 6454 6022"/>
                <a:gd name="T73" fmla="*/ T72 w 864"/>
                <a:gd name="T74" fmla="+- 0 1893 1035"/>
                <a:gd name="T75" fmla="*/ 1893 h 858"/>
                <a:gd name="T76" fmla="+- 0 6532 6022"/>
                <a:gd name="T77" fmla="*/ T76 w 864"/>
                <a:gd name="T78" fmla="+- 0 1886 1035"/>
                <a:gd name="T79" fmla="*/ 1886 h 858"/>
                <a:gd name="T80" fmla="+- 0 6605 6022"/>
                <a:gd name="T81" fmla="*/ T80 w 864"/>
                <a:gd name="T82" fmla="+- 0 1866 1035"/>
                <a:gd name="T83" fmla="*/ 1866 h 858"/>
                <a:gd name="T84" fmla="+- 0 6672 6022"/>
                <a:gd name="T85" fmla="*/ T84 w 864"/>
                <a:gd name="T86" fmla="+- 0 1834 1035"/>
                <a:gd name="T87" fmla="*/ 1834 h 858"/>
                <a:gd name="T88" fmla="+- 0 6733 6022"/>
                <a:gd name="T89" fmla="*/ T88 w 864"/>
                <a:gd name="T90" fmla="+- 0 1792 1035"/>
                <a:gd name="T91" fmla="*/ 1792 h 858"/>
                <a:gd name="T92" fmla="+- 0 6785 6022"/>
                <a:gd name="T93" fmla="*/ T92 w 864"/>
                <a:gd name="T94" fmla="+- 0 1740 1035"/>
                <a:gd name="T95" fmla="*/ 1740 h 858"/>
                <a:gd name="T96" fmla="+- 0 6827 6022"/>
                <a:gd name="T97" fmla="*/ T96 w 864"/>
                <a:gd name="T98" fmla="+- 0 1680 1035"/>
                <a:gd name="T99" fmla="*/ 1680 h 858"/>
                <a:gd name="T100" fmla="+- 0 6859 6022"/>
                <a:gd name="T101" fmla="*/ T100 w 864"/>
                <a:gd name="T102" fmla="+- 0 1613 1035"/>
                <a:gd name="T103" fmla="*/ 1613 h 858"/>
                <a:gd name="T104" fmla="+- 0 6879 6022"/>
                <a:gd name="T105" fmla="*/ T104 w 864"/>
                <a:gd name="T106" fmla="+- 0 1541 1035"/>
                <a:gd name="T107" fmla="*/ 1541 h 858"/>
                <a:gd name="T108" fmla="+- 0 6886 6022"/>
                <a:gd name="T109" fmla="*/ T108 w 864"/>
                <a:gd name="T110" fmla="+- 0 1464 1035"/>
                <a:gd name="T111" fmla="*/ 1464 h 858"/>
                <a:gd name="T112" fmla="+- 0 6879 6022"/>
                <a:gd name="T113" fmla="*/ T112 w 864"/>
                <a:gd name="T114" fmla="+- 0 1387 1035"/>
                <a:gd name="T115" fmla="*/ 1387 h 858"/>
                <a:gd name="T116" fmla="+- 0 6859 6022"/>
                <a:gd name="T117" fmla="*/ T116 w 864"/>
                <a:gd name="T118" fmla="+- 0 1314 1035"/>
                <a:gd name="T119" fmla="*/ 1314 h 858"/>
                <a:gd name="T120" fmla="+- 0 6827 6022"/>
                <a:gd name="T121" fmla="*/ T120 w 864"/>
                <a:gd name="T122" fmla="+- 0 1247 1035"/>
                <a:gd name="T123" fmla="*/ 1247 h 858"/>
                <a:gd name="T124" fmla="+- 0 6785 6022"/>
                <a:gd name="T125" fmla="*/ T124 w 864"/>
                <a:gd name="T126" fmla="+- 0 1188 1035"/>
                <a:gd name="T127" fmla="*/ 1188 h 858"/>
                <a:gd name="T128" fmla="+- 0 6733 6022"/>
                <a:gd name="T129" fmla="*/ T128 w 864"/>
                <a:gd name="T130" fmla="+- 0 1136 1035"/>
                <a:gd name="T131" fmla="*/ 1136 h 858"/>
                <a:gd name="T132" fmla="+- 0 6672 6022"/>
                <a:gd name="T133" fmla="*/ T132 w 864"/>
                <a:gd name="T134" fmla="+- 0 1094 1035"/>
                <a:gd name="T135" fmla="*/ 1094 h 858"/>
                <a:gd name="T136" fmla="+- 0 6605 6022"/>
                <a:gd name="T137" fmla="*/ T136 w 864"/>
                <a:gd name="T138" fmla="+- 0 1062 1035"/>
                <a:gd name="T139" fmla="*/ 1062 h 858"/>
                <a:gd name="T140" fmla="+- 0 6532 6022"/>
                <a:gd name="T141" fmla="*/ T140 w 864"/>
                <a:gd name="T142" fmla="+- 0 1042 1035"/>
                <a:gd name="T143" fmla="*/ 1042 h 858"/>
                <a:gd name="T144" fmla="+- 0 6454 6022"/>
                <a:gd name="T145" fmla="*/ T144 w 864"/>
                <a:gd name="T146" fmla="+- 0 1035 1035"/>
                <a:gd name="T147" fmla="*/ 1035 h 8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864" h="858">
                  <a:moveTo>
                    <a:pt x="432" y="0"/>
                  </a:moveTo>
                  <a:lnTo>
                    <a:pt x="355" y="7"/>
                  </a:lnTo>
                  <a:lnTo>
                    <a:pt x="282" y="27"/>
                  </a:lnTo>
                  <a:lnTo>
                    <a:pt x="214" y="59"/>
                  </a:lnTo>
                  <a:lnTo>
                    <a:pt x="154" y="101"/>
                  </a:lnTo>
                  <a:lnTo>
                    <a:pt x="102" y="153"/>
                  </a:lnTo>
                  <a:lnTo>
                    <a:pt x="59" y="212"/>
                  </a:lnTo>
                  <a:lnTo>
                    <a:pt x="27" y="279"/>
                  </a:lnTo>
                  <a:lnTo>
                    <a:pt x="7" y="352"/>
                  </a:lnTo>
                  <a:lnTo>
                    <a:pt x="0" y="429"/>
                  </a:lnTo>
                  <a:lnTo>
                    <a:pt x="7" y="506"/>
                  </a:lnTo>
                  <a:lnTo>
                    <a:pt x="27" y="578"/>
                  </a:lnTo>
                  <a:lnTo>
                    <a:pt x="59" y="645"/>
                  </a:lnTo>
                  <a:lnTo>
                    <a:pt x="102" y="705"/>
                  </a:lnTo>
                  <a:lnTo>
                    <a:pt x="154" y="757"/>
                  </a:lnTo>
                  <a:lnTo>
                    <a:pt x="214" y="799"/>
                  </a:lnTo>
                  <a:lnTo>
                    <a:pt x="282" y="831"/>
                  </a:lnTo>
                  <a:lnTo>
                    <a:pt x="355" y="851"/>
                  </a:lnTo>
                  <a:lnTo>
                    <a:pt x="432" y="858"/>
                  </a:lnTo>
                  <a:lnTo>
                    <a:pt x="510" y="851"/>
                  </a:lnTo>
                  <a:lnTo>
                    <a:pt x="583" y="831"/>
                  </a:lnTo>
                  <a:lnTo>
                    <a:pt x="650" y="799"/>
                  </a:lnTo>
                  <a:lnTo>
                    <a:pt x="711" y="757"/>
                  </a:lnTo>
                  <a:lnTo>
                    <a:pt x="763" y="705"/>
                  </a:lnTo>
                  <a:lnTo>
                    <a:pt x="805" y="645"/>
                  </a:lnTo>
                  <a:lnTo>
                    <a:pt x="837" y="578"/>
                  </a:lnTo>
                  <a:lnTo>
                    <a:pt x="857" y="506"/>
                  </a:lnTo>
                  <a:lnTo>
                    <a:pt x="864" y="429"/>
                  </a:lnTo>
                  <a:lnTo>
                    <a:pt x="857" y="352"/>
                  </a:lnTo>
                  <a:lnTo>
                    <a:pt x="837" y="279"/>
                  </a:lnTo>
                  <a:lnTo>
                    <a:pt x="805" y="212"/>
                  </a:lnTo>
                  <a:lnTo>
                    <a:pt x="763" y="153"/>
                  </a:lnTo>
                  <a:lnTo>
                    <a:pt x="711" y="101"/>
                  </a:lnTo>
                  <a:lnTo>
                    <a:pt x="650" y="59"/>
                  </a:lnTo>
                  <a:lnTo>
                    <a:pt x="583" y="27"/>
                  </a:lnTo>
                  <a:lnTo>
                    <a:pt x="510" y="7"/>
                  </a:lnTo>
                  <a:lnTo>
                    <a:pt x="4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022" y="1034"/>
              <a:ext cx="864" cy="858"/>
            </a:xfrm>
            <a:custGeom>
              <a:avLst/>
              <a:gdLst>
                <a:gd name="T0" fmla="+- 0 6886 6022"/>
                <a:gd name="T1" fmla="*/ T0 w 864"/>
                <a:gd name="T2" fmla="+- 0 1464 1035"/>
                <a:gd name="T3" fmla="*/ 1464 h 858"/>
                <a:gd name="T4" fmla="+- 0 6879 6022"/>
                <a:gd name="T5" fmla="*/ T4 w 864"/>
                <a:gd name="T6" fmla="+- 0 1541 1035"/>
                <a:gd name="T7" fmla="*/ 1541 h 858"/>
                <a:gd name="T8" fmla="+- 0 6859 6022"/>
                <a:gd name="T9" fmla="*/ T8 w 864"/>
                <a:gd name="T10" fmla="+- 0 1613 1035"/>
                <a:gd name="T11" fmla="*/ 1613 h 858"/>
                <a:gd name="T12" fmla="+- 0 6827 6022"/>
                <a:gd name="T13" fmla="*/ T12 w 864"/>
                <a:gd name="T14" fmla="+- 0 1680 1035"/>
                <a:gd name="T15" fmla="*/ 1680 h 858"/>
                <a:gd name="T16" fmla="+- 0 6785 6022"/>
                <a:gd name="T17" fmla="*/ T16 w 864"/>
                <a:gd name="T18" fmla="+- 0 1740 1035"/>
                <a:gd name="T19" fmla="*/ 1740 h 858"/>
                <a:gd name="T20" fmla="+- 0 6733 6022"/>
                <a:gd name="T21" fmla="*/ T20 w 864"/>
                <a:gd name="T22" fmla="+- 0 1792 1035"/>
                <a:gd name="T23" fmla="*/ 1792 h 858"/>
                <a:gd name="T24" fmla="+- 0 6672 6022"/>
                <a:gd name="T25" fmla="*/ T24 w 864"/>
                <a:gd name="T26" fmla="+- 0 1834 1035"/>
                <a:gd name="T27" fmla="*/ 1834 h 858"/>
                <a:gd name="T28" fmla="+- 0 6605 6022"/>
                <a:gd name="T29" fmla="*/ T28 w 864"/>
                <a:gd name="T30" fmla="+- 0 1866 1035"/>
                <a:gd name="T31" fmla="*/ 1866 h 858"/>
                <a:gd name="T32" fmla="+- 0 6532 6022"/>
                <a:gd name="T33" fmla="*/ T32 w 864"/>
                <a:gd name="T34" fmla="+- 0 1886 1035"/>
                <a:gd name="T35" fmla="*/ 1886 h 858"/>
                <a:gd name="T36" fmla="+- 0 6454 6022"/>
                <a:gd name="T37" fmla="*/ T36 w 864"/>
                <a:gd name="T38" fmla="+- 0 1893 1035"/>
                <a:gd name="T39" fmla="*/ 1893 h 858"/>
                <a:gd name="T40" fmla="+- 0 6377 6022"/>
                <a:gd name="T41" fmla="*/ T40 w 864"/>
                <a:gd name="T42" fmla="+- 0 1886 1035"/>
                <a:gd name="T43" fmla="*/ 1886 h 858"/>
                <a:gd name="T44" fmla="+- 0 6304 6022"/>
                <a:gd name="T45" fmla="*/ T44 w 864"/>
                <a:gd name="T46" fmla="+- 0 1866 1035"/>
                <a:gd name="T47" fmla="*/ 1866 h 858"/>
                <a:gd name="T48" fmla="+- 0 6236 6022"/>
                <a:gd name="T49" fmla="*/ T48 w 864"/>
                <a:gd name="T50" fmla="+- 0 1834 1035"/>
                <a:gd name="T51" fmla="*/ 1834 h 858"/>
                <a:gd name="T52" fmla="+- 0 6176 6022"/>
                <a:gd name="T53" fmla="*/ T52 w 864"/>
                <a:gd name="T54" fmla="+- 0 1792 1035"/>
                <a:gd name="T55" fmla="*/ 1792 h 858"/>
                <a:gd name="T56" fmla="+- 0 6124 6022"/>
                <a:gd name="T57" fmla="*/ T56 w 864"/>
                <a:gd name="T58" fmla="+- 0 1740 1035"/>
                <a:gd name="T59" fmla="*/ 1740 h 858"/>
                <a:gd name="T60" fmla="+- 0 6081 6022"/>
                <a:gd name="T61" fmla="*/ T60 w 864"/>
                <a:gd name="T62" fmla="+- 0 1680 1035"/>
                <a:gd name="T63" fmla="*/ 1680 h 858"/>
                <a:gd name="T64" fmla="+- 0 6049 6022"/>
                <a:gd name="T65" fmla="*/ T64 w 864"/>
                <a:gd name="T66" fmla="+- 0 1613 1035"/>
                <a:gd name="T67" fmla="*/ 1613 h 858"/>
                <a:gd name="T68" fmla="+- 0 6029 6022"/>
                <a:gd name="T69" fmla="*/ T68 w 864"/>
                <a:gd name="T70" fmla="+- 0 1541 1035"/>
                <a:gd name="T71" fmla="*/ 1541 h 858"/>
                <a:gd name="T72" fmla="+- 0 6022 6022"/>
                <a:gd name="T73" fmla="*/ T72 w 864"/>
                <a:gd name="T74" fmla="+- 0 1464 1035"/>
                <a:gd name="T75" fmla="*/ 1464 h 858"/>
                <a:gd name="T76" fmla="+- 0 6029 6022"/>
                <a:gd name="T77" fmla="*/ T76 w 864"/>
                <a:gd name="T78" fmla="+- 0 1387 1035"/>
                <a:gd name="T79" fmla="*/ 1387 h 858"/>
                <a:gd name="T80" fmla="+- 0 6049 6022"/>
                <a:gd name="T81" fmla="*/ T80 w 864"/>
                <a:gd name="T82" fmla="+- 0 1314 1035"/>
                <a:gd name="T83" fmla="*/ 1314 h 858"/>
                <a:gd name="T84" fmla="+- 0 6081 6022"/>
                <a:gd name="T85" fmla="*/ T84 w 864"/>
                <a:gd name="T86" fmla="+- 0 1247 1035"/>
                <a:gd name="T87" fmla="*/ 1247 h 858"/>
                <a:gd name="T88" fmla="+- 0 6124 6022"/>
                <a:gd name="T89" fmla="*/ T88 w 864"/>
                <a:gd name="T90" fmla="+- 0 1188 1035"/>
                <a:gd name="T91" fmla="*/ 1188 h 858"/>
                <a:gd name="T92" fmla="+- 0 6176 6022"/>
                <a:gd name="T93" fmla="*/ T92 w 864"/>
                <a:gd name="T94" fmla="+- 0 1136 1035"/>
                <a:gd name="T95" fmla="*/ 1136 h 858"/>
                <a:gd name="T96" fmla="+- 0 6236 6022"/>
                <a:gd name="T97" fmla="*/ T96 w 864"/>
                <a:gd name="T98" fmla="+- 0 1094 1035"/>
                <a:gd name="T99" fmla="*/ 1094 h 858"/>
                <a:gd name="T100" fmla="+- 0 6304 6022"/>
                <a:gd name="T101" fmla="*/ T100 w 864"/>
                <a:gd name="T102" fmla="+- 0 1062 1035"/>
                <a:gd name="T103" fmla="*/ 1062 h 858"/>
                <a:gd name="T104" fmla="+- 0 6377 6022"/>
                <a:gd name="T105" fmla="*/ T104 w 864"/>
                <a:gd name="T106" fmla="+- 0 1042 1035"/>
                <a:gd name="T107" fmla="*/ 1042 h 858"/>
                <a:gd name="T108" fmla="+- 0 6454 6022"/>
                <a:gd name="T109" fmla="*/ T108 w 864"/>
                <a:gd name="T110" fmla="+- 0 1035 1035"/>
                <a:gd name="T111" fmla="*/ 1035 h 858"/>
                <a:gd name="T112" fmla="+- 0 6532 6022"/>
                <a:gd name="T113" fmla="*/ T112 w 864"/>
                <a:gd name="T114" fmla="+- 0 1042 1035"/>
                <a:gd name="T115" fmla="*/ 1042 h 858"/>
                <a:gd name="T116" fmla="+- 0 6605 6022"/>
                <a:gd name="T117" fmla="*/ T116 w 864"/>
                <a:gd name="T118" fmla="+- 0 1062 1035"/>
                <a:gd name="T119" fmla="*/ 1062 h 858"/>
                <a:gd name="T120" fmla="+- 0 6672 6022"/>
                <a:gd name="T121" fmla="*/ T120 w 864"/>
                <a:gd name="T122" fmla="+- 0 1094 1035"/>
                <a:gd name="T123" fmla="*/ 1094 h 858"/>
                <a:gd name="T124" fmla="+- 0 6733 6022"/>
                <a:gd name="T125" fmla="*/ T124 w 864"/>
                <a:gd name="T126" fmla="+- 0 1136 1035"/>
                <a:gd name="T127" fmla="*/ 1136 h 858"/>
                <a:gd name="T128" fmla="+- 0 6785 6022"/>
                <a:gd name="T129" fmla="*/ T128 w 864"/>
                <a:gd name="T130" fmla="+- 0 1188 1035"/>
                <a:gd name="T131" fmla="*/ 1188 h 858"/>
                <a:gd name="T132" fmla="+- 0 6827 6022"/>
                <a:gd name="T133" fmla="*/ T132 w 864"/>
                <a:gd name="T134" fmla="+- 0 1247 1035"/>
                <a:gd name="T135" fmla="*/ 1247 h 858"/>
                <a:gd name="T136" fmla="+- 0 6859 6022"/>
                <a:gd name="T137" fmla="*/ T136 w 864"/>
                <a:gd name="T138" fmla="+- 0 1314 1035"/>
                <a:gd name="T139" fmla="*/ 1314 h 858"/>
                <a:gd name="T140" fmla="+- 0 6879 6022"/>
                <a:gd name="T141" fmla="*/ T140 w 864"/>
                <a:gd name="T142" fmla="+- 0 1387 1035"/>
                <a:gd name="T143" fmla="*/ 1387 h 858"/>
                <a:gd name="T144" fmla="+- 0 6886 6022"/>
                <a:gd name="T145" fmla="*/ T144 w 864"/>
                <a:gd name="T146" fmla="+- 0 1464 1035"/>
                <a:gd name="T147" fmla="*/ 1464 h 8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864" h="858">
                  <a:moveTo>
                    <a:pt x="864" y="429"/>
                  </a:moveTo>
                  <a:lnTo>
                    <a:pt x="857" y="506"/>
                  </a:lnTo>
                  <a:lnTo>
                    <a:pt x="837" y="578"/>
                  </a:lnTo>
                  <a:lnTo>
                    <a:pt x="805" y="645"/>
                  </a:lnTo>
                  <a:lnTo>
                    <a:pt x="763" y="705"/>
                  </a:lnTo>
                  <a:lnTo>
                    <a:pt x="711" y="757"/>
                  </a:lnTo>
                  <a:lnTo>
                    <a:pt x="650" y="799"/>
                  </a:lnTo>
                  <a:lnTo>
                    <a:pt x="583" y="831"/>
                  </a:lnTo>
                  <a:lnTo>
                    <a:pt x="510" y="851"/>
                  </a:lnTo>
                  <a:lnTo>
                    <a:pt x="432" y="858"/>
                  </a:lnTo>
                  <a:lnTo>
                    <a:pt x="355" y="851"/>
                  </a:lnTo>
                  <a:lnTo>
                    <a:pt x="282" y="831"/>
                  </a:lnTo>
                  <a:lnTo>
                    <a:pt x="214" y="799"/>
                  </a:lnTo>
                  <a:lnTo>
                    <a:pt x="154" y="757"/>
                  </a:lnTo>
                  <a:lnTo>
                    <a:pt x="102" y="705"/>
                  </a:lnTo>
                  <a:lnTo>
                    <a:pt x="59" y="645"/>
                  </a:lnTo>
                  <a:lnTo>
                    <a:pt x="27" y="578"/>
                  </a:lnTo>
                  <a:lnTo>
                    <a:pt x="7" y="506"/>
                  </a:lnTo>
                  <a:lnTo>
                    <a:pt x="0" y="429"/>
                  </a:lnTo>
                  <a:lnTo>
                    <a:pt x="7" y="352"/>
                  </a:lnTo>
                  <a:lnTo>
                    <a:pt x="27" y="279"/>
                  </a:lnTo>
                  <a:lnTo>
                    <a:pt x="59" y="212"/>
                  </a:lnTo>
                  <a:lnTo>
                    <a:pt x="102" y="153"/>
                  </a:lnTo>
                  <a:lnTo>
                    <a:pt x="154" y="101"/>
                  </a:lnTo>
                  <a:lnTo>
                    <a:pt x="214" y="59"/>
                  </a:lnTo>
                  <a:lnTo>
                    <a:pt x="282" y="27"/>
                  </a:lnTo>
                  <a:lnTo>
                    <a:pt x="355" y="7"/>
                  </a:lnTo>
                  <a:lnTo>
                    <a:pt x="432" y="0"/>
                  </a:lnTo>
                  <a:lnTo>
                    <a:pt x="510" y="7"/>
                  </a:lnTo>
                  <a:lnTo>
                    <a:pt x="583" y="27"/>
                  </a:lnTo>
                  <a:lnTo>
                    <a:pt x="650" y="59"/>
                  </a:lnTo>
                  <a:lnTo>
                    <a:pt x="711" y="101"/>
                  </a:lnTo>
                  <a:lnTo>
                    <a:pt x="763" y="153"/>
                  </a:lnTo>
                  <a:lnTo>
                    <a:pt x="805" y="212"/>
                  </a:lnTo>
                  <a:lnTo>
                    <a:pt x="837" y="279"/>
                  </a:lnTo>
                  <a:lnTo>
                    <a:pt x="857" y="352"/>
                  </a:lnTo>
                  <a:lnTo>
                    <a:pt x="864" y="429"/>
                  </a:lnTo>
                  <a:close/>
                </a:path>
              </a:pathLst>
            </a:custGeom>
            <a:noFill/>
            <a:ln w="82245">
              <a:solidFill>
                <a:srgbClr val="F6D036"/>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cxnSp>
          <p:nvCxnSpPr>
            <p:cNvPr id="21" name="Line 202"/>
            <p:cNvCxnSpPr>
              <a:cxnSpLocks noChangeShapeType="1"/>
            </p:cNvCxnSpPr>
            <p:nvPr/>
          </p:nvCxnSpPr>
          <p:spPr bwMode="auto">
            <a:xfrm>
              <a:off x="8035" y="1284"/>
              <a:ext cx="0" cy="1275"/>
            </a:xfrm>
            <a:prstGeom prst="line">
              <a:avLst/>
            </a:prstGeom>
            <a:noFill/>
            <a:ln w="82245">
              <a:solidFill>
                <a:srgbClr val="F6D036"/>
              </a:solidFill>
              <a:prstDash val="sysDash"/>
              <a:round/>
              <a:headEnd/>
              <a:tailEnd/>
            </a:ln>
            <a:extLst>
              <a:ext uri="{909E8E84-426E-40DD-AFC4-6F175D3DCCD1}">
                <a14:hiddenFill xmlns:a14="http://schemas.microsoft.com/office/drawing/2010/main">
                  <a:noFill/>
                </a14:hiddenFill>
              </a:ext>
            </a:extLst>
          </p:spPr>
        </p:cxnSp>
        <p:sp>
          <p:nvSpPr>
            <p:cNvPr id="22" name="Freeform 21"/>
            <p:cNvSpPr>
              <a:spLocks/>
            </p:cNvSpPr>
            <p:nvPr/>
          </p:nvSpPr>
          <p:spPr bwMode="auto">
            <a:xfrm>
              <a:off x="7632" y="420"/>
              <a:ext cx="864" cy="858"/>
            </a:xfrm>
            <a:custGeom>
              <a:avLst/>
              <a:gdLst>
                <a:gd name="T0" fmla="+- 0 8496 7632"/>
                <a:gd name="T1" fmla="*/ T0 w 864"/>
                <a:gd name="T2" fmla="+- 0 850 421"/>
                <a:gd name="T3" fmla="*/ 850 h 858"/>
                <a:gd name="T4" fmla="+- 0 8489 7632"/>
                <a:gd name="T5" fmla="*/ T4 w 864"/>
                <a:gd name="T6" fmla="+- 0 927 421"/>
                <a:gd name="T7" fmla="*/ 927 h 858"/>
                <a:gd name="T8" fmla="+- 0 8469 7632"/>
                <a:gd name="T9" fmla="*/ T8 w 864"/>
                <a:gd name="T10" fmla="+- 0 999 421"/>
                <a:gd name="T11" fmla="*/ 999 h 858"/>
                <a:gd name="T12" fmla="+- 0 8437 7632"/>
                <a:gd name="T13" fmla="*/ T12 w 864"/>
                <a:gd name="T14" fmla="+- 0 1066 421"/>
                <a:gd name="T15" fmla="*/ 1066 h 858"/>
                <a:gd name="T16" fmla="+- 0 8395 7632"/>
                <a:gd name="T17" fmla="*/ T16 w 864"/>
                <a:gd name="T18" fmla="+- 0 1126 421"/>
                <a:gd name="T19" fmla="*/ 1126 h 858"/>
                <a:gd name="T20" fmla="+- 0 8343 7632"/>
                <a:gd name="T21" fmla="*/ T20 w 864"/>
                <a:gd name="T22" fmla="+- 0 1178 421"/>
                <a:gd name="T23" fmla="*/ 1178 h 858"/>
                <a:gd name="T24" fmla="+- 0 8282 7632"/>
                <a:gd name="T25" fmla="*/ T24 w 864"/>
                <a:gd name="T26" fmla="+- 0 1220 421"/>
                <a:gd name="T27" fmla="*/ 1220 h 858"/>
                <a:gd name="T28" fmla="+- 0 8215 7632"/>
                <a:gd name="T29" fmla="*/ T28 w 864"/>
                <a:gd name="T30" fmla="+- 0 1252 421"/>
                <a:gd name="T31" fmla="*/ 1252 h 858"/>
                <a:gd name="T32" fmla="+- 0 8142 7632"/>
                <a:gd name="T33" fmla="*/ T32 w 864"/>
                <a:gd name="T34" fmla="+- 0 1272 421"/>
                <a:gd name="T35" fmla="*/ 1272 h 858"/>
                <a:gd name="T36" fmla="+- 0 8064 7632"/>
                <a:gd name="T37" fmla="*/ T36 w 864"/>
                <a:gd name="T38" fmla="+- 0 1278 421"/>
                <a:gd name="T39" fmla="*/ 1278 h 858"/>
                <a:gd name="T40" fmla="+- 0 7987 7632"/>
                <a:gd name="T41" fmla="*/ T40 w 864"/>
                <a:gd name="T42" fmla="+- 0 1272 421"/>
                <a:gd name="T43" fmla="*/ 1272 h 858"/>
                <a:gd name="T44" fmla="+- 0 7914 7632"/>
                <a:gd name="T45" fmla="*/ T44 w 864"/>
                <a:gd name="T46" fmla="+- 0 1252 421"/>
                <a:gd name="T47" fmla="*/ 1252 h 858"/>
                <a:gd name="T48" fmla="+- 0 7846 7632"/>
                <a:gd name="T49" fmla="*/ T48 w 864"/>
                <a:gd name="T50" fmla="+- 0 1220 421"/>
                <a:gd name="T51" fmla="*/ 1220 h 858"/>
                <a:gd name="T52" fmla="+- 0 7786 7632"/>
                <a:gd name="T53" fmla="*/ T52 w 864"/>
                <a:gd name="T54" fmla="+- 0 1178 421"/>
                <a:gd name="T55" fmla="*/ 1178 h 858"/>
                <a:gd name="T56" fmla="+- 0 7734 7632"/>
                <a:gd name="T57" fmla="*/ T56 w 864"/>
                <a:gd name="T58" fmla="+- 0 1126 421"/>
                <a:gd name="T59" fmla="*/ 1126 h 858"/>
                <a:gd name="T60" fmla="+- 0 7691 7632"/>
                <a:gd name="T61" fmla="*/ T60 w 864"/>
                <a:gd name="T62" fmla="+- 0 1066 421"/>
                <a:gd name="T63" fmla="*/ 1066 h 858"/>
                <a:gd name="T64" fmla="+- 0 7659 7632"/>
                <a:gd name="T65" fmla="*/ T64 w 864"/>
                <a:gd name="T66" fmla="+- 0 999 421"/>
                <a:gd name="T67" fmla="*/ 999 h 858"/>
                <a:gd name="T68" fmla="+- 0 7639 7632"/>
                <a:gd name="T69" fmla="*/ T68 w 864"/>
                <a:gd name="T70" fmla="+- 0 927 421"/>
                <a:gd name="T71" fmla="*/ 927 h 858"/>
                <a:gd name="T72" fmla="+- 0 7632 7632"/>
                <a:gd name="T73" fmla="*/ T72 w 864"/>
                <a:gd name="T74" fmla="+- 0 850 421"/>
                <a:gd name="T75" fmla="*/ 850 h 858"/>
                <a:gd name="T76" fmla="+- 0 7639 7632"/>
                <a:gd name="T77" fmla="*/ T76 w 864"/>
                <a:gd name="T78" fmla="+- 0 773 421"/>
                <a:gd name="T79" fmla="*/ 773 h 858"/>
                <a:gd name="T80" fmla="+- 0 7659 7632"/>
                <a:gd name="T81" fmla="*/ T80 w 864"/>
                <a:gd name="T82" fmla="+- 0 700 421"/>
                <a:gd name="T83" fmla="*/ 700 h 858"/>
                <a:gd name="T84" fmla="+- 0 7691 7632"/>
                <a:gd name="T85" fmla="*/ T84 w 864"/>
                <a:gd name="T86" fmla="+- 0 633 421"/>
                <a:gd name="T87" fmla="*/ 633 h 858"/>
                <a:gd name="T88" fmla="+- 0 7734 7632"/>
                <a:gd name="T89" fmla="*/ T88 w 864"/>
                <a:gd name="T90" fmla="+- 0 573 421"/>
                <a:gd name="T91" fmla="*/ 573 h 858"/>
                <a:gd name="T92" fmla="+- 0 7786 7632"/>
                <a:gd name="T93" fmla="*/ T92 w 864"/>
                <a:gd name="T94" fmla="+- 0 522 421"/>
                <a:gd name="T95" fmla="*/ 522 h 858"/>
                <a:gd name="T96" fmla="+- 0 7846 7632"/>
                <a:gd name="T97" fmla="*/ T96 w 864"/>
                <a:gd name="T98" fmla="+- 0 479 421"/>
                <a:gd name="T99" fmla="*/ 479 h 858"/>
                <a:gd name="T100" fmla="+- 0 7914 7632"/>
                <a:gd name="T101" fmla="*/ T100 w 864"/>
                <a:gd name="T102" fmla="+- 0 448 421"/>
                <a:gd name="T103" fmla="*/ 448 h 858"/>
                <a:gd name="T104" fmla="+- 0 7987 7632"/>
                <a:gd name="T105" fmla="*/ T104 w 864"/>
                <a:gd name="T106" fmla="+- 0 428 421"/>
                <a:gd name="T107" fmla="*/ 428 h 858"/>
                <a:gd name="T108" fmla="+- 0 8064 7632"/>
                <a:gd name="T109" fmla="*/ T108 w 864"/>
                <a:gd name="T110" fmla="+- 0 421 421"/>
                <a:gd name="T111" fmla="*/ 421 h 858"/>
                <a:gd name="T112" fmla="+- 0 8142 7632"/>
                <a:gd name="T113" fmla="*/ T112 w 864"/>
                <a:gd name="T114" fmla="+- 0 428 421"/>
                <a:gd name="T115" fmla="*/ 428 h 858"/>
                <a:gd name="T116" fmla="+- 0 8215 7632"/>
                <a:gd name="T117" fmla="*/ T116 w 864"/>
                <a:gd name="T118" fmla="+- 0 448 421"/>
                <a:gd name="T119" fmla="*/ 448 h 858"/>
                <a:gd name="T120" fmla="+- 0 8282 7632"/>
                <a:gd name="T121" fmla="*/ T120 w 864"/>
                <a:gd name="T122" fmla="+- 0 479 421"/>
                <a:gd name="T123" fmla="*/ 479 h 858"/>
                <a:gd name="T124" fmla="+- 0 8343 7632"/>
                <a:gd name="T125" fmla="*/ T124 w 864"/>
                <a:gd name="T126" fmla="+- 0 522 421"/>
                <a:gd name="T127" fmla="*/ 522 h 858"/>
                <a:gd name="T128" fmla="+- 0 8395 7632"/>
                <a:gd name="T129" fmla="*/ T128 w 864"/>
                <a:gd name="T130" fmla="+- 0 573 421"/>
                <a:gd name="T131" fmla="*/ 573 h 858"/>
                <a:gd name="T132" fmla="+- 0 8437 7632"/>
                <a:gd name="T133" fmla="*/ T132 w 864"/>
                <a:gd name="T134" fmla="+- 0 633 421"/>
                <a:gd name="T135" fmla="*/ 633 h 858"/>
                <a:gd name="T136" fmla="+- 0 8469 7632"/>
                <a:gd name="T137" fmla="*/ T136 w 864"/>
                <a:gd name="T138" fmla="+- 0 700 421"/>
                <a:gd name="T139" fmla="*/ 700 h 858"/>
                <a:gd name="T140" fmla="+- 0 8489 7632"/>
                <a:gd name="T141" fmla="*/ T140 w 864"/>
                <a:gd name="T142" fmla="+- 0 773 421"/>
                <a:gd name="T143" fmla="*/ 773 h 858"/>
                <a:gd name="T144" fmla="+- 0 8496 7632"/>
                <a:gd name="T145" fmla="*/ T144 w 864"/>
                <a:gd name="T146" fmla="+- 0 850 421"/>
                <a:gd name="T147" fmla="*/ 850 h 8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864" h="858">
                  <a:moveTo>
                    <a:pt x="864" y="429"/>
                  </a:moveTo>
                  <a:lnTo>
                    <a:pt x="857" y="506"/>
                  </a:lnTo>
                  <a:lnTo>
                    <a:pt x="837" y="578"/>
                  </a:lnTo>
                  <a:lnTo>
                    <a:pt x="805" y="645"/>
                  </a:lnTo>
                  <a:lnTo>
                    <a:pt x="763" y="705"/>
                  </a:lnTo>
                  <a:lnTo>
                    <a:pt x="711" y="757"/>
                  </a:lnTo>
                  <a:lnTo>
                    <a:pt x="650" y="799"/>
                  </a:lnTo>
                  <a:lnTo>
                    <a:pt x="583" y="831"/>
                  </a:lnTo>
                  <a:lnTo>
                    <a:pt x="510" y="851"/>
                  </a:lnTo>
                  <a:lnTo>
                    <a:pt x="432" y="857"/>
                  </a:lnTo>
                  <a:lnTo>
                    <a:pt x="355" y="851"/>
                  </a:lnTo>
                  <a:lnTo>
                    <a:pt x="282" y="831"/>
                  </a:lnTo>
                  <a:lnTo>
                    <a:pt x="214" y="799"/>
                  </a:lnTo>
                  <a:lnTo>
                    <a:pt x="154" y="757"/>
                  </a:lnTo>
                  <a:lnTo>
                    <a:pt x="102" y="705"/>
                  </a:lnTo>
                  <a:lnTo>
                    <a:pt x="59" y="645"/>
                  </a:lnTo>
                  <a:lnTo>
                    <a:pt x="27" y="578"/>
                  </a:lnTo>
                  <a:lnTo>
                    <a:pt x="7" y="506"/>
                  </a:lnTo>
                  <a:lnTo>
                    <a:pt x="0" y="429"/>
                  </a:lnTo>
                  <a:lnTo>
                    <a:pt x="7" y="352"/>
                  </a:lnTo>
                  <a:lnTo>
                    <a:pt x="27" y="279"/>
                  </a:lnTo>
                  <a:lnTo>
                    <a:pt x="59" y="212"/>
                  </a:lnTo>
                  <a:lnTo>
                    <a:pt x="102" y="152"/>
                  </a:lnTo>
                  <a:lnTo>
                    <a:pt x="154" y="101"/>
                  </a:lnTo>
                  <a:lnTo>
                    <a:pt x="214" y="58"/>
                  </a:lnTo>
                  <a:lnTo>
                    <a:pt x="282" y="27"/>
                  </a:lnTo>
                  <a:lnTo>
                    <a:pt x="355" y="7"/>
                  </a:lnTo>
                  <a:lnTo>
                    <a:pt x="432" y="0"/>
                  </a:lnTo>
                  <a:lnTo>
                    <a:pt x="510" y="7"/>
                  </a:lnTo>
                  <a:lnTo>
                    <a:pt x="583" y="27"/>
                  </a:lnTo>
                  <a:lnTo>
                    <a:pt x="650" y="58"/>
                  </a:lnTo>
                  <a:lnTo>
                    <a:pt x="711" y="101"/>
                  </a:lnTo>
                  <a:lnTo>
                    <a:pt x="763" y="152"/>
                  </a:lnTo>
                  <a:lnTo>
                    <a:pt x="805" y="212"/>
                  </a:lnTo>
                  <a:lnTo>
                    <a:pt x="837" y="279"/>
                  </a:lnTo>
                  <a:lnTo>
                    <a:pt x="857" y="352"/>
                  </a:lnTo>
                  <a:lnTo>
                    <a:pt x="864" y="429"/>
                  </a:lnTo>
                  <a:close/>
                </a:path>
              </a:pathLst>
            </a:custGeom>
            <a:noFill/>
            <a:ln w="82245">
              <a:solidFill>
                <a:srgbClr val="F6D036"/>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cxnSp>
          <p:nvCxnSpPr>
            <p:cNvPr id="23" name="Line 200"/>
            <p:cNvCxnSpPr>
              <a:cxnSpLocks noChangeShapeType="1"/>
            </p:cNvCxnSpPr>
            <p:nvPr/>
          </p:nvCxnSpPr>
          <p:spPr bwMode="auto">
            <a:xfrm>
              <a:off x="9281" y="1799"/>
              <a:ext cx="0" cy="837"/>
            </a:xfrm>
            <a:prstGeom prst="line">
              <a:avLst/>
            </a:prstGeom>
            <a:noFill/>
            <a:ln w="82245">
              <a:solidFill>
                <a:srgbClr val="F6D036"/>
              </a:solidFill>
              <a:prstDash val="sysDash"/>
              <a:round/>
              <a:headEnd/>
              <a:tailEnd/>
            </a:ln>
            <a:extLst>
              <a:ext uri="{909E8E84-426E-40DD-AFC4-6F175D3DCCD1}">
                <a14:hiddenFill xmlns:a14="http://schemas.microsoft.com/office/drawing/2010/main">
                  <a:noFill/>
                </a14:hiddenFill>
              </a:ext>
            </a:extLst>
          </p:spPr>
        </p:cxnSp>
        <p:sp>
          <p:nvSpPr>
            <p:cNvPr id="24" name="Freeform 23"/>
            <p:cNvSpPr>
              <a:spLocks/>
            </p:cNvSpPr>
            <p:nvPr/>
          </p:nvSpPr>
          <p:spPr bwMode="auto">
            <a:xfrm>
              <a:off x="9184" y="1068"/>
              <a:ext cx="864" cy="858"/>
            </a:xfrm>
            <a:custGeom>
              <a:avLst/>
              <a:gdLst>
                <a:gd name="T0" fmla="+- 0 9616 9184"/>
                <a:gd name="T1" fmla="*/ T0 w 864"/>
                <a:gd name="T2" fmla="+- 0 1068 1068"/>
                <a:gd name="T3" fmla="*/ 1068 h 858"/>
                <a:gd name="T4" fmla="+- 0 9538 9184"/>
                <a:gd name="T5" fmla="*/ T4 w 864"/>
                <a:gd name="T6" fmla="+- 0 1075 1068"/>
                <a:gd name="T7" fmla="*/ 1075 h 858"/>
                <a:gd name="T8" fmla="+- 0 9465 9184"/>
                <a:gd name="T9" fmla="*/ T8 w 864"/>
                <a:gd name="T10" fmla="+- 0 1095 1068"/>
                <a:gd name="T11" fmla="*/ 1095 h 858"/>
                <a:gd name="T12" fmla="+- 0 9398 9184"/>
                <a:gd name="T13" fmla="*/ T12 w 864"/>
                <a:gd name="T14" fmla="+- 0 1127 1068"/>
                <a:gd name="T15" fmla="*/ 1127 h 858"/>
                <a:gd name="T16" fmla="+- 0 9338 9184"/>
                <a:gd name="T17" fmla="*/ T16 w 864"/>
                <a:gd name="T18" fmla="+- 0 1169 1068"/>
                <a:gd name="T19" fmla="*/ 1169 h 858"/>
                <a:gd name="T20" fmla="+- 0 9286 9184"/>
                <a:gd name="T21" fmla="*/ T20 w 864"/>
                <a:gd name="T22" fmla="+- 0 1221 1068"/>
                <a:gd name="T23" fmla="*/ 1221 h 858"/>
                <a:gd name="T24" fmla="+- 0 9243 9184"/>
                <a:gd name="T25" fmla="*/ T24 w 864"/>
                <a:gd name="T26" fmla="+- 0 1281 1068"/>
                <a:gd name="T27" fmla="*/ 1281 h 858"/>
                <a:gd name="T28" fmla="+- 0 9211 9184"/>
                <a:gd name="T29" fmla="*/ T28 w 864"/>
                <a:gd name="T30" fmla="+- 0 1348 1068"/>
                <a:gd name="T31" fmla="*/ 1348 h 858"/>
                <a:gd name="T32" fmla="+- 0 9191 9184"/>
                <a:gd name="T33" fmla="*/ T32 w 864"/>
                <a:gd name="T34" fmla="+- 0 1420 1068"/>
                <a:gd name="T35" fmla="*/ 1420 h 858"/>
                <a:gd name="T36" fmla="+- 0 9184 9184"/>
                <a:gd name="T37" fmla="*/ T36 w 864"/>
                <a:gd name="T38" fmla="+- 0 1497 1068"/>
                <a:gd name="T39" fmla="*/ 1497 h 858"/>
                <a:gd name="T40" fmla="+- 0 9191 9184"/>
                <a:gd name="T41" fmla="*/ T40 w 864"/>
                <a:gd name="T42" fmla="+- 0 1574 1068"/>
                <a:gd name="T43" fmla="*/ 1574 h 858"/>
                <a:gd name="T44" fmla="+- 0 9211 9184"/>
                <a:gd name="T45" fmla="*/ T44 w 864"/>
                <a:gd name="T46" fmla="+- 0 1647 1068"/>
                <a:gd name="T47" fmla="*/ 1647 h 858"/>
                <a:gd name="T48" fmla="+- 0 9243 9184"/>
                <a:gd name="T49" fmla="*/ T48 w 864"/>
                <a:gd name="T50" fmla="+- 0 1714 1068"/>
                <a:gd name="T51" fmla="*/ 1714 h 858"/>
                <a:gd name="T52" fmla="+- 0 9286 9184"/>
                <a:gd name="T53" fmla="*/ T52 w 864"/>
                <a:gd name="T54" fmla="+- 0 1774 1068"/>
                <a:gd name="T55" fmla="*/ 1774 h 858"/>
                <a:gd name="T56" fmla="+- 0 9338 9184"/>
                <a:gd name="T57" fmla="*/ T56 w 864"/>
                <a:gd name="T58" fmla="+- 0 1825 1068"/>
                <a:gd name="T59" fmla="*/ 1825 h 858"/>
                <a:gd name="T60" fmla="+- 0 9398 9184"/>
                <a:gd name="T61" fmla="*/ T60 w 864"/>
                <a:gd name="T62" fmla="+- 0 1868 1068"/>
                <a:gd name="T63" fmla="*/ 1868 h 858"/>
                <a:gd name="T64" fmla="+- 0 9465 9184"/>
                <a:gd name="T65" fmla="*/ T64 w 864"/>
                <a:gd name="T66" fmla="+- 0 1899 1068"/>
                <a:gd name="T67" fmla="*/ 1899 h 858"/>
                <a:gd name="T68" fmla="+- 0 9538 9184"/>
                <a:gd name="T69" fmla="*/ T68 w 864"/>
                <a:gd name="T70" fmla="+- 0 1919 1068"/>
                <a:gd name="T71" fmla="*/ 1919 h 858"/>
                <a:gd name="T72" fmla="+- 0 9616 9184"/>
                <a:gd name="T73" fmla="*/ T72 w 864"/>
                <a:gd name="T74" fmla="+- 0 1926 1068"/>
                <a:gd name="T75" fmla="*/ 1926 h 858"/>
                <a:gd name="T76" fmla="+- 0 9694 9184"/>
                <a:gd name="T77" fmla="*/ T76 w 864"/>
                <a:gd name="T78" fmla="+- 0 1919 1068"/>
                <a:gd name="T79" fmla="*/ 1919 h 858"/>
                <a:gd name="T80" fmla="+- 0 9767 9184"/>
                <a:gd name="T81" fmla="*/ T80 w 864"/>
                <a:gd name="T82" fmla="+- 0 1899 1068"/>
                <a:gd name="T83" fmla="*/ 1899 h 858"/>
                <a:gd name="T84" fmla="+- 0 9834 9184"/>
                <a:gd name="T85" fmla="*/ T84 w 864"/>
                <a:gd name="T86" fmla="+- 0 1868 1068"/>
                <a:gd name="T87" fmla="*/ 1868 h 858"/>
                <a:gd name="T88" fmla="+- 0 9894 9184"/>
                <a:gd name="T89" fmla="*/ T88 w 864"/>
                <a:gd name="T90" fmla="+- 0 1825 1068"/>
                <a:gd name="T91" fmla="*/ 1825 h 858"/>
                <a:gd name="T92" fmla="+- 0 9946 9184"/>
                <a:gd name="T93" fmla="*/ T92 w 864"/>
                <a:gd name="T94" fmla="+- 0 1774 1068"/>
                <a:gd name="T95" fmla="*/ 1774 h 858"/>
                <a:gd name="T96" fmla="+- 0 9989 9184"/>
                <a:gd name="T97" fmla="*/ T96 w 864"/>
                <a:gd name="T98" fmla="+- 0 1714 1068"/>
                <a:gd name="T99" fmla="*/ 1714 h 858"/>
                <a:gd name="T100" fmla="+- 0 10021 9184"/>
                <a:gd name="T101" fmla="*/ T100 w 864"/>
                <a:gd name="T102" fmla="+- 0 1647 1068"/>
                <a:gd name="T103" fmla="*/ 1647 h 858"/>
                <a:gd name="T104" fmla="+- 0 10041 9184"/>
                <a:gd name="T105" fmla="*/ T104 w 864"/>
                <a:gd name="T106" fmla="+- 0 1574 1068"/>
                <a:gd name="T107" fmla="*/ 1574 h 858"/>
                <a:gd name="T108" fmla="+- 0 10048 9184"/>
                <a:gd name="T109" fmla="*/ T108 w 864"/>
                <a:gd name="T110" fmla="+- 0 1497 1068"/>
                <a:gd name="T111" fmla="*/ 1497 h 858"/>
                <a:gd name="T112" fmla="+- 0 10041 9184"/>
                <a:gd name="T113" fmla="*/ T112 w 864"/>
                <a:gd name="T114" fmla="+- 0 1420 1068"/>
                <a:gd name="T115" fmla="*/ 1420 h 858"/>
                <a:gd name="T116" fmla="+- 0 10021 9184"/>
                <a:gd name="T117" fmla="*/ T116 w 864"/>
                <a:gd name="T118" fmla="+- 0 1348 1068"/>
                <a:gd name="T119" fmla="*/ 1348 h 858"/>
                <a:gd name="T120" fmla="+- 0 9989 9184"/>
                <a:gd name="T121" fmla="*/ T120 w 864"/>
                <a:gd name="T122" fmla="+- 0 1281 1068"/>
                <a:gd name="T123" fmla="*/ 1281 h 858"/>
                <a:gd name="T124" fmla="+- 0 9946 9184"/>
                <a:gd name="T125" fmla="*/ T124 w 864"/>
                <a:gd name="T126" fmla="+- 0 1221 1068"/>
                <a:gd name="T127" fmla="*/ 1221 h 858"/>
                <a:gd name="T128" fmla="+- 0 9894 9184"/>
                <a:gd name="T129" fmla="*/ T128 w 864"/>
                <a:gd name="T130" fmla="+- 0 1169 1068"/>
                <a:gd name="T131" fmla="*/ 1169 h 858"/>
                <a:gd name="T132" fmla="+- 0 9834 9184"/>
                <a:gd name="T133" fmla="*/ T132 w 864"/>
                <a:gd name="T134" fmla="+- 0 1127 1068"/>
                <a:gd name="T135" fmla="*/ 1127 h 858"/>
                <a:gd name="T136" fmla="+- 0 9767 9184"/>
                <a:gd name="T137" fmla="*/ T136 w 864"/>
                <a:gd name="T138" fmla="+- 0 1095 1068"/>
                <a:gd name="T139" fmla="*/ 1095 h 858"/>
                <a:gd name="T140" fmla="+- 0 9694 9184"/>
                <a:gd name="T141" fmla="*/ T140 w 864"/>
                <a:gd name="T142" fmla="+- 0 1075 1068"/>
                <a:gd name="T143" fmla="*/ 1075 h 858"/>
                <a:gd name="T144" fmla="+- 0 9616 9184"/>
                <a:gd name="T145" fmla="*/ T144 w 864"/>
                <a:gd name="T146" fmla="+- 0 1068 1068"/>
                <a:gd name="T147" fmla="*/ 1068 h 8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864" h="858">
                  <a:moveTo>
                    <a:pt x="432" y="0"/>
                  </a:moveTo>
                  <a:lnTo>
                    <a:pt x="354" y="7"/>
                  </a:lnTo>
                  <a:lnTo>
                    <a:pt x="281" y="27"/>
                  </a:lnTo>
                  <a:lnTo>
                    <a:pt x="214" y="59"/>
                  </a:lnTo>
                  <a:lnTo>
                    <a:pt x="154" y="101"/>
                  </a:lnTo>
                  <a:lnTo>
                    <a:pt x="102" y="153"/>
                  </a:lnTo>
                  <a:lnTo>
                    <a:pt x="59" y="213"/>
                  </a:lnTo>
                  <a:lnTo>
                    <a:pt x="27" y="280"/>
                  </a:lnTo>
                  <a:lnTo>
                    <a:pt x="7" y="352"/>
                  </a:lnTo>
                  <a:lnTo>
                    <a:pt x="0" y="429"/>
                  </a:lnTo>
                  <a:lnTo>
                    <a:pt x="7" y="506"/>
                  </a:lnTo>
                  <a:lnTo>
                    <a:pt x="27" y="579"/>
                  </a:lnTo>
                  <a:lnTo>
                    <a:pt x="59" y="646"/>
                  </a:lnTo>
                  <a:lnTo>
                    <a:pt x="102" y="706"/>
                  </a:lnTo>
                  <a:lnTo>
                    <a:pt x="154" y="757"/>
                  </a:lnTo>
                  <a:lnTo>
                    <a:pt x="214" y="800"/>
                  </a:lnTo>
                  <a:lnTo>
                    <a:pt x="281" y="831"/>
                  </a:lnTo>
                  <a:lnTo>
                    <a:pt x="354" y="851"/>
                  </a:lnTo>
                  <a:lnTo>
                    <a:pt x="432" y="858"/>
                  </a:lnTo>
                  <a:lnTo>
                    <a:pt x="510" y="851"/>
                  </a:lnTo>
                  <a:lnTo>
                    <a:pt x="583" y="831"/>
                  </a:lnTo>
                  <a:lnTo>
                    <a:pt x="650" y="800"/>
                  </a:lnTo>
                  <a:lnTo>
                    <a:pt x="710" y="757"/>
                  </a:lnTo>
                  <a:lnTo>
                    <a:pt x="762" y="706"/>
                  </a:lnTo>
                  <a:lnTo>
                    <a:pt x="805" y="646"/>
                  </a:lnTo>
                  <a:lnTo>
                    <a:pt x="837" y="579"/>
                  </a:lnTo>
                  <a:lnTo>
                    <a:pt x="857" y="506"/>
                  </a:lnTo>
                  <a:lnTo>
                    <a:pt x="864" y="429"/>
                  </a:lnTo>
                  <a:lnTo>
                    <a:pt x="857" y="352"/>
                  </a:lnTo>
                  <a:lnTo>
                    <a:pt x="837" y="280"/>
                  </a:lnTo>
                  <a:lnTo>
                    <a:pt x="805" y="213"/>
                  </a:lnTo>
                  <a:lnTo>
                    <a:pt x="762" y="153"/>
                  </a:lnTo>
                  <a:lnTo>
                    <a:pt x="710" y="101"/>
                  </a:lnTo>
                  <a:lnTo>
                    <a:pt x="650" y="59"/>
                  </a:lnTo>
                  <a:lnTo>
                    <a:pt x="583" y="27"/>
                  </a:lnTo>
                  <a:lnTo>
                    <a:pt x="510" y="7"/>
                  </a:lnTo>
                  <a:lnTo>
                    <a:pt x="4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9184" y="1068"/>
              <a:ext cx="864" cy="858"/>
            </a:xfrm>
            <a:custGeom>
              <a:avLst/>
              <a:gdLst>
                <a:gd name="T0" fmla="+- 0 10048 9184"/>
                <a:gd name="T1" fmla="*/ T0 w 864"/>
                <a:gd name="T2" fmla="+- 0 1497 1068"/>
                <a:gd name="T3" fmla="*/ 1497 h 858"/>
                <a:gd name="T4" fmla="+- 0 10041 9184"/>
                <a:gd name="T5" fmla="*/ T4 w 864"/>
                <a:gd name="T6" fmla="+- 0 1574 1068"/>
                <a:gd name="T7" fmla="*/ 1574 h 858"/>
                <a:gd name="T8" fmla="+- 0 10021 9184"/>
                <a:gd name="T9" fmla="*/ T8 w 864"/>
                <a:gd name="T10" fmla="+- 0 1647 1068"/>
                <a:gd name="T11" fmla="*/ 1647 h 858"/>
                <a:gd name="T12" fmla="+- 0 9989 9184"/>
                <a:gd name="T13" fmla="*/ T12 w 864"/>
                <a:gd name="T14" fmla="+- 0 1714 1068"/>
                <a:gd name="T15" fmla="*/ 1714 h 858"/>
                <a:gd name="T16" fmla="+- 0 9946 9184"/>
                <a:gd name="T17" fmla="*/ T16 w 864"/>
                <a:gd name="T18" fmla="+- 0 1774 1068"/>
                <a:gd name="T19" fmla="*/ 1774 h 858"/>
                <a:gd name="T20" fmla="+- 0 9894 9184"/>
                <a:gd name="T21" fmla="*/ T20 w 864"/>
                <a:gd name="T22" fmla="+- 0 1825 1068"/>
                <a:gd name="T23" fmla="*/ 1825 h 858"/>
                <a:gd name="T24" fmla="+- 0 9834 9184"/>
                <a:gd name="T25" fmla="*/ T24 w 864"/>
                <a:gd name="T26" fmla="+- 0 1868 1068"/>
                <a:gd name="T27" fmla="*/ 1868 h 858"/>
                <a:gd name="T28" fmla="+- 0 9767 9184"/>
                <a:gd name="T29" fmla="*/ T28 w 864"/>
                <a:gd name="T30" fmla="+- 0 1899 1068"/>
                <a:gd name="T31" fmla="*/ 1899 h 858"/>
                <a:gd name="T32" fmla="+- 0 9694 9184"/>
                <a:gd name="T33" fmla="*/ T32 w 864"/>
                <a:gd name="T34" fmla="+- 0 1919 1068"/>
                <a:gd name="T35" fmla="*/ 1919 h 858"/>
                <a:gd name="T36" fmla="+- 0 9616 9184"/>
                <a:gd name="T37" fmla="*/ T36 w 864"/>
                <a:gd name="T38" fmla="+- 0 1926 1068"/>
                <a:gd name="T39" fmla="*/ 1926 h 858"/>
                <a:gd name="T40" fmla="+- 0 9538 9184"/>
                <a:gd name="T41" fmla="*/ T40 w 864"/>
                <a:gd name="T42" fmla="+- 0 1919 1068"/>
                <a:gd name="T43" fmla="*/ 1919 h 858"/>
                <a:gd name="T44" fmla="+- 0 9465 9184"/>
                <a:gd name="T45" fmla="*/ T44 w 864"/>
                <a:gd name="T46" fmla="+- 0 1899 1068"/>
                <a:gd name="T47" fmla="*/ 1899 h 858"/>
                <a:gd name="T48" fmla="+- 0 9398 9184"/>
                <a:gd name="T49" fmla="*/ T48 w 864"/>
                <a:gd name="T50" fmla="+- 0 1868 1068"/>
                <a:gd name="T51" fmla="*/ 1868 h 858"/>
                <a:gd name="T52" fmla="+- 0 9338 9184"/>
                <a:gd name="T53" fmla="*/ T52 w 864"/>
                <a:gd name="T54" fmla="+- 0 1825 1068"/>
                <a:gd name="T55" fmla="*/ 1825 h 858"/>
                <a:gd name="T56" fmla="+- 0 9286 9184"/>
                <a:gd name="T57" fmla="*/ T56 w 864"/>
                <a:gd name="T58" fmla="+- 0 1774 1068"/>
                <a:gd name="T59" fmla="*/ 1774 h 858"/>
                <a:gd name="T60" fmla="+- 0 9243 9184"/>
                <a:gd name="T61" fmla="*/ T60 w 864"/>
                <a:gd name="T62" fmla="+- 0 1714 1068"/>
                <a:gd name="T63" fmla="*/ 1714 h 858"/>
                <a:gd name="T64" fmla="+- 0 9211 9184"/>
                <a:gd name="T65" fmla="*/ T64 w 864"/>
                <a:gd name="T66" fmla="+- 0 1647 1068"/>
                <a:gd name="T67" fmla="*/ 1647 h 858"/>
                <a:gd name="T68" fmla="+- 0 9191 9184"/>
                <a:gd name="T69" fmla="*/ T68 w 864"/>
                <a:gd name="T70" fmla="+- 0 1574 1068"/>
                <a:gd name="T71" fmla="*/ 1574 h 858"/>
                <a:gd name="T72" fmla="+- 0 9184 9184"/>
                <a:gd name="T73" fmla="*/ T72 w 864"/>
                <a:gd name="T74" fmla="+- 0 1497 1068"/>
                <a:gd name="T75" fmla="*/ 1497 h 858"/>
                <a:gd name="T76" fmla="+- 0 9191 9184"/>
                <a:gd name="T77" fmla="*/ T76 w 864"/>
                <a:gd name="T78" fmla="+- 0 1420 1068"/>
                <a:gd name="T79" fmla="*/ 1420 h 858"/>
                <a:gd name="T80" fmla="+- 0 9211 9184"/>
                <a:gd name="T81" fmla="*/ T80 w 864"/>
                <a:gd name="T82" fmla="+- 0 1348 1068"/>
                <a:gd name="T83" fmla="*/ 1348 h 858"/>
                <a:gd name="T84" fmla="+- 0 9243 9184"/>
                <a:gd name="T85" fmla="*/ T84 w 864"/>
                <a:gd name="T86" fmla="+- 0 1281 1068"/>
                <a:gd name="T87" fmla="*/ 1281 h 858"/>
                <a:gd name="T88" fmla="+- 0 9286 9184"/>
                <a:gd name="T89" fmla="*/ T88 w 864"/>
                <a:gd name="T90" fmla="+- 0 1221 1068"/>
                <a:gd name="T91" fmla="*/ 1221 h 858"/>
                <a:gd name="T92" fmla="+- 0 9338 9184"/>
                <a:gd name="T93" fmla="*/ T92 w 864"/>
                <a:gd name="T94" fmla="+- 0 1169 1068"/>
                <a:gd name="T95" fmla="*/ 1169 h 858"/>
                <a:gd name="T96" fmla="+- 0 9398 9184"/>
                <a:gd name="T97" fmla="*/ T96 w 864"/>
                <a:gd name="T98" fmla="+- 0 1127 1068"/>
                <a:gd name="T99" fmla="*/ 1127 h 858"/>
                <a:gd name="T100" fmla="+- 0 9465 9184"/>
                <a:gd name="T101" fmla="*/ T100 w 864"/>
                <a:gd name="T102" fmla="+- 0 1095 1068"/>
                <a:gd name="T103" fmla="*/ 1095 h 858"/>
                <a:gd name="T104" fmla="+- 0 9538 9184"/>
                <a:gd name="T105" fmla="*/ T104 w 864"/>
                <a:gd name="T106" fmla="+- 0 1075 1068"/>
                <a:gd name="T107" fmla="*/ 1075 h 858"/>
                <a:gd name="T108" fmla="+- 0 9616 9184"/>
                <a:gd name="T109" fmla="*/ T108 w 864"/>
                <a:gd name="T110" fmla="+- 0 1068 1068"/>
                <a:gd name="T111" fmla="*/ 1068 h 858"/>
                <a:gd name="T112" fmla="+- 0 9694 9184"/>
                <a:gd name="T113" fmla="*/ T112 w 864"/>
                <a:gd name="T114" fmla="+- 0 1075 1068"/>
                <a:gd name="T115" fmla="*/ 1075 h 858"/>
                <a:gd name="T116" fmla="+- 0 9767 9184"/>
                <a:gd name="T117" fmla="*/ T116 w 864"/>
                <a:gd name="T118" fmla="+- 0 1095 1068"/>
                <a:gd name="T119" fmla="*/ 1095 h 858"/>
                <a:gd name="T120" fmla="+- 0 9834 9184"/>
                <a:gd name="T121" fmla="*/ T120 w 864"/>
                <a:gd name="T122" fmla="+- 0 1127 1068"/>
                <a:gd name="T123" fmla="*/ 1127 h 858"/>
                <a:gd name="T124" fmla="+- 0 9894 9184"/>
                <a:gd name="T125" fmla="*/ T124 w 864"/>
                <a:gd name="T126" fmla="+- 0 1169 1068"/>
                <a:gd name="T127" fmla="*/ 1169 h 858"/>
                <a:gd name="T128" fmla="+- 0 9946 9184"/>
                <a:gd name="T129" fmla="*/ T128 w 864"/>
                <a:gd name="T130" fmla="+- 0 1221 1068"/>
                <a:gd name="T131" fmla="*/ 1221 h 858"/>
                <a:gd name="T132" fmla="+- 0 9989 9184"/>
                <a:gd name="T133" fmla="*/ T132 w 864"/>
                <a:gd name="T134" fmla="+- 0 1281 1068"/>
                <a:gd name="T135" fmla="*/ 1281 h 858"/>
                <a:gd name="T136" fmla="+- 0 10021 9184"/>
                <a:gd name="T137" fmla="*/ T136 w 864"/>
                <a:gd name="T138" fmla="+- 0 1348 1068"/>
                <a:gd name="T139" fmla="*/ 1348 h 858"/>
                <a:gd name="T140" fmla="+- 0 10041 9184"/>
                <a:gd name="T141" fmla="*/ T140 w 864"/>
                <a:gd name="T142" fmla="+- 0 1420 1068"/>
                <a:gd name="T143" fmla="*/ 1420 h 858"/>
                <a:gd name="T144" fmla="+- 0 10048 9184"/>
                <a:gd name="T145" fmla="*/ T144 w 864"/>
                <a:gd name="T146" fmla="+- 0 1497 1068"/>
                <a:gd name="T147" fmla="*/ 1497 h 8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864" h="858">
                  <a:moveTo>
                    <a:pt x="864" y="429"/>
                  </a:moveTo>
                  <a:lnTo>
                    <a:pt x="857" y="506"/>
                  </a:lnTo>
                  <a:lnTo>
                    <a:pt x="837" y="579"/>
                  </a:lnTo>
                  <a:lnTo>
                    <a:pt x="805" y="646"/>
                  </a:lnTo>
                  <a:lnTo>
                    <a:pt x="762" y="706"/>
                  </a:lnTo>
                  <a:lnTo>
                    <a:pt x="710" y="757"/>
                  </a:lnTo>
                  <a:lnTo>
                    <a:pt x="650" y="800"/>
                  </a:lnTo>
                  <a:lnTo>
                    <a:pt x="583" y="831"/>
                  </a:lnTo>
                  <a:lnTo>
                    <a:pt x="510" y="851"/>
                  </a:lnTo>
                  <a:lnTo>
                    <a:pt x="432" y="858"/>
                  </a:lnTo>
                  <a:lnTo>
                    <a:pt x="354" y="851"/>
                  </a:lnTo>
                  <a:lnTo>
                    <a:pt x="281" y="831"/>
                  </a:lnTo>
                  <a:lnTo>
                    <a:pt x="214" y="800"/>
                  </a:lnTo>
                  <a:lnTo>
                    <a:pt x="154" y="757"/>
                  </a:lnTo>
                  <a:lnTo>
                    <a:pt x="102" y="706"/>
                  </a:lnTo>
                  <a:lnTo>
                    <a:pt x="59" y="646"/>
                  </a:lnTo>
                  <a:lnTo>
                    <a:pt x="27" y="579"/>
                  </a:lnTo>
                  <a:lnTo>
                    <a:pt x="7" y="506"/>
                  </a:lnTo>
                  <a:lnTo>
                    <a:pt x="0" y="429"/>
                  </a:lnTo>
                  <a:lnTo>
                    <a:pt x="7" y="352"/>
                  </a:lnTo>
                  <a:lnTo>
                    <a:pt x="27" y="280"/>
                  </a:lnTo>
                  <a:lnTo>
                    <a:pt x="59" y="213"/>
                  </a:lnTo>
                  <a:lnTo>
                    <a:pt x="102" y="153"/>
                  </a:lnTo>
                  <a:lnTo>
                    <a:pt x="154" y="101"/>
                  </a:lnTo>
                  <a:lnTo>
                    <a:pt x="214" y="59"/>
                  </a:lnTo>
                  <a:lnTo>
                    <a:pt x="281" y="27"/>
                  </a:lnTo>
                  <a:lnTo>
                    <a:pt x="354" y="7"/>
                  </a:lnTo>
                  <a:lnTo>
                    <a:pt x="432" y="0"/>
                  </a:lnTo>
                  <a:lnTo>
                    <a:pt x="510" y="7"/>
                  </a:lnTo>
                  <a:lnTo>
                    <a:pt x="583" y="27"/>
                  </a:lnTo>
                  <a:lnTo>
                    <a:pt x="650" y="59"/>
                  </a:lnTo>
                  <a:lnTo>
                    <a:pt x="710" y="101"/>
                  </a:lnTo>
                  <a:lnTo>
                    <a:pt x="762" y="153"/>
                  </a:lnTo>
                  <a:lnTo>
                    <a:pt x="805" y="213"/>
                  </a:lnTo>
                  <a:lnTo>
                    <a:pt x="837" y="280"/>
                  </a:lnTo>
                  <a:lnTo>
                    <a:pt x="857" y="352"/>
                  </a:lnTo>
                  <a:lnTo>
                    <a:pt x="864" y="429"/>
                  </a:lnTo>
                  <a:close/>
                </a:path>
              </a:pathLst>
            </a:custGeom>
            <a:noFill/>
            <a:ln w="82245">
              <a:solidFill>
                <a:srgbClr val="F6D036"/>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cxnSp>
          <p:nvCxnSpPr>
            <p:cNvPr id="26" name="Line 197"/>
            <p:cNvCxnSpPr>
              <a:cxnSpLocks noChangeShapeType="1"/>
            </p:cNvCxnSpPr>
            <p:nvPr/>
          </p:nvCxnSpPr>
          <p:spPr bwMode="auto">
            <a:xfrm>
              <a:off x="9812" y="3036"/>
              <a:ext cx="0" cy="0"/>
            </a:xfrm>
            <a:prstGeom prst="line">
              <a:avLst/>
            </a:prstGeom>
            <a:noFill/>
            <a:ln w="82245">
              <a:solidFill>
                <a:srgbClr val="F6D036"/>
              </a:solidFill>
              <a:prstDash val="sysDash"/>
              <a:round/>
              <a:headEnd/>
              <a:tailEnd/>
            </a:ln>
            <a:extLst>
              <a:ext uri="{909E8E84-426E-40DD-AFC4-6F175D3DCCD1}">
                <a14:hiddenFill xmlns:a14="http://schemas.microsoft.com/office/drawing/2010/main">
                  <a:noFill/>
                </a14:hiddenFill>
              </a:ext>
            </a:extLst>
          </p:spPr>
        </p:cxnSp>
        <p:sp>
          <p:nvSpPr>
            <p:cNvPr id="27" name="Freeform 26"/>
            <p:cNvSpPr>
              <a:spLocks/>
            </p:cNvSpPr>
            <p:nvPr/>
          </p:nvSpPr>
          <p:spPr bwMode="auto">
            <a:xfrm>
              <a:off x="9812" y="2607"/>
              <a:ext cx="864" cy="858"/>
            </a:xfrm>
            <a:custGeom>
              <a:avLst/>
              <a:gdLst>
                <a:gd name="T0" fmla="+- 0 10676 9812"/>
                <a:gd name="T1" fmla="*/ T0 w 864"/>
                <a:gd name="T2" fmla="+- 0 3036 2607"/>
                <a:gd name="T3" fmla="*/ 3036 h 858"/>
                <a:gd name="T4" fmla="+- 0 10669 9812"/>
                <a:gd name="T5" fmla="*/ T4 w 864"/>
                <a:gd name="T6" fmla="+- 0 3113 2607"/>
                <a:gd name="T7" fmla="*/ 3113 h 858"/>
                <a:gd name="T8" fmla="+- 0 10649 9812"/>
                <a:gd name="T9" fmla="*/ T8 w 864"/>
                <a:gd name="T10" fmla="+- 0 3186 2607"/>
                <a:gd name="T11" fmla="*/ 3186 h 858"/>
                <a:gd name="T12" fmla="+- 0 10617 9812"/>
                <a:gd name="T13" fmla="*/ T12 w 864"/>
                <a:gd name="T14" fmla="+- 0 3252 2607"/>
                <a:gd name="T15" fmla="*/ 3252 h 858"/>
                <a:gd name="T16" fmla="+- 0 10575 9812"/>
                <a:gd name="T17" fmla="*/ T16 w 864"/>
                <a:gd name="T18" fmla="+- 0 3312 2607"/>
                <a:gd name="T19" fmla="*/ 3312 h 858"/>
                <a:gd name="T20" fmla="+- 0 10523 9812"/>
                <a:gd name="T21" fmla="*/ T20 w 864"/>
                <a:gd name="T22" fmla="+- 0 3364 2607"/>
                <a:gd name="T23" fmla="*/ 3364 h 858"/>
                <a:gd name="T24" fmla="+- 0 10462 9812"/>
                <a:gd name="T25" fmla="*/ T24 w 864"/>
                <a:gd name="T26" fmla="+- 0 3406 2607"/>
                <a:gd name="T27" fmla="*/ 3406 h 858"/>
                <a:gd name="T28" fmla="+- 0 10395 9812"/>
                <a:gd name="T29" fmla="*/ T28 w 864"/>
                <a:gd name="T30" fmla="+- 0 3438 2607"/>
                <a:gd name="T31" fmla="*/ 3438 h 858"/>
                <a:gd name="T32" fmla="+- 0 10322 9812"/>
                <a:gd name="T33" fmla="*/ T32 w 864"/>
                <a:gd name="T34" fmla="+- 0 3458 2607"/>
                <a:gd name="T35" fmla="*/ 3458 h 858"/>
                <a:gd name="T36" fmla="+- 0 10244 9812"/>
                <a:gd name="T37" fmla="*/ T36 w 864"/>
                <a:gd name="T38" fmla="+- 0 3465 2607"/>
                <a:gd name="T39" fmla="*/ 3465 h 858"/>
                <a:gd name="T40" fmla="+- 0 10167 9812"/>
                <a:gd name="T41" fmla="*/ T40 w 864"/>
                <a:gd name="T42" fmla="+- 0 3458 2607"/>
                <a:gd name="T43" fmla="*/ 3458 h 858"/>
                <a:gd name="T44" fmla="+- 0 10094 9812"/>
                <a:gd name="T45" fmla="*/ T44 w 864"/>
                <a:gd name="T46" fmla="+- 0 3438 2607"/>
                <a:gd name="T47" fmla="*/ 3438 h 858"/>
                <a:gd name="T48" fmla="+- 0 10026 9812"/>
                <a:gd name="T49" fmla="*/ T48 w 864"/>
                <a:gd name="T50" fmla="+- 0 3406 2607"/>
                <a:gd name="T51" fmla="*/ 3406 h 858"/>
                <a:gd name="T52" fmla="+- 0 9966 9812"/>
                <a:gd name="T53" fmla="*/ T52 w 864"/>
                <a:gd name="T54" fmla="+- 0 3364 2607"/>
                <a:gd name="T55" fmla="*/ 3364 h 858"/>
                <a:gd name="T56" fmla="+- 0 9914 9812"/>
                <a:gd name="T57" fmla="*/ T56 w 864"/>
                <a:gd name="T58" fmla="+- 0 3312 2607"/>
                <a:gd name="T59" fmla="*/ 3312 h 858"/>
                <a:gd name="T60" fmla="+- 0 9871 9812"/>
                <a:gd name="T61" fmla="*/ T60 w 864"/>
                <a:gd name="T62" fmla="+- 0 3252 2607"/>
                <a:gd name="T63" fmla="*/ 3252 h 858"/>
                <a:gd name="T64" fmla="+- 0 9839 9812"/>
                <a:gd name="T65" fmla="*/ T64 w 864"/>
                <a:gd name="T66" fmla="+- 0 3186 2607"/>
                <a:gd name="T67" fmla="*/ 3186 h 858"/>
                <a:gd name="T68" fmla="+- 0 9819 9812"/>
                <a:gd name="T69" fmla="*/ T68 w 864"/>
                <a:gd name="T70" fmla="+- 0 3113 2607"/>
                <a:gd name="T71" fmla="*/ 3113 h 858"/>
                <a:gd name="T72" fmla="+- 0 9812 9812"/>
                <a:gd name="T73" fmla="*/ T72 w 864"/>
                <a:gd name="T74" fmla="+- 0 3036 2607"/>
                <a:gd name="T75" fmla="*/ 3036 h 858"/>
                <a:gd name="T76" fmla="+- 0 9819 9812"/>
                <a:gd name="T77" fmla="*/ T76 w 864"/>
                <a:gd name="T78" fmla="+- 0 2959 2607"/>
                <a:gd name="T79" fmla="*/ 2959 h 858"/>
                <a:gd name="T80" fmla="+- 0 9839 9812"/>
                <a:gd name="T81" fmla="*/ T80 w 864"/>
                <a:gd name="T82" fmla="+- 0 2886 2607"/>
                <a:gd name="T83" fmla="*/ 2886 h 858"/>
                <a:gd name="T84" fmla="+- 0 9871 9812"/>
                <a:gd name="T85" fmla="*/ T84 w 864"/>
                <a:gd name="T86" fmla="+- 0 2820 2607"/>
                <a:gd name="T87" fmla="*/ 2820 h 858"/>
                <a:gd name="T88" fmla="+- 0 9914 9812"/>
                <a:gd name="T89" fmla="*/ T88 w 864"/>
                <a:gd name="T90" fmla="+- 0 2760 2607"/>
                <a:gd name="T91" fmla="*/ 2760 h 858"/>
                <a:gd name="T92" fmla="+- 0 9966 9812"/>
                <a:gd name="T93" fmla="*/ T92 w 864"/>
                <a:gd name="T94" fmla="+- 0 2708 2607"/>
                <a:gd name="T95" fmla="*/ 2708 h 858"/>
                <a:gd name="T96" fmla="+- 0 10026 9812"/>
                <a:gd name="T97" fmla="*/ T96 w 864"/>
                <a:gd name="T98" fmla="+- 0 2666 2607"/>
                <a:gd name="T99" fmla="*/ 2666 h 858"/>
                <a:gd name="T100" fmla="+- 0 10094 9812"/>
                <a:gd name="T101" fmla="*/ T100 w 864"/>
                <a:gd name="T102" fmla="+- 0 2634 2607"/>
                <a:gd name="T103" fmla="*/ 2634 h 858"/>
                <a:gd name="T104" fmla="+- 0 10167 9812"/>
                <a:gd name="T105" fmla="*/ T104 w 864"/>
                <a:gd name="T106" fmla="+- 0 2614 2607"/>
                <a:gd name="T107" fmla="*/ 2614 h 858"/>
                <a:gd name="T108" fmla="+- 0 10244 9812"/>
                <a:gd name="T109" fmla="*/ T108 w 864"/>
                <a:gd name="T110" fmla="+- 0 2607 2607"/>
                <a:gd name="T111" fmla="*/ 2607 h 858"/>
                <a:gd name="T112" fmla="+- 0 10322 9812"/>
                <a:gd name="T113" fmla="*/ T112 w 864"/>
                <a:gd name="T114" fmla="+- 0 2614 2607"/>
                <a:gd name="T115" fmla="*/ 2614 h 858"/>
                <a:gd name="T116" fmla="+- 0 10395 9812"/>
                <a:gd name="T117" fmla="*/ T116 w 864"/>
                <a:gd name="T118" fmla="+- 0 2634 2607"/>
                <a:gd name="T119" fmla="*/ 2634 h 858"/>
                <a:gd name="T120" fmla="+- 0 10462 9812"/>
                <a:gd name="T121" fmla="*/ T120 w 864"/>
                <a:gd name="T122" fmla="+- 0 2666 2607"/>
                <a:gd name="T123" fmla="*/ 2666 h 858"/>
                <a:gd name="T124" fmla="+- 0 10523 9812"/>
                <a:gd name="T125" fmla="*/ T124 w 864"/>
                <a:gd name="T126" fmla="+- 0 2708 2607"/>
                <a:gd name="T127" fmla="*/ 2708 h 858"/>
                <a:gd name="T128" fmla="+- 0 10575 9812"/>
                <a:gd name="T129" fmla="*/ T128 w 864"/>
                <a:gd name="T130" fmla="+- 0 2760 2607"/>
                <a:gd name="T131" fmla="*/ 2760 h 858"/>
                <a:gd name="T132" fmla="+- 0 10617 9812"/>
                <a:gd name="T133" fmla="*/ T132 w 864"/>
                <a:gd name="T134" fmla="+- 0 2820 2607"/>
                <a:gd name="T135" fmla="*/ 2820 h 858"/>
                <a:gd name="T136" fmla="+- 0 10649 9812"/>
                <a:gd name="T137" fmla="*/ T136 w 864"/>
                <a:gd name="T138" fmla="+- 0 2886 2607"/>
                <a:gd name="T139" fmla="*/ 2886 h 858"/>
                <a:gd name="T140" fmla="+- 0 10669 9812"/>
                <a:gd name="T141" fmla="*/ T140 w 864"/>
                <a:gd name="T142" fmla="+- 0 2959 2607"/>
                <a:gd name="T143" fmla="*/ 2959 h 858"/>
                <a:gd name="T144" fmla="+- 0 10676 9812"/>
                <a:gd name="T145" fmla="*/ T144 w 864"/>
                <a:gd name="T146" fmla="+- 0 3036 2607"/>
                <a:gd name="T147" fmla="*/ 3036 h 8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864" h="858">
                  <a:moveTo>
                    <a:pt x="864" y="429"/>
                  </a:moveTo>
                  <a:lnTo>
                    <a:pt x="857" y="506"/>
                  </a:lnTo>
                  <a:lnTo>
                    <a:pt x="837" y="579"/>
                  </a:lnTo>
                  <a:lnTo>
                    <a:pt x="805" y="645"/>
                  </a:lnTo>
                  <a:lnTo>
                    <a:pt x="763" y="705"/>
                  </a:lnTo>
                  <a:lnTo>
                    <a:pt x="711" y="757"/>
                  </a:lnTo>
                  <a:lnTo>
                    <a:pt x="650" y="799"/>
                  </a:lnTo>
                  <a:lnTo>
                    <a:pt x="583" y="831"/>
                  </a:lnTo>
                  <a:lnTo>
                    <a:pt x="510" y="851"/>
                  </a:lnTo>
                  <a:lnTo>
                    <a:pt x="432" y="858"/>
                  </a:lnTo>
                  <a:lnTo>
                    <a:pt x="355" y="851"/>
                  </a:lnTo>
                  <a:lnTo>
                    <a:pt x="282" y="831"/>
                  </a:lnTo>
                  <a:lnTo>
                    <a:pt x="214" y="799"/>
                  </a:lnTo>
                  <a:lnTo>
                    <a:pt x="154" y="757"/>
                  </a:lnTo>
                  <a:lnTo>
                    <a:pt x="102" y="705"/>
                  </a:lnTo>
                  <a:lnTo>
                    <a:pt x="59" y="645"/>
                  </a:lnTo>
                  <a:lnTo>
                    <a:pt x="27" y="579"/>
                  </a:lnTo>
                  <a:lnTo>
                    <a:pt x="7" y="506"/>
                  </a:lnTo>
                  <a:lnTo>
                    <a:pt x="0" y="429"/>
                  </a:lnTo>
                  <a:lnTo>
                    <a:pt x="7" y="352"/>
                  </a:lnTo>
                  <a:lnTo>
                    <a:pt x="27" y="279"/>
                  </a:lnTo>
                  <a:lnTo>
                    <a:pt x="59" y="213"/>
                  </a:lnTo>
                  <a:lnTo>
                    <a:pt x="102" y="153"/>
                  </a:lnTo>
                  <a:lnTo>
                    <a:pt x="154" y="101"/>
                  </a:lnTo>
                  <a:lnTo>
                    <a:pt x="214" y="59"/>
                  </a:lnTo>
                  <a:lnTo>
                    <a:pt x="282" y="27"/>
                  </a:lnTo>
                  <a:lnTo>
                    <a:pt x="355" y="7"/>
                  </a:lnTo>
                  <a:lnTo>
                    <a:pt x="432" y="0"/>
                  </a:lnTo>
                  <a:lnTo>
                    <a:pt x="510" y="7"/>
                  </a:lnTo>
                  <a:lnTo>
                    <a:pt x="583" y="27"/>
                  </a:lnTo>
                  <a:lnTo>
                    <a:pt x="650" y="59"/>
                  </a:lnTo>
                  <a:lnTo>
                    <a:pt x="711" y="101"/>
                  </a:lnTo>
                  <a:lnTo>
                    <a:pt x="763" y="153"/>
                  </a:lnTo>
                  <a:lnTo>
                    <a:pt x="805" y="213"/>
                  </a:lnTo>
                  <a:lnTo>
                    <a:pt x="837" y="279"/>
                  </a:lnTo>
                  <a:lnTo>
                    <a:pt x="857" y="352"/>
                  </a:lnTo>
                  <a:lnTo>
                    <a:pt x="864" y="429"/>
                  </a:lnTo>
                  <a:close/>
                </a:path>
              </a:pathLst>
            </a:custGeom>
            <a:noFill/>
            <a:ln w="82245">
              <a:solidFill>
                <a:srgbClr val="F6D036"/>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5865" y="3558"/>
              <a:ext cx="3819" cy="2506"/>
            </a:xfrm>
            <a:custGeom>
              <a:avLst/>
              <a:gdLst>
                <a:gd name="T0" fmla="+- 0 7783 5865"/>
                <a:gd name="T1" fmla="*/ T0 w 3819"/>
                <a:gd name="T2" fmla="+- 0 3612 3559"/>
                <a:gd name="T3" fmla="*/ 3612 h 2506"/>
                <a:gd name="T4" fmla="+- 0 7710 5865"/>
                <a:gd name="T5" fmla="*/ T4 w 3819"/>
                <a:gd name="T6" fmla="+- 0 3658 3559"/>
                <a:gd name="T7" fmla="*/ 3658 h 2506"/>
                <a:gd name="T8" fmla="+- 0 7565 5865"/>
                <a:gd name="T9" fmla="*/ T8 w 3819"/>
                <a:gd name="T10" fmla="+- 0 3752 3559"/>
                <a:gd name="T11" fmla="*/ 3752 h 2506"/>
                <a:gd name="T12" fmla="+- 0 7424 5865"/>
                <a:gd name="T13" fmla="*/ T12 w 3819"/>
                <a:gd name="T14" fmla="+- 0 3844 3559"/>
                <a:gd name="T15" fmla="*/ 3844 h 2506"/>
                <a:gd name="T16" fmla="+- 0 7360 5865"/>
                <a:gd name="T17" fmla="*/ T16 w 3819"/>
                <a:gd name="T18" fmla="+- 0 3886 3559"/>
                <a:gd name="T19" fmla="*/ 3886 h 2506"/>
                <a:gd name="T20" fmla="+- 0 7168 5865"/>
                <a:gd name="T21" fmla="*/ T20 w 3819"/>
                <a:gd name="T22" fmla="+- 0 4029 3559"/>
                <a:gd name="T23" fmla="*/ 4029 h 2506"/>
                <a:gd name="T24" fmla="+- 0 7075 5865"/>
                <a:gd name="T25" fmla="*/ T24 w 3819"/>
                <a:gd name="T26" fmla="+- 0 4148 3559"/>
                <a:gd name="T27" fmla="*/ 4148 h 2506"/>
                <a:gd name="T28" fmla="+- 0 7053 5865"/>
                <a:gd name="T29" fmla="*/ T28 w 3819"/>
                <a:gd name="T30" fmla="+- 0 4310 3559"/>
                <a:gd name="T31" fmla="*/ 4310 h 2506"/>
                <a:gd name="T32" fmla="+- 0 7076 5865"/>
                <a:gd name="T33" fmla="*/ T32 w 3819"/>
                <a:gd name="T34" fmla="+- 0 4580 3559"/>
                <a:gd name="T35" fmla="*/ 4580 h 2506"/>
                <a:gd name="T36" fmla="+- 0 7238 5865"/>
                <a:gd name="T37" fmla="*/ T36 w 3819"/>
                <a:gd name="T38" fmla="+- 0 5354 3559"/>
                <a:gd name="T39" fmla="*/ 5354 h 2506"/>
                <a:gd name="T40" fmla="+- 0 7206 5865"/>
                <a:gd name="T41" fmla="*/ T40 w 3819"/>
                <a:gd name="T42" fmla="+- 0 5354 3559"/>
                <a:gd name="T43" fmla="*/ 5354 h 2506"/>
                <a:gd name="T44" fmla="+- 0 6905 5865"/>
                <a:gd name="T45" fmla="*/ T44 w 3819"/>
                <a:gd name="T46" fmla="+- 0 5064 3559"/>
                <a:gd name="T47" fmla="*/ 5064 h 2506"/>
                <a:gd name="T48" fmla="+- 0 6803 5865"/>
                <a:gd name="T49" fmla="*/ T48 w 3819"/>
                <a:gd name="T50" fmla="+- 0 4883 3559"/>
                <a:gd name="T51" fmla="*/ 4883 h 2506"/>
                <a:gd name="T52" fmla="+- 0 6724 5865"/>
                <a:gd name="T53" fmla="*/ T52 w 3819"/>
                <a:gd name="T54" fmla="+- 0 4798 3559"/>
                <a:gd name="T55" fmla="*/ 4798 h 2506"/>
                <a:gd name="T56" fmla="+- 0 6628 5865"/>
                <a:gd name="T57" fmla="*/ T56 w 3819"/>
                <a:gd name="T58" fmla="+- 0 4785 3559"/>
                <a:gd name="T59" fmla="*/ 4785 h 2506"/>
                <a:gd name="T60" fmla="+- 0 6475 5865"/>
                <a:gd name="T61" fmla="*/ T60 w 3819"/>
                <a:gd name="T62" fmla="+- 0 4822 3559"/>
                <a:gd name="T63" fmla="*/ 4822 h 2506"/>
                <a:gd name="T64" fmla="+- 0 6280 5865"/>
                <a:gd name="T65" fmla="*/ T64 w 3819"/>
                <a:gd name="T66" fmla="+- 0 4774 3559"/>
                <a:gd name="T67" fmla="*/ 4774 h 2506"/>
                <a:gd name="T68" fmla="+- 0 6198 5865"/>
                <a:gd name="T69" fmla="*/ T68 w 3819"/>
                <a:gd name="T70" fmla="+- 0 4815 3559"/>
                <a:gd name="T71" fmla="*/ 4815 h 2506"/>
                <a:gd name="T72" fmla="+- 0 6255 5865"/>
                <a:gd name="T73" fmla="*/ T72 w 3819"/>
                <a:gd name="T74" fmla="+- 0 4886 3559"/>
                <a:gd name="T75" fmla="*/ 4886 h 2506"/>
                <a:gd name="T76" fmla="+- 0 6044 5865"/>
                <a:gd name="T77" fmla="*/ T76 w 3819"/>
                <a:gd name="T78" fmla="+- 0 4822 3559"/>
                <a:gd name="T79" fmla="*/ 4822 h 2506"/>
                <a:gd name="T80" fmla="+- 0 5865 5865"/>
                <a:gd name="T81" fmla="*/ T80 w 3819"/>
                <a:gd name="T82" fmla="+- 0 4919 3559"/>
                <a:gd name="T83" fmla="*/ 4919 h 2506"/>
                <a:gd name="T84" fmla="+- 0 5865 5865"/>
                <a:gd name="T85" fmla="*/ T84 w 3819"/>
                <a:gd name="T86" fmla="+- 0 4951 3559"/>
                <a:gd name="T87" fmla="*/ 4951 h 2506"/>
                <a:gd name="T88" fmla="+- 0 6058 5865"/>
                <a:gd name="T89" fmla="*/ T88 w 3819"/>
                <a:gd name="T90" fmla="+- 0 4999 3559"/>
                <a:gd name="T91" fmla="*/ 4999 h 2506"/>
                <a:gd name="T92" fmla="+- 0 6159 5865"/>
                <a:gd name="T93" fmla="*/ T92 w 3819"/>
                <a:gd name="T94" fmla="+- 0 5032 3559"/>
                <a:gd name="T95" fmla="*/ 5032 h 2506"/>
                <a:gd name="T96" fmla="+- 0 6200 5865"/>
                <a:gd name="T97" fmla="*/ T96 w 3819"/>
                <a:gd name="T98" fmla="+- 0 5064 3559"/>
                <a:gd name="T99" fmla="*/ 5064 h 2506"/>
                <a:gd name="T100" fmla="+- 0 6215 5865"/>
                <a:gd name="T101" fmla="*/ T100 w 3819"/>
                <a:gd name="T102" fmla="+- 0 5112 3559"/>
                <a:gd name="T103" fmla="*/ 5112 h 2506"/>
                <a:gd name="T104" fmla="+- 0 6597 5865"/>
                <a:gd name="T105" fmla="*/ T104 w 3819"/>
                <a:gd name="T106" fmla="+- 0 5136 3559"/>
                <a:gd name="T107" fmla="*/ 5136 h 2506"/>
                <a:gd name="T108" fmla="+- 0 6777 5865"/>
                <a:gd name="T109" fmla="*/ T108 w 3819"/>
                <a:gd name="T110" fmla="+- 0 5442 3559"/>
                <a:gd name="T111" fmla="*/ 5442 h 2506"/>
                <a:gd name="T112" fmla="+- 0 6886 5865"/>
                <a:gd name="T113" fmla="*/ T112 w 3819"/>
                <a:gd name="T114" fmla="+- 0 5612 3559"/>
                <a:gd name="T115" fmla="*/ 5612 h 2506"/>
                <a:gd name="T116" fmla="+- 0 6966 5865"/>
                <a:gd name="T117" fmla="*/ T116 w 3819"/>
                <a:gd name="T118" fmla="+- 0 5710 3559"/>
                <a:gd name="T119" fmla="*/ 5710 h 2506"/>
                <a:gd name="T120" fmla="+- 0 7060 5865"/>
                <a:gd name="T121" fmla="*/ T120 w 3819"/>
                <a:gd name="T122" fmla="+- 0 5798 3559"/>
                <a:gd name="T123" fmla="*/ 5798 h 2506"/>
                <a:gd name="T124" fmla="+- 0 7207 5865"/>
                <a:gd name="T125" fmla="*/ T124 w 3819"/>
                <a:gd name="T126" fmla="+- 0 5952 3559"/>
                <a:gd name="T127" fmla="*/ 5952 h 2506"/>
                <a:gd name="T128" fmla="+- 0 7293 5865"/>
                <a:gd name="T129" fmla="*/ T128 w 3819"/>
                <a:gd name="T130" fmla="+- 0 6031 3559"/>
                <a:gd name="T131" fmla="*/ 6031 h 2506"/>
                <a:gd name="T132" fmla="+- 0 7353 5865"/>
                <a:gd name="T133" fmla="*/ T132 w 3819"/>
                <a:gd name="T134" fmla="+- 0 6060 3559"/>
                <a:gd name="T135" fmla="*/ 6060 h 2506"/>
                <a:gd name="T136" fmla="+- 0 7421 5865"/>
                <a:gd name="T137" fmla="*/ T136 w 3819"/>
                <a:gd name="T138" fmla="+- 0 6064 3559"/>
                <a:gd name="T139" fmla="*/ 6064 h 2506"/>
                <a:gd name="T140" fmla="+- 0 9684 5865"/>
                <a:gd name="T141" fmla="*/ T140 w 3819"/>
                <a:gd name="T142" fmla="+- 0 6064 3559"/>
                <a:gd name="T143" fmla="*/ 6064 h 2506"/>
                <a:gd name="T144" fmla="+- 0 9640 5865"/>
                <a:gd name="T145" fmla="*/ T144 w 3819"/>
                <a:gd name="T146" fmla="+- 0 5885 3559"/>
                <a:gd name="T147" fmla="*/ 5885 h 2506"/>
                <a:gd name="T148" fmla="+- 0 9609 5865"/>
                <a:gd name="T149" fmla="*/ T148 w 3819"/>
                <a:gd name="T150" fmla="+- 0 5781 3559"/>
                <a:gd name="T151" fmla="*/ 5781 h 2506"/>
                <a:gd name="T152" fmla="+- 0 9574 5865"/>
                <a:gd name="T153" fmla="*/ T152 w 3819"/>
                <a:gd name="T154" fmla="+- 0 5711 3559"/>
                <a:gd name="T155" fmla="*/ 5711 h 2506"/>
                <a:gd name="T156" fmla="+- 0 9521 5865"/>
                <a:gd name="T157" fmla="*/ T156 w 3819"/>
                <a:gd name="T158" fmla="+- 0 5637 3559"/>
                <a:gd name="T159" fmla="*/ 5637 h 2506"/>
                <a:gd name="T160" fmla="+- 0 9485 5865"/>
                <a:gd name="T161" fmla="*/ T160 w 3819"/>
                <a:gd name="T162" fmla="+- 0 5574 3559"/>
                <a:gd name="T163" fmla="*/ 5574 h 2506"/>
                <a:gd name="T164" fmla="+- 0 9492 5865"/>
                <a:gd name="T165" fmla="*/ T164 w 3819"/>
                <a:gd name="T166" fmla="+- 0 5555 3559"/>
                <a:gd name="T167" fmla="*/ 5555 h 2506"/>
                <a:gd name="T168" fmla="+- 0 9516 5865"/>
                <a:gd name="T169" fmla="*/ T168 w 3819"/>
                <a:gd name="T170" fmla="+- 0 5559 3559"/>
                <a:gd name="T171" fmla="*/ 5559 h 2506"/>
                <a:gd name="T172" fmla="+- 0 9530 5865"/>
                <a:gd name="T173" fmla="*/ T172 w 3819"/>
                <a:gd name="T174" fmla="+- 0 5565 3559"/>
                <a:gd name="T175" fmla="*/ 5565 h 2506"/>
                <a:gd name="T176" fmla="+- 0 9636 5865"/>
                <a:gd name="T177" fmla="*/ T176 w 3819"/>
                <a:gd name="T178" fmla="+- 0 4752 3559"/>
                <a:gd name="T179" fmla="*/ 4752 h 2506"/>
                <a:gd name="T180" fmla="+- 0 9649 5865"/>
                <a:gd name="T181" fmla="*/ T180 w 3819"/>
                <a:gd name="T182" fmla="+- 0 4298 3559"/>
                <a:gd name="T183" fmla="*/ 4298 h 2506"/>
                <a:gd name="T184" fmla="+- 0 9550 5865"/>
                <a:gd name="T185" fmla="*/ T184 w 3819"/>
                <a:gd name="T186" fmla="+- 0 4040 3559"/>
                <a:gd name="T187" fmla="*/ 4040 h 2506"/>
                <a:gd name="T188" fmla="+- 0 9318 5865"/>
                <a:gd name="T189" fmla="*/ T188 w 3819"/>
                <a:gd name="T190" fmla="+- 0 3814 3559"/>
                <a:gd name="T191" fmla="*/ 3814 h 2506"/>
                <a:gd name="T192" fmla="+- 0 9141 5865"/>
                <a:gd name="T193" fmla="*/ T192 w 3819"/>
                <a:gd name="T194" fmla="+- 0 3673 3559"/>
                <a:gd name="T195" fmla="*/ 3673 h 2506"/>
                <a:gd name="T196" fmla="+- 0 9002 5865"/>
                <a:gd name="T197" fmla="*/ T196 w 3819"/>
                <a:gd name="T198" fmla="+- 0 3599 3559"/>
                <a:gd name="T199" fmla="*/ 3599 h 2506"/>
                <a:gd name="T200" fmla="+- 0 8832 5865"/>
                <a:gd name="T201" fmla="*/ T200 w 3819"/>
                <a:gd name="T202" fmla="+- 0 3569 3559"/>
                <a:gd name="T203" fmla="*/ 3569 h 2506"/>
                <a:gd name="T204" fmla="+- 0 8558 5865"/>
                <a:gd name="T205" fmla="*/ T204 w 3819"/>
                <a:gd name="T206" fmla="+- 0 3559 3559"/>
                <a:gd name="T207" fmla="*/ 3559 h 2506"/>
                <a:gd name="T208" fmla="+- 0 8240 5865"/>
                <a:gd name="T209" fmla="*/ T208 w 3819"/>
                <a:gd name="T210" fmla="+- 0 3562 3559"/>
                <a:gd name="T211" fmla="*/ 3562 h 2506"/>
                <a:gd name="T212" fmla="+- 0 7996 5865"/>
                <a:gd name="T213" fmla="*/ T212 w 3819"/>
                <a:gd name="T214" fmla="+- 0 3581 3559"/>
                <a:gd name="T215" fmla="*/ 3581 h 2506"/>
                <a:gd name="T216" fmla="+- 0 7839 5865"/>
                <a:gd name="T217" fmla="*/ T216 w 3819"/>
                <a:gd name="T218" fmla="+- 0 3602 3559"/>
                <a:gd name="T219" fmla="*/ 3602 h 2506"/>
                <a:gd name="T220" fmla="+- 0 7783 5865"/>
                <a:gd name="T221" fmla="*/ T220 w 3819"/>
                <a:gd name="T222" fmla="+- 0 3612 3559"/>
                <a:gd name="T223" fmla="*/ 3612 h 25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3819" h="2506">
                  <a:moveTo>
                    <a:pt x="1918" y="53"/>
                  </a:moveTo>
                  <a:lnTo>
                    <a:pt x="1845" y="99"/>
                  </a:lnTo>
                  <a:lnTo>
                    <a:pt x="1700" y="193"/>
                  </a:lnTo>
                  <a:lnTo>
                    <a:pt x="1559" y="285"/>
                  </a:lnTo>
                  <a:lnTo>
                    <a:pt x="1495" y="327"/>
                  </a:lnTo>
                  <a:lnTo>
                    <a:pt x="1303" y="470"/>
                  </a:lnTo>
                  <a:lnTo>
                    <a:pt x="1210" y="589"/>
                  </a:lnTo>
                  <a:lnTo>
                    <a:pt x="1188" y="751"/>
                  </a:lnTo>
                  <a:lnTo>
                    <a:pt x="1211" y="1021"/>
                  </a:lnTo>
                  <a:lnTo>
                    <a:pt x="1373" y="1795"/>
                  </a:lnTo>
                  <a:lnTo>
                    <a:pt x="1341" y="1795"/>
                  </a:lnTo>
                  <a:lnTo>
                    <a:pt x="1040" y="1505"/>
                  </a:lnTo>
                  <a:lnTo>
                    <a:pt x="938" y="1324"/>
                  </a:lnTo>
                  <a:lnTo>
                    <a:pt x="859" y="1239"/>
                  </a:lnTo>
                  <a:lnTo>
                    <a:pt x="763" y="1226"/>
                  </a:lnTo>
                  <a:lnTo>
                    <a:pt x="610" y="1263"/>
                  </a:lnTo>
                  <a:lnTo>
                    <a:pt x="415" y="1215"/>
                  </a:lnTo>
                  <a:lnTo>
                    <a:pt x="333" y="1256"/>
                  </a:lnTo>
                  <a:lnTo>
                    <a:pt x="390" y="1327"/>
                  </a:lnTo>
                  <a:lnTo>
                    <a:pt x="179" y="1263"/>
                  </a:lnTo>
                  <a:lnTo>
                    <a:pt x="0" y="1360"/>
                  </a:lnTo>
                  <a:lnTo>
                    <a:pt x="0" y="1392"/>
                  </a:lnTo>
                  <a:lnTo>
                    <a:pt x="193" y="1440"/>
                  </a:lnTo>
                  <a:lnTo>
                    <a:pt x="294" y="1473"/>
                  </a:lnTo>
                  <a:lnTo>
                    <a:pt x="335" y="1505"/>
                  </a:lnTo>
                  <a:lnTo>
                    <a:pt x="350" y="1553"/>
                  </a:lnTo>
                  <a:lnTo>
                    <a:pt x="732" y="1577"/>
                  </a:lnTo>
                  <a:lnTo>
                    <a:pt x="912" y="1883"/>
                  </a:lnTo>
                  <a:lnTo>
                    <a:pt x="1021" y="2053"/>
                  </a:lnTo>
                  <a:lnTo>
                    <a:pt x="1101" y="2151"/>
                  </a:lnTo>
                  <a:lnTo>
                    <a:pt x="1195" y="2239"/>
                  </a:lnTo>
                  <a:lnTo>
                    <a:pt x="1342" y="2393"/>
                  </a:lnTo>
                  <a:lnTo>
                    <a:pt x="1428" y="2472"/>
                  </a:lnTo>
                  <a:lnTo>
                    <a:pt x="1488" y="2501"/>
                  </a:lnTo>
                  <a:lnTo>
                    <a:pt x="1556" y="2505"/>
                  </a:lnTo>
                  <a:lnTo>
                    <a:pt x="3819" y="2505"/>
                  </a:lnTo>
                  <a:lnTo>
                    <a:pt x="3775" y="2326"/>
                  </a:lnTo>
                  <a:lnTo>
                    <a:pt x="3744" y="2222"/>
                  </a:lnTo>
                  <a:lnTo>
                    <a:pt x="3709" y="2152"/>
                  </a:lnTo>
                  <a:lnTo>
                    <a:pt x="3656" y="2078"/>
                  </a:lnTo>
                  <a:lnTo>
                    <a:pt x="3620" y="2015"/>
                  </a:lnTo>
                  <a:lnTo>
                    <a:pt x="3627" y="1996"/>
                  </a:lnTo>
                  <a:lnTo>
                    <a:pt x="3651" y="2000"/>
                  </a:lnTo>
                  <a:lnTo>
                    <a:pt x="3665" y="2006"/>
                  </a:lnTo>
                  <a:lnTo>
                    <a:pt x="3771" y="1193"/>
                  </a:lnTo>
                  <a:lnTo>
                    <a:pt x="3784" y="739"/>
                  </a:lnTo>
                  <a:lnTo>
                    <a:pt x="3685" y="481"/>
                  </a:lnTo>
                  <a:lnTo>
                    <a:pt x="3453" y="255"/>
                  </a:lnTo>
                  <a:lnTo>
                    <a:pt x="3276" y="114"/>
                  </a:lnTo>
                  <a:lnTo>
                    <a:pt x="3137" y="40"/>
                  </a:lnTo>
                  <a:lnTo>
                    <a:pt x="2967" y="10"/>
                  </a:lnTo>
                  <a:lnTo>
                    <a:pt x="2693" y="0"/>
                  </a:lnTo>
                  <a:lnTo>
                    <a:pt x="2375" y="3"/>
                  </a:lnTo>
                  <a:lnTo>
                    <a:pt x="2131" y="22"/>
                  </a:lnTo>
                  <a:lnTo>
                    <a:pt x="1974" y="43"/>
                  </a:lnTo>
                  <a:lnTo>
                    <a:pt x="1918" y="53"/>
                  </a:lnTo>
                  <a:close/>
                </a:path>
              </a:pathLst>
            </a:custGeom>
            <a:noFill/>
            <a:ln w="6168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cxnSp>
          <p:nvCxnSpPr>
            <p:cNvPr id="29" name="Line 194"/>
            <p:cNvCxnSpPr>
              <a:cxnSpLocks noChangeShapeType="1"/>
            </p:cNvCxnSpPr>
            <p:nvPr/>
          </p:nvCxnSpPr>
          <p:spPr bwMode="auto">
            <a:xfrm>
              <a:off x="5014" y="6064"/>
              <a:ext cx="6173" cy="0"/>
            </a:xfrm>
            <a:prstGeom prst="line">
              <a:avLst/>
            </a:prstGeom>
            <a:noFill/>
            <a:ln w="82245">
              <a:solidFill>
                <a:srgbClr val="231F20"/>
              </a:solidFill>
              <a:prstDash val="solid"/>
              <a:round/>
              <a:headEnd/>
              <a:tailEnd/>
            </a:ln>
            <a:extLst>
              <a:ext uri="{909E8E84-426E-40DD-AFC4-6F175D3DCCD1}">
                <a14:hiddenFill xmlns:a14="http://schemas.microsoft.com/office/drawing/2010/main">
                  <a:noFill/>
                </a14:hiddenFill>
              </a:ext>
            </a:extLst>
          </p:spPr>
        </p:cxnSp>
        <p:sp>
          <p:nvSpPr>
            <p:cNvPr id="30" name="Freeform 29"/>
            <p:cNvSpPr>
              <a:spLocks/>
            </p:cNvSpPr>
            <p:nvPr/>
          </p:nvSpPr>
          <p:spPr bwMode="auto">
            <a:xfrm>
              <a:off x="7555" y="2061"/>
              <a:ext cx="1155" cy="2188"/>
            </a:xfrm>
            <a:custGeom>
              <a:avLst/>
              <a:gdLst>
                <a:gd name="T0" fmla="+- 0 8005 7555"/>
                <a:gd name="T1" fmla="*/ T0 w 1155"/>
                <a:gd name="T2" fmla="+- 0 2062 2062"/>
                <a:gd name="T3" fmla="*/ 2062 h 2188"/>
                <a:gd name="T4" fmla="+- 0 7868 7555"/>
                <a:gd name="T5" fmla="*/ T4 w 1155"/>
                <a:gd name="T6" fmla="+- 0 2075 2062"/>
                <a:gd name="T7" fmla="*/ 2075 h 2188"/>
                <a:gd name="T8" fmla="+- 0 7774 7555"/>
                <a:gd name="T9" fmla="*/ T8 w 1155"/>
                <a:gd name="T10" fmla="+- 0 2180 2062"/>
                <a:gd name="T11" fmla="*/ 2180 h 2188"/>
                <a:gd name="T12" fmla="+- 0 7669 7555"/>
                <a:gd name="T13" fmla="*/ T12 w 1155"/>
                <a:gd name="T14" fmla="+- 0 2402 2062"/>
                <a:gd name="T15" fmla="*/ 2402 h 2188"/>
                <a:gd name="T16" fmla="+- 0 7640 7555"/>
                <a:gd name="T17" fmla="*/ T16 w 1155"/>
                <a:gd name="T18" fmla="+- 0 2487 2062"/>
                <a:gd name="T19" fmla="*/ 2487 h 2188"/>
                <a:gd name="T20" fmla="+- 0 7609 7555"/>
                <a:gd name="T21" fmla="*/ T20 w 1155"/>
                <a:gd name="T22" fmla="+- 0 2601 2062"/>
                <a:gd name="T23" fmla="*/ 2601 h 2188"/>
                <a:gd name="T24" fmla="+- 0 7593 7555"/>
                <a:gd name="T25" fmla="*/ T24 w 1155"/>
                <a:gd name="T26" fmla="+- 0 2670 2062"/>
                <a:gd name="T27" fmla="*/ 2670 h 2188"/>
                <a:gd name="T28" fmla="+- 0 7578 7555"/>
                <a:gd name="T29" fmla="*/ T28 w 1155"/>
                <a:gd name="T30" fmla="+- 0 2744 2062"/>
                <a:gd name="T31" fmla="*/ 2744 h 2188"/>
                <a:gd name="T32" fmla="+- 0 7566 7555"/>
                <a:gd name="T33" fmla="*/ T32 w 1155"/>
                <a:gd name="T34" fmla="+- 0 2822 2062"/>
                <a:gd name="T35" fmla="*/ 2822 h 2188"/>
                <a:gd name="T36" fmla="+- 0 7558 7555"/>
                <a:gd name="T37" fmla="*/ T36 w 1155"/>
                <a:gd name="T38" fmla="+- 0 2902 2062"/>
                <a:gd name="T39" fmla="*/ 2902 h 2188"/>
                <a:gd name="T40" fmla="+- 0 7555 7555"/>
                <a:gd name="T41" fmla="*/ T40 w 1155"/>
                <a:gd name="T42" fmla="+- 0 2981 2062"/>
                <a:gd name="T43" fmla="*/ 2981 h 2188"/>
                <a:gd name="T44" fmla="+- 0 7558 7555"/>
                <a:gd name="T45" fmla="*/ T44 w 1155"/>
                <a:gd name="T46" fmla="+- 0 3059 2062"/>
                <a:gd name="T47" fmla="*/ 3059 h 2188"/>
                <a:gd name="T48" fmla="+- 0 7568 7555"/>
                <a:gd name="T49" fmla="*/ T48 w 1155"/>
                <a:gd name="T50" fmla="+- 0 3134 2062"/>
                <a:gd name="T51" fmla="*/ 3134 h 2188"/>
                <a:gd name="T52" fmla="+- 0 7586 7555"/>
                <a:gd name="T53" fmla="*/ T52 w 1155"/>
                <a:gd name="T54" fmla="+- 0 3204 2062"/>
                <a:gd name="T55" fmla="*/ 3204 h 2188"/>
                <a:gd name="T56" fmla="+- 0 7614 7555"/>
                <a:gd name="T57" fmla="*/ T56 w 1155"/>
                <a:gd name="T58" fmla="+- 0 3266 2062"/>
                <a:gd name="T59" fmla="*/ 3266 h 2188"/>
                <a:gd name="T60" fmla="+- 0 7653 7555"/>
                <a:gd name="T61" fmla="*/ T60 w 1155"/>
                <a:gd name="T62" fmla="+- 0 3320 2062"/>
                <a:gd name="T63" fmla="*/ 3320 h 2188"/>
                <a:gd name="T64" fmla="+- 0 7703 7555"/>
                <a:gd name="T65" fmla="*/ T64 w 1155"/>
                <a:gd name="T66" fmla="+- 0 3363 2062"/>
                <a:gd name="T67" fmla="*/ 3363 h 2188"/>
                <a:gd name="T68" fmla="+- 0 7767 7555"/>
                <a:gd name="T69" fmla="*/ T68 w 1155"/>
                <a:gd name="T70" fmla="+- 0 3394 2062"/>
                <a:gd name="T71" fmla="*/ 3394 h 2188"/>
                <a:gd name="T72" fmla="+- 0 7767 7555"/>
                <a:gd name="T73" fmla="*/ T72 w 1155"/>
                <a:gd name="T74" fmla="+- 0 3515 2062"/>
                <a:gd name="T75" fmla="*/ 3515 h 2188"/>
                <a:gd name="T76" fmla="+- 0 7812 7555"/>
                <a:gd name="T77" fmla="*/ T76 w 1155"/>
                <a:gd name="T78" fmla="+- 0 3826 2062"/>
                <a:gd name="T79" fmla="*/ 3826 h 2188"/>
                <a:gd name="T80" fmla="+- 0 7856 7555"/>
                <a:gd name="T81" fmla="*/ T80 w 1155"/>
                <a:gd name="T82" fmla="+- 0 4006 2062"/>
                <a:gd name="T83" fmla="*/ 4006 h 2188"/>
                <a:gd name="T84" fmla="+- 0 7924 7555"/>
                <a:gd name="T85" fmla="*/ T84 w 1155"/>
                <a:gd name="T86" fmla="+- 0 4124 2062"/>
                <a:gd name="T87" fmla="*/ 4124 h 2188"/>
                <a:gd name="T88" fmla="+- 0 8043 7555"/>
                <a:gd name="T89" fmla="*/ T88 w 1155"/>
                <a:gd name="T90" fmla="+- 0 4249 2062"/>
                <a:gd name="T91" fmla="*/ 4249 h 2188"/>
                <a:gd name="T92" fmla="+- 0 8288 7555"/>
                <a:gd name="T93" fmla="*/ T92 w 1155"/>
                <a:gd name="T94" fmla="+- 0 4016 2062"/>
                <a:gd name="T95" fmla="*/ 4016 h 2188"/>
                <a:gd name="T96" fmla="+- 0 8417 7555"/>
                <a:gd name="T97" fmla="*/ T96 w 1155"/>
                <a:gd name="T98" fmla="+- 0 3866 2062"/>
                <a:gd name="T99" fmla="*/ 3866 h 2188"/>
                <a:gd name="T100" fmla="+- 0 8476 7555"/>
                <a:gd name="T101" fmla="*/ T100 w 1155"/>
                <a:gd name="T102" fmla="+- 0 3734 2062"/>
                <a:gd name="T103" fmla="*/ 3734 h 2188"/>
                <a:gd name="T104" fmla="+- 0 8506 7555"/>
                <a:gd name="T105" fmla="*/ T104 w 1155"/>
                <a:gd name="T106" fmla="+- 0 3555 2062"/>
                <a:gd name="T107" fmla="*/ 3555 h 2188"/>
                <a:gd name="T108" fmla="+- 0 8417 7555"/>
                <a:gd name="T109" fmla="*/ T108 w 1155"/>
                <a:gd name="T110" fmla="+- 0 3450 2062"/>
                <a:gd name="T111" fmla="*/ 3450 h 2188"/>
                <a:gd name="T112" fmla="+- 0 8378 7555"/>
                <a:gd name="T113" fmla="*/ T112 w 1155"/>
                <a:gd name="T114" fmla="+- 0 3376 2062"/>
                <a:gd name="T115" fmla="*/ 3376 h 2188"/>
                <a:gd name="T116" fmla="+- 0 8378 7555"/>
                <a:gd name="T117" fmla="*/ T116 w 1155"/>
                <a:gd name="T118" fmla="+- 0 3299 2062"/>
                <a:gd name="T119" fmla="*/ 3299 h 2188"/>
                <a:gd name="T120" fmla="+- 0 8408 7555"/>
                <a:gd name="T121" fmla="*/ T120 w 1155"/>
                <a:gd name="T122" fmla="+- 0 3184 2062"/>
                <a:gd name="T123" fmla="*/ 3184 h 2188"/>
                <a:gd name="T124" fmla="+- 0 8648 7555"/>
                <a:gd name="T125" fmla="*/ T124 w 1155"/>
                <a:gd name="T126" fmla="+- 0 2682 2062"/>
                <a:gd name="T127" fmla="*/ 2682 h 2188"/>
                <a:gd name="T128" fmla="+- 0 8710 7555"/>
                <a:gd name="T129" fmla="*/ T128 w 1155"/>
                <a:gd name="T130" fmla="+- 0 2403 2062"/>
                <a:gd name="T131" fmla="*/ 2403 h 2188"/>
                <a:gd name="T132" fmla="+- 0 8579 7555"/>
                <a:gd name="T133" fmla="*/ T132 w 1155"/>
                <a:gd name="T134" fmla="+- 0 2246 2062"/>
                <a:gd name="T135" fmla="*/ 2246 h 2188"/>
                <a:gd name="T136" fmla="+- 0 8238 7555"/>
                <a:gd name="T137" fmla="*/ T136 w 1155"/>
                <a:gd name="T138" fmla="+- 0 2112 2062"/>
                <a:gd name="T139" fmla="*/ 2112 h 2188"/>
                <a:gd name="T140" fmla="+- 0 8005 7555"/>
                <a:gd name="T141" fmla="*/ T140 w 1155"/>
                <a:gd name="T142" fmla="+- 0 2062 2062"/>
                <a:gd name="T143" fmla="*/ 2062 h 2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155" h="2188">
                  <a:moveTo>
                    <a:pt x="450" y="0"/>
                  </a:moveTo>
                  <a:lnTo>
                    <a:pt x="313" y="13"/>
                  </a:lnTo>
                  <a:lnTo>
                    <a:pt x="219" y="118"/>
                  </a:lnTo>
                  <a:lnTo>
                    <a:pt x="114" y="340"/>
                  </a:lnTo>
                  <a:lnTo>
                    <a:pt x="85" y="425"/>
                  </a:lnTo>
                  <a:lnTo>
                    <a:pt x="54" y="539"/>
                  </a:lnTo>
                  <a:lnTo>
                    <a:pt x="38" y="608"/>
                  </a:lnTo>
                  <a:lnTo>
                    <a:pt x="23" y="682"/>
                  </a:lnTo>
                  <a:lnTo>
                    <a:pt x="11" y="760"/>
                  </a:lnTo>
                  <a:lnTo>
                    <a:pt x="3" y="840"/>
                  </a:lnTo>
                  <a:lnTo>
                    <a:pt x="0" y="919"/>
                  </a:lnTo>
                  <a:lnTo>
                    <a:pt x="3" y="997"/>
                  </a:lnTo>
                  <a:lnTo>
                    <a:pt x="13" y="1072"/>
                  </a:lnTo>
                  <a:lnTo>
                    <a:pt x="31" y="1142"/>
                  </a:lnTo>
                  <a:lnTo>
                    <a:pt x="59" y="1204"/>
                  </a:lnTo>
                  <a:lnTo>
                    <a:pt x="98" y="1258"/>
                  </a:lnTo>
                  <a:lnTo>
                    <a:pt x="148" y="1301"/>
                  </a:lnTo>
                  <a:lnTo>
                    <a:pt x="212" y="1332"/>
                  </a:lnTo>
                  <a:lnTo>
                    <a:pt x="212" y="1453"/>
                  </a:lnTo>
                  <a:lnTo>
                    <a:pt x="257" y="1764"/>
                  </a:lnTo>
                  <a:lnTo>
                    <a:pt x="301" y="1944"/>
                  </a:lnTo>
                  <a:lnTo>
                    <a:pt x="369" y="2062"/>
                  </a:lnTo>
                  <a:lnTo>
                    <a:pt x="488" y="2187"/>
                  </a:lnTo>
                  <a:lnTo>
                    <a:pt x="733" y="1954"/>
                  </a:lnTo>
                  <a:lnTo>
                    <a:pt x="862" y="1804"/>
                  </a:lnTo>
                  <a:lnTo>
                    <a:pt x="921" y="1672"/>
                  </a:lnTo>
                  <a:lnTo>
                    <a:pt x="951" y="1493"/>
                  </a:lnTo>
                  <a:lnTo>
                    <a:pt x="862" y="1388"/>
                  </a:lnTo>
                  <a:lnTo>
                    <a:pt x="823" y="1314"/>
                  </a:lnTo>
                  <a:lnTo>
                    <a:pt x="823" y="1237"/>
                  </a:lnTo>
                  <a:lnTo>
                    <a:pt x="853" y="1122"/>
                  </a:lnTo>
                  <a:lnTo>
                    <a:pt x="1093" y="620"/>
                  </a:lnTo>
                  <a:lnTo>
                    <a:pt x="1155" y="341"/>
                  </a:lnTo>
                  <a:lnTo>
                    <a:pt x="1024" y="184"/>
                  </a:lnTo>
                  <a:lnTo>
                    <a:pt x="683" y="50"/>
                  </a:lnTo>
                  <a:lnTo>
                    <a:pt x="4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7555" y="2061"/>
              <a:ext cx="1155" cy="2188"/>
            </a:xfrm>
            <a:custGeom>
              <a:avLst/>
              <a:gdLst>
                <a:gd name="T0" fmla="+- 0 7669 7555"/>
                <a:gd name="T1" fmla="*/ T0 w 1155"/>
                <a:gd name="T2" fmla="+- 0 2402 2062"/>
                <a:gd name="T3" fmla="*/ 2402 h 2188"/>
                <a:gd name="T4" fmla="+- 0 7640 7555"/>
                <a:gd name="T5" fmla="*/ T4 w 1155"/>
                <a:gd name="T6" fmla="+- 0 2487 2062"/>
                <a:gd name="T7" fmla="*/ 2487 h 2188"/>
                <a:gd name="T8" fmla="+- 0 7609 7555"/>
                <a:gd name="T9" fmla="*/ T8 w 1155"/>
                <a:gd name="T10" fmla="+- 0 2601 2062"/>
                <a:gd name="T11" fmla="*/ 2601 h 2188"/>
                <a:gd name="T12" fmla="+- 0 7593 7555"/>
                <a:gd name="T13" fmla="*/ T12 w 1155"/>
                <a:gd name="T14" fmla="+- 0 2670 2062"/>
                <a:gd name="T15" fmla="*/ 2670 h 2188"/>
                <a:gd name="T16" fmla="+- 0 7578 7555"/>
                <a:gd name="T17" fmla="*/ T16 w 1155"/>
                <a:gd name="T18" fmla="+- 0 2744 2062"/>
                <a:gd name="T19" fmla="*/ 2744 h 2188"/>
                <a:gd name="T20" fmla="+- 0 7566 7555"/>
                <a:gd name="T21" fmla="*/ T20 w 1155"/>
                <a:gd name="T22" fmla="+- 0 2822 2062"/>
                <a:gd name="T23" fmla="*/ 2822 h 2188"/>
                <a:gd name="T24" fmla="+- 0 7558 7555"/>
                <a:gd name="T25" fmla="*/ T24 w 1155"/>
                <a:gd name="T26" fmla="+- 0 2902 2062"/>
                <a:gd name="T27" fmla="*/ 2902 h 2188"/>
                <a:gd name="T28" fmla="+- 0 7555 7555"/>
                <a:gd name="T29" fmla="*/ T28 w 1155"/>
                <a:gd name="T30" fmla="+- 0 2981 2062"/>
                <a:gd name="T31" fmla="*/ 2981 h 2188"/>
                <a:gd name="T32" fmla="+- 0 7558 7555"/>
                <a:gd name="T33" fmla="*/ T32 w 1155"/>
                <a:gd name="T34" fmla="+- 0 3059 2062"/>
                <a:gd name="T35" fmla="*/ 3059 h 2188"/>
                <a:gd name="T36" fmla="+- 0 7568 7555"/>
                <a:gd name="T37" fmla="*/ T36 w 1155"/>
                <a:gd name="T38" fmla="+- 0 3134 2062"/>
                <a:gd name="T39" fmla="*/ 3134 h 2188"/>
                <a:gd name="T40" fmla="+- 0 7586 7555"/>
                <a:gd name="T41" fmla="*/ T40 w 1155"/>
                <a:gd name="T42" fmla="+- 0 3204 2062"/>
                <a:gd name="T43" fmla="*/ 3204 h 2188"/>
                <a:gd name="T44" fmla="+- 0 7614 7555"/>
                <a:gd name="T45" fmla="*/ T44 w 1155"/>
                <a:gd name="T46" fmla="+- 0 3266 2062"/>
                <a:gd name="T47" fmla="*/ 3266 h 2188"/>
                <a:gd name="T48" fmla="+- 0 7653 7555"/>
                <a:gd name="T49" fmla="*/ T48 w 1155"/>
                <a:gd name="T50" fmla="+- 0 3320 2062"/>
                <a:gd name="T51" fmla="*/ 3320 h 2188"/>
                <a:gd name="T52" fmla="+- 0 7703 7555"/>
                <a:gd name="T53" fmla="*/ T52 w 1155"/>
                <a:gd name="T54" fmla="+- 0 3363 2062"/>
                <a:gd name="T55" fmla="*/ 3363 h 2188"/>
                <a:gd name="T56" fmla="+- 0 7767 7555"/>
                <a:gd name="T57" fmla="*/ T56 w 1155"/>
                <a:gd name="T58" fmla="+- 0 3394 2062"/>
                <a:gd name="T59" fmla="*/ 3394 h 2188"/>
                <a:gd name="T60" fmla="+- 0 7767 7555"/>
                <a:gd name="T61" fmla="*/ T60 w 1155"/>
                <a:gd name="T62" fmla="+- 0 3515 2062"/>
                <a:gd name="T63" fmla="*/ 3515 h 2188"/>
                <a:gd name="T64" fmla="+- 0 7812 7555"/>
                <a:gd name="T65" fmla="*/ T64 w 1155"/>
                <a:gd name="T66" fmla="+- 0 3826 2062"/>
                <a:gd name="T67" fmla="*/ 3826 h 2188"/>
                <a:gd name="T68" fmla="+- 0 7856 7555"/>
                <a:gd name="T69" fmla="*/ T68 w 1155"/>
                <a:gd name="T70" fmla="+- 0 4006 2062"/>
                <a:gd name="T71" fmla="*/ 4006 h 2188"/>
                <a:gd name="T72" fmla="+- 0 7924 7555"/>
                <a:gd name="T73" fmla="*/ T72 w 1155"/>
                <a:gd name="T74" fmla="+- 0 4124 2062"/>
                <a:gd name="T75" fmla="*/ 4124 h 2188"/>
                <a:gd name="T76" fmla="+- 0 8043 7555"/>
                <a:gd name="T77" fmla="*/ T76 w 1155"/>
                <a:gd name="T78" fmla="+- 0 4249 2062"/>
                <a:gd name="T79" fmla="*/ 4249 h 2188"/>
                <a:gd name="T80" fmla="+- 0 8288 7555"/>
                <a:gd name="T81" fmla="*/ T80 w 1155"/>
                <a:gd name="T82" fmla="+- 0 4016 2062"/>
                <a:gd name="T83" fmla="*/ 4016 h 2188"/>
                <a:gd name="T84" fmla="+- 0 8417 7555"/>
                <a:gd name="T85" fmla="*/ T84 w 1155"/>
                <a:gd name="T86" fmla="+- 0 3866 2062"/>
                <a:gd name="T87" fmla="*/ 3866 h 2188"/>
                <a:gd name="T88" fmla="+- 0 8476 7555"/>
                <a:gd name="T89" fmla="*/ T88 w 1155"/>
                <a:gd name="T90" fmla="+- 0 3734 2062"/>
                <a:gd name="T91" fmla="*/ 3734 h 2188"/>
                <a:gd name="T92" fmla="+- 0 8506 7555"/>
                <a:gd name="T93" fmla="*/ T92 w 1155"/>
                <a:gd name="T94" fmla="+- 0 3555 2062"/>
                <a:gd name="T95" fmla="*/ 3555 h 2188"/>
                <a:gd name="T96" fmla="+- 0 8417 7555"/>
                <a:gd name="T97" fmla="*/ T96 w 1155"/>
                <a:gd name="T98" fmla="+- 0 3450 2062"/>
                <a:gd name="T99" fmla="*/ 3450 h 2188"/>
                <a:gd name="T100" fmla="+- 0 8378 7555"/>
                <a:gd name="T101" fmla="*/ T100 w 1155"/>
                <a:gd name="T102" fmla="+- 0 3376 2062"/>
                <a:gd name="T103" fmla="*/ 3376 h 2188"/>
                <a:gd name="T104" fmla="+- 0 8378 7555"/>
                <a:gd name="T105" fmla="*/ T104 w 1155"/>
                <a:gd name="T106" fmla="+- 0 3299 2062"/>
                <a:gd name="T107" fmla="*/ 3299 h 2188"/>
                <a:gd name="T108" fmla="+- 0 8408 7555"/>
                <a:gd name="T109" fmla="*/ T108 w 1155"/>
                <a:gd name="T110" fmla="+- 0 3184 2062"/>
                <a:gd name="T111" fmla="*/ 3184 h 2188"/>
                <a:gd name="T112" fmla="+- 0 8648 7555"/>
                <a:gd name="T113" fmla="*/ T112 w 1155"/>
                <a:gd name="T114" fmla="+- 0 2682 2062"/>
                <a:gd name="T115" fmla="*/ 2682 h 2188"/>
                <a:gd name="T116" fmla="+- 0 8710 7555"/>
                <a:gd name="T117" fmla="*/ T116 w 1155"/>
                <a:gd name="T118" fmla="+- 0 2403 2062"/>
                <a:gd name="T119" fmla="*/ 2403 h 2188"/>
                <a:gd name="T120" fmla="+- 0 8579 7555"/>
                <a:gd name="T121" fmla="*/ T120 w 1155"/>
                <a:gd name="T122" fmla="+- 0 2246 2062"/>
                <a:gd name="T123" fmla="*/ 2246 h 2188"/>
                <a:gd name="T124" fmla="+- 0 8238 7555"/>
                <a:gd name="T125" fmla="*/ T124 w 1155"/>
                <a:gd name="T126" fmla="+- 0 2112 2062"/>
                <a:gd name="T127" fmla="*/ 2112 h 2188"/>
                <a:gd name="T128" fmla="+- 0 8005 7555"/>
                <a:gd name="T129" fmla="*/ T128 w 1155"/>
                <a:gd name="T130" fmla="+- 0 2062 2062"/>
                <a:gd name="T131" fmla="*/ 2062 h 2188"/>
                <a:gd name="T132" fmla="+- 0 7868 7555"/>
                <a:gd name="T133" fmla="*/ T132 w 1155"/>
                <a:gd name="T134" fmla="+- 0 2075 2062"/>
                <a:gd name="T135" fmla="*/ 2075 h 2188"/>
                <a:gd name="T136" fmla="+- 0 7774 7555"/>
                <a:gd name="T137" fmla="*/ T136 w 1155"/>
                <a:gd name="T138" fmla="+- 0 2180 2062"/>
                <a:gd name="T139" fmla="*/ 2180 h 2188"/>
                <a:gd name="T140" fmla="+- 0 7669 7555"/>
                <a:gd name="T141" fmla="*/ T140 w 1155"/>
                <a:gd name="T142" fmla="+- 0 2402 2062"/>
                <a:gd name="T143" fmla="*/ 2402 h 2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155" h="2188">
                  <a:moveTo>
                    <a:pt x="114" y="340"/>
                  </a:moveTo>
                  <a:lnTo>
                    <a:pt x="85" y="425"/>
                  </a:lnTo>
                  <a:lnTo>
                    <a:pt x="54" y="539"/>
                  </a:lnTo>
                  <a:lnTo>
                    <a:pt x="38" y="608"/>
                  </a:lnTo>
                  <a:lnTo>
                    <a:pt x="23" y="682"/>
                  </a:lnTo>
                  <a:lnTo>
                    <a:pt x="11" y="760"/>
                  </a:lnTo>
                  <a:lnTo>
                    <a:pt x="3" y="840"/>
                  </a:lnTo>
                  <a:lnTo>
                    <a:pt x="0" y="919"/>
                  </a:lnTo>
                  <a:lnTo>
                    <a:pt x="3" y="997"/>
                  </a:lnTo>
                  <a:lnTo>
                    <a:pt x="13" y="1072"/>
                  </a:lnTo>
                  <a:lnTo>
                    <a:pt x="31" y="1142"/>
                  </a:lnTo>
                  <a:lnTo>
                    <a:pt x="59" y="1204"/>
                  </a:lnTo>
                  <a:lnTo>
                    <a:pt x="98" y="1258"/>
                  </a:lnTo>
                  <a:lnTo>
                    <a:pt x="148" y="1301"/>
                  </a:lnTo>
                  <a:lnTo>
                    <a:pt x="212" y="1332"/>
                  </a:lnTo>
                  <a:lnTo>
                    <a:pt x="212" y="1453"/>
                  </a:lnTo>
                  <a:lnTo>
                    <a:pt x="257" y="1764"/>
                  </a:lnTo>
                  <a:lnTo>
                    <a:pt x="301" y="1944"/>
                  </a:lnTo>
                  <a:lnTo>
                    <a:pt x="369" y="2062"/>
                  </a:lnTo>
                  <a:lnTo>
                    <a:pt x="488" y="2187"/>
                  </a:lnTo>
                  <a:lnTo>
                    <a:pt x="733" y="1954"/>
                  </a:lnTo>
                  <a:lnTo>
                    <a:pt x="862" y="1804"/>
                  </a:lnTo>
                  <a:lnTo>
                    <a:pt x="921" y="1672"/>
                  </a:lnTo>
                  <a:lnTo>
                    <a:pt x="951" y="1493"/>
                  </a:lnTo>
                  <a:lnTo>
                    <a:pt x="862" y="1388"/>
                  </a:lnTo>
                  <a:lnTo>
                    <a:pt x="823" y="1314"/>
                  </a:lnTo>
                  <a:lnTo>
                    <a:pt x="823" y="1237"/>
                  </a:lnTo>
                  <a:lnTo>
                    <a:pt x="853" y="1122"/>
                  </a:lnTo>
                  <a:lnTo>
                    <a:pt x="1093" y="620"/>
                  </a:lnTo>
                  <a:lnTo>
                    <a:pt x="1155" y="341"/>
                  </a:lnTo>
                  <a:lnTo>
                    <a:pt x="1024" y="184"/>
                  </a:lnTo>
                  <a:lnTo>
                    <a:pt x="683" y="50"/>
                  </a:lnTo>
                  <a:lnTo>
                    <a:pt x="450" y="0"/>
                  </a:lnTo>
                  <a:lnTo>
                    <a:pt x="313" y="13"/>
                  </a:lnTo>
                  <a:lnTo>
                    <a:pt x="219" y="118"/>
                  </a:lnTo>
                  <a:lnTo>
                    <a:pt x="114" y="340"/>
                  </a:lnTo>
                  <a:close/>
                </a:path>
              </a:pathLst>
            </a:custGeom>
            <a:noFill/>
            <a:ln w="6168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7766" y="3361"/>
              <a:ext cx="335" cy="77"/>
            </a:xfrm>
            <a:custGeom>
              <a:avLst/>
              <a:gdLst>
                <a:gd name="T0" fmla="+- 0 7766 7766"/>
                <a:gd name="T1" fmla="*/ T0 w 335"/>
                <a:gd name="T2" fmla="+- 0 3394 3362"/>
                <a:gd name="T3" fmla="*/ 3394 h 77"/>
                <a:gd name="T4" fmla="+- 0 7846 7766"/>
                <a:gd name="T5" fmla="*/ T4 w 335"/>
                <a:gd name="T6" fmla="+- 0 3430 3362"/>
                <a:gd name="T7" fmla="*/ 3430 h 77"/>
                <a:gd name="T8" fmla="+- 0 7907 7766"/>
                <a:gd name="T9" fmla="*/ T8 w 335"/>
                <a:gd name="T10" fmla="+- 0 3439 3362"/>
                <a:gd name="T11" fmla="*/ 3439 h 77"/>
                <a:gd name="T12" fmla="+- 0 7982 7766"/>
                <a:gd name="T13" fmla="*/ T12 w 335"/>
                <a:gd name="T14" fmla="+- 0 3417 3362"/>
                <a:gd name="T15" fmla="*/ 3417 h 77"/>
                <a:gd name="T16" fmla="+- 0 8101 7766"/>
                <a:gd name="T17" fmla="*/ T16 w 335"/>
                <a:gd name="T18" fmla="+- 0 3362 3362"/>
                <a:gd name="T19" fmla="*/ 3362 h 77"/>
              </a:gdLst>
              <a:ahLst/>
              <a:cxnLst>
                <a:cxn ang="0">
                  <a:pos x="T1" y="T3"/>
                </a:cxn>
                <a:cxn ang="0">
                  <a:pos x="T5" y="T7"/>
                </a:cxn>
                <a:cxn ang="0">
                  <a:pos x="T9" y="T11"/>
                </a:cxn>
                <a:cxn ang="0">
                  <a:pos x="T13" y="T15"/>
                </a:cxn>
                <a:cxn ang="0">
                  <a:pos x="T17" y="T19"/>
                </a:cxn>
              </a:cxnLst>
              <a:rect l="0" t="0" r="r" b="b"/>
              <a:pathLst>
                <a:path w="335" h="77">
                  <a:moveTo>
                    <a:pt x="0" y="32"/>
                  </a:moveTo>
                  <a:lnTo>
                    <a:pt x="80" y="68"/>
                  </a:lnTo>
                  <a:lnTo>
                    <a:pt x="141" y="77"/>
                  </a:lnTo>
                  <a:lnTo>
                    <a:pt x="216" y="55"/>
                  </a:lnTo>
                  <a:lnTo>
                    <a:pt x="335" y="0"/>
                  </a:lnTo>
                </a:path>
              </a:pathLst>
            </a:custGeom>
            <a:noFill/>
            <a:ln w="6168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33" name="AutoShape 190"/>
            <p:cNvSpPr>
              <a:spLocks/>
            </p:cNvSpPr>
            <p:nvPr/>
          </p:nvSpPr>
          <p:spPr bwMode="auto">
            <a:xfrm>
              <a:off x="7374" y="1943"/>
              <a:ext cx="1579" cy="1798"/>
            </a:xfrm>
            <a:custGeom>
              <a:avLst/>
              <a:gdLst>
                <a:gd name="T0" fmla="+- 0 8165 7375"/>
                <a:gd name="T1" fmla="*/ T0 w 1579"/>
                <a:gd name="T2" fmla="+- 0 1945 1943"/>
                <a:gd name="T3" fmla="*/ 1945 h 1798"/>
                <a:gd name="T4" fmla="+- 0 8016 7375"/>
                <a:gd name="T5" fmla="*/ T4 w 1579"/>
                <a:gd name="T6" fmla="+- 0 1976 1943"/>
                <a:gd name="T7" fmla="*/ 1976 h 1798"/>
                <a:gd name="T8" fmla="+- 0 7840 7375"/>
                <a:gd name="T9" fmla="*/ T8 w 1579"/>
                <a:gd name="T10" fmla="+- 0 2101 1943"/>
                <a:gd name="T11" fmla="*/ 2101 h 1798"/>
                <a:gd name="T12" fmla="+- 0 7394 7375"/>
                <a:gd name="T13" fmla="*/ T12 w 1579"/>
                <a:gd name="T14" fmla="+- 0 2465 1943"/>
                <a:gd name="T15" fmla="*/ 2465 h 1798"/>
                <a:gd name="T16" fmla="+- 0 7442 7375"/>
                <a:gd name="T17" fmla="*/ T16 w 1579"/>
                <a:gd name="T18" fmla="+- 0 3257 1943"/>
                <a:gd name="T19" fmla="*/ 3257 h 1798"/>
                <a:gd name="T20" fmla="+- 0 7505 7375"/>
                <a:gd name="T21" fmla="*/ T20 w 1579"/>
                <a:gd name="T22" fmla="+- 0 3596 1943"/>
                <a:gd name="T23" fmla="*/ 3596 h 1798"/>
                <a:gd name="T24" fmla="+- 0 7466 7375"/>
                <a:gd name="T25" fmla="*/ T24 w 1579"/>
                <a:gd name="T26" fmla="+- 0 3741 1943"/>
                <a:gd name="T27" fmla="*/ 3741 h 1798"/>
                <a:gd name="T28" fmla="+- 0 7766 7375"/>
                <a:gd name="T29" fmla="*/ T28 w 1579"/>
                <a:gd name="T30" fmla="+- 0 3515 1943"/>
                <a:gd name="T31" fmla="*/ 3515 h 1798"/>
                <a:gd name="T32" fmla="+- 0 7788 7375"/>
                <a:gd name="T33" fmla="*/ T32 w 1579"/>
                <a:gd name="T34" fmla="+- 0 3405 1943"/>
                <a:gd name="T35" fmla="*/ 3405 h 1798"/>
                <a:gd name="T36" fmla="+- 0 7701 7375"/>
                <a:gd name="T37" fmla="*/ T36 w 1579"/>
                <a:gd name="T38" fmla="+- 0 3362 1943"/>
                <a:gd name="T39" fmla="*/ 3362 h 1798"/>
                <a:gd name="T40" fmla="+- 0 7464 7375"/>
                <a:gd name="T41" fmla="*/ T40 w 1579"/>
                <a:gd name="T42" fmla="+- 0 3069 1943"/>
                <a:gd name="T43" fmla="*/ 3069 h 1798"/>
                <a:gd name="T44" fmla="+- 0 7642 7375"/>
                <a:gd name="T45" fmla="*/ T44 w 1579"/>
                <a:gd name="T46" fmla="+- 0 2482 1943"/>
                <a:gd name="T47" fmla="*/ 2482 h 1798"/>
                <a:gd name="T48" fmla="+- 0 7766 7375"/>
                <a:gd name="T49" fmla="*/ T48 w 1579"/>
                <a:gd name="T50" fmla="+- 0 2213 1943"/>
                <a:gd name="T51" fmla="*/ 2213 h 1798"/>
                <a:gd name="T52" fmla="+- 0 7934 7375"/>
                <a:gd name="T53" fmla="*/ T52 w 1579"/>
                <a:gd name="T54" fmla="+- 0 2168 1943"/>
                <a:gd name="T55" fmla="*/ 2168 h 1798"/>
                <a:gd name="T56" fmla="+- 0 8591 7375"/>
                <a:gd name="T57" fmla="*/ T56 w 1579"/>
                <a:gd name="T58" fmla="+- 0 2142 1943"/>
                <a:gd name="T59" fmla="*/ 2142 h 1798"/>
                <a:gd name="T60" fmla="+- 0 8508 7375"/>
                <a:gd name="T61" fmla="*/ T60 w 1579"/>
                <a:gd name="T62" fmla="+- 0 2055 1943"/>
                <a:gd name="T63" fmla="*/ 2055 h 1798"/>
                <a:gd name="T64" fmla="+- 0 8410 7375"/>
                <a:gd name="T65" fmla="*/ T64 w 1579"/>
                <a:gd name="T66" fmla="+- 0 1990 1943"/>
                <a:gd name="T67" fmla="*/ 1990 h 1798"/>
                <a:gd name="T68" fmla="+- 0 8296 7375"/>
                <a:gd name="T69" fmla="*/ T68 w 1579"/>
                <a:gd name="T70" fmla="+- 0 1951 1943"/>
                <a:gd name="T71" fmla="*/ 1951 h 1798"/>
                <a:gd name="T72" fmla="+- 0 8610 7375"/>
                <a:gd name="T73" fmla="*/ T72 w 1579"/>
                <a:gd name="T74" fmla="+- 0 2168 1943"/>
                <a:gd name="T75" fmla="*/ 2168 h 1798"/>
                <a:gd name="T76" fmla="+- 0 8072 7375"/>
                <a:gd name="T77" fmla="*/ T76 w 1579"/>
                <a:gd name="T78" fmla="+- 0 2189 1943"/>
                <a:gd name="T79" fmla="*/ 2189 h 1798"/>
                <a:gd name="T80" fmla="+- 0 8172 7375"/>
                <a:gd name="T81" fmla="*/ T80 w 1579"/>
                <a:gd name="T82" fmla="+- 0 2271 1943"/>
                <a:gd name="T83" fmla="*/ 2271 h 1798"/>
                <a:gd name="T84" fmla="+- 0 8186 7375"/>
                <a:gd name="T85" fmla="*/ T84 w 1579"/>
                <a:gd name="T86" fmla="+- 0 2428 1943"/>
                <a:gd name="T87" fmla="*/ 2428 h 1798"/>
                <a:gd name="T88" fmla="+- 0 8214 7375"/>
                <a:gd name="T89" fmla="*/ T88 w 1579"/>
                <a:gd name="T90" fmla="+- 0 2578 1943"/>
                <a:gd name="T91" fmla="*/ 2578 h 1798"/>
                <a:gd name="T92" fmla="+- 0 8263 7375"/>
                <a:gd name="T93" fmla="*/ T92 w 1579"/>
                <a:gd name="T94" fmla="+- 0 2746 1943"/>
                <a:gd name="T95" fmla="*/ 2746 h 1798"/>
                <a:gd name="T96" fmla="+- 0 8332 7375"/>
                <a:gd name="T97" fmla="*/ T96 w 1579"/>
                <a:gd name="T98" fmla="+- 0 2899 1943"/>
                <a:gd name="T99" fmla="*/ 2899 h 1798"/>
                <a:gd name="T100" fmla="+- 0 8421 7375"/>
                <a:gd name="T101" fmla="*/ T100 w 1579"/>
                <a:gd name="T102" fmla="+- 0 3004 1943"/>
                <a:gd name="T103" fmla="*/ 3004 h 1798"/>
                <a:gd name="T104" fmla="+- 0 8391 7375"/>
                <a:gd name="T105" fmla="*/ T104 w 1579"/>
                <a:gd name="T106" fmla="+- 0 3229 1943"/>
                <a:gd name="T107" fmla="*/ 3229 h 1798"/>
                <a:gd name="T108" fmla="+- 0 8405 7375"/>
                <a:gd name="T109" fmla="*/ T108 w 1579"/>
                <a:gd name="T110" fmla="+- 0 3443 1943"/>
                <a:gd name="T111" fmla="*/ 3443 h 1798"/>
                <a:gd name="T112" fmla="+- 0 8700 7375"/>
                <a:gd name="T113" fmla="*/ T112 w 1579"/>
                <a:gd name="T114" fmla="+- 0 3566 1943"/>
                <a:gd name="T115" fmla="*/ 3566 h 1798"/>
                <a:gd name="T116" fmla="+- 0 8882 7375"/>
                <a:gd name="T117" fmla="*/ T116 w 1579"/>
                <a:gd name="T118" fmla="+- 0 3599 1943"/>
                <a:gd name="T119" fmla="*/ 3599 h 1798"/>
                <a:gd name="T120" fmla="+- 0 8892 7375"/>
                <a:gd name="T121" fmla="*/ T120 w 1579"/>
                <a:gd name="T122" fmla="+- 0 3394 1943"/>
                <a:gd name="T123" fmla="*/ 3394 h 1798"/>
                <a:gd name="T124" fmla="+- 0 8849 7375"/>
                <a:gd name="T125" fmla="*/ T124 w 1579"/>
                <a:gd name="T126" fmla="+- 0 3126 1943"/>
                <a:gd name="T127" fmla="*/ 3126 h 1798"/>
                <a:gd name="T128" fmla="+- 0 8846 7375"/>
                <a:gd name="T129" fmla="*/ T128 w 1579"/>
                <a:gd name="T130" fmla="+- 0 2944 1943"/>
                <a:gd name="T131" fmla="*/ 2944 h 1798"/>
                <a:gd name="T132" fmla="+- 0 8841 7375"/>
                <a:gd name="T133" fmla="*/ T132 w 1579"/>
                <a:gd name="T134" fmla="+- 0 2865 1943"/>
                <a:gd name="T135" fmla="*/ 2865 h 1798"/>
                <a:gd name="T136" fmla="+- 0 8828 7375"/>
                <a:gd name="T137" fmla="*/ T136 w 1579"/>
                <a:gd name="T138" fmla="+- 0 2767 1943"/>
                <a:gd name="T139" fmla="*/ 2767 h 1798"/>
                <a:gd name="T140" fmla="+- 0 8808 7375"/>
                <a:gd name="T141" fmla="*/ T140 w 1579"/>
                <a:gd name="T142" fmla="+- 0 2657 1943"/>
                <a:gd name="T143" fmla="*/ 2657 h 1798"/>
                <a:gd name="T144" fmla="+- 0 8779 7375"/>
                <a:gd name="T145" fmla="*/ T144 w 1579"/>
                <a:gd name="T146" fmla="+- 0 2539 1943"/>
                <a:gd name="T147" fmla="*/ 2539 h 1798"/>
                <a:gd name="T148" fmla="+- 0 8740 7375"/>
                <a:gd name="T149" fmla="*/ T148 w 1579"/>
                <a:gd name="T150" fmla="+- 0 2419 1943"/>
                <a:gd name="T151" fmla="*/ 2419 h 1798"/>
                <a:gd name="T152" fmla="+- 0 8690 7375"/>
                <a:gd name="T153" fmla="*/ T152 w 1579"/>
                <a:gd name="T154" fmla="+- 0 2301 1943"/>
                <a:gd name="T155" fmla="*/ 2301 h 1798"/>
                <a:gd name="T156" fmla="+- 0 8627 7375"/>
                <a:gd name="T157" fmla="*/ T156 w 1579"/>
                <a:gd name="T158" fmla="+- 0 2192 1943"/>
                <a:gd name="T159" fmla="*/ 2192 h 17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579" h="1798">
                  <a:moveTo>
                    <a:pt x="858" y="0"/>
                  </a:moveTo>
                  <a:lnTo>
                    <a:pt x="790" y="2"/>
                  </a:lnTo>
                  <a:lnTo>
                    <a:pt x="718" y="12"/>
                  </a:lnTo>
                  <a:lnTo>
                    <a:pt x="641" y="33"/>
                  </a:lnTo>
                  <a:lnTo>
                    <a:pt x="559" y="64"/>
                  </a:lnTo>
                  <a:lnTo>
                    <a:pt x="465" y="158"/>
                  </a:lnTo>
                  <a:lnTo>
                    <a:pt x="161" y="341"/>
                  </a:lnTo>
                  <a:lnTo>
                    <a:pt x="19" y="522"/>
                  </a:lnTo>
                  <a:lnTo>
                    <a:pt x="0" y="810"/>
                  </a:lnTo>
                  <a:lnTo>
                    <a:pt x="67" y="1314"/>
                  </a:lnTo>
                  <a:lnTo>
                    <a:pt x="113" y="1530"/>
                  </a:lnTo>
                  <a:lnTo>
                    <a:pt x="130" y="1653"/>
                  </a:lnTo>
                  <a:lnTo>
                    <a:pt x="122" y="1727"/>
                  </a:lnTo>
                  <a:lnTo>
                    <a:pt x="91" y="1798"/>
                  </a:lnTo>
                  <a:lnTo>
                    <a:pt x="408" y="1669"/>
                  </a:lnTo>
                  <a:lnTo>
                    <a:pt x="391" y="1572"/>
                  </a:lnTo>
                  <a:lnTo>
                    <a:pt x="413" y="1502"/>
                  </a:lnTo>
                  <a:lnTo>
                    <a:pt x="413" y="1462"/>
                  </a:lnTo>
                  <a:lnTo>
                    <a:pt x="387" y="1439"/>
                  </a:lnTo>
                  <a:lnTo>
                    <a:pt x="326" y="1419"/>
                  </a:lnTo>
                  <a:lnTo>
                    <a:pt x="153" y="1268"/>
                  </a:lnTo>
                  <a:lnTo>
                    <a:pt x="89" y="1126"/>
                  </a:lnTo>
                  <a:lnTo>
                    <a:pt x="129" y="911"/>
                  </a:lnTo>
                  <a:lnTo>
                    <a:pt x="267" y="539"/>
                  </a:lnTo>
                  <a:lnTo>
                    <a:pt x="338" y="362"/>
                  </a:lnTo>
                  <a:lnTo>
                    <a:pt x="391" y="270"/>
                  </a:lnTo>
                  <a:lnTo>
                    <a:pt x="456" y="234"/>
                  </a:lnTo>
                  <a:lnTo>
                    <a:pt x="559" y="225"/>
                  </a:lnTo>
                  <a:lnTo>
                    <a:pt x="1235" y="225"/>
                  </a:lnTo>
                  <a:lnTo>
                    <a:pt x="1216" y="199"/>
                  </a:lnTo>
                  <a:lnTo>
                    <a:pt x="1177" y="153"/>
                  </a:lnTo>
                  <a:lnTo>
                    <a:pt x="1133" y="112"/>
                  </a:lnTo>
                  <a:lnTo>
                    <a:pt x="1086" y="76"/>
                  </a:lnTo>
                  <a:lnTo>
                    <a:pt x="1035" y="47"/>
                  </a:lnTo>
                  <a:lnTo>
                    <a:pt x="980" y="24"/>
                  </a:lnTo>
                  <a:lnTo>
                    <a:pt x="921" y="8"/>
                  </a:lnTo>
                  <a:lnTo>
                    <a:pt x="858" y="0"/>
                  </a:lnTo>
                  <a:close/>
                  <a:moveTo>
                    <a:pt x="1235" y="225"/>
                  </a:moveTo>
                  <a:lnTo>
                    <a:pt x="559" y="225"/>
                  </a:lnTo>
                  <a:lnTo>
                    <a:pt x="697" y="246"/>
                  </a:lnTo>
                  <a:lnTo>
                    <a:pt x="769" y="274"/>
                  </a:lnTo>
                  <a:lnTo>
                    <a:pt x="797" y="328"/>
                  </a:lnTo>
                  <a:lnTo>
                    <a:pt x="806" y="427"/>
                  </a:lnTo>
                  <a:lnTo>
                    <a:pt x="811" y="485"/>
                  </a:lnTo>
                  <a:lnTo>
                    <a:pt x="822" y="556"/>
                  </a:lnTo>
                  <a:lnTo>
                    <a:pt x="839" y="635"/>
                  </a:lnTo>
                  <a:lnTo>
                    <a:pt x="860" y="719"/>
                  </a:lnTo>
                  <a:lnTo>
                    <a:pt x="888" y="803"/>
                  </a:lnTo>
                  <a:lnTo>
                    <a:pt x="920" y="883"/>
                  </a:lnTo>
                  <a:lnTo>
                    <a:pt x="957" y="956"/>
                  </a:lnTo>
                  <a:lnTo>
                    <a:pt x="999" y="1016"/>
                  </a:lnTo>
                  <a:lnTo>
                    <a:pt x="1046" y="1061"/>
                  </a:lnTo>
                  <a:lnTo>
                    <a:pt x="1098" y="1085"/>
                  </a:lnTo>
                  <a:lnTo>
                    <a:pt x="1016" y="1286"/>
                  </a:lnTo>
                  <a:lnTo>
                    <a:pt x="993" y="1407"/>
                  </a:lnTo>
                  <a:lnTo>
                    <a:pt x="1030" y="1500"/>
                  </a:lnTo>
                  <a:lnTo>
                    <a:pt x="1131" y="1612"/>
                  </a:lnTo>
                  <a:lnTo>
                    <a:pt x="1325" y="1623"/>
                  </a:lnTo>
                  <a:lnTo>
                    <a:pt x="1437" y="1635"/>
                  </a:lnTo>
                  <a:lnTo>
                    <a:pt x="1507" y="1656"/>
                  </a:lnTo>
                  <a:lnTo>
                    <a:pt x="1578" y="1693"/>
                  </a:lnTo>
                  <a:lnTo>
                    <a:pt x="1517" y="1451"/>
                  </a:lnTo>
                  <a:lnTo>
                    <a:pt x="1485" y="1302"/>
                  </a:lnTo>
                  <a:lnTo>
                    <a:pt x="1474" y="1183"/>
                  </a:lnTo>
                  <a:lnTo>
                    <a:pt x="1472" y="1032"/>
                  </a:lnTo>
                  <a:lnTo>
                    <a:pt x="1471" y="1001"/>
                  </a:lnTo>
                  <a:lnTo>
                    <a:pt x="1469" y="964"/>
                  </a:lnTo>
                  <a:lnTo>
                    <a:pt x="1466" y="922"/>
                  </a:lnTo>
                  <a:lnTo>
                    <a:pt x="1460" y="875"/>
                  </a:lnTo>
                  <a:lnTo>
                    <a:pt x="1453" y="824"/>
                  </a:lnTo>
                  <a:lnTo>
                    <a:pt x="1444" y="771"/>
                  </a:lnTo>
                  <a:lnTo>
                    <a:pt x="1433" y="714"/>
                  </a:lnTo>
                  <a:lnTo>
                    <a:pt x="1420" y="656"/>
                  </a:lnTo>
                  <a:lnTo>
                    <a:pt x="1404" y="596"/>
                  </a:lnTo>
                  <a:lnTo>
                    <a:pt x="1386" y="536"/>
                  </a:lnTo>
                  <a:lnTo>
                    <a:pt x="1365" y="476"/>
                  </a:lnTo>
                  <a:lnTo>
                    <a:pt x="1341" y="416"/>
                  </a:lnTo>
                  <a:lnTo>
                    <a:pt x="1315" y="358"/>
                  </a:lnTo>
                  <a:lnTo>
                    <a:pt x="1285" y="302"/>
                  </a:lnTo>
                  <a:lnTo>
                    <a:pt x="1252" y="249"/>
                  </a:lnTo>
                  <a:lnTo>
                    <a:pt x="1235" y="22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7374" y="1943"/>
              <a:ext cx="1579" cy="1798"/>
            </a:xfrm>
            <a:custGeom>
              <a:avLst/>
              <a:gdLst>
                <a:gd name="T0" fmla="+- 0 8072 7375"/>
                <a:gd name="T1" fmla="*/ T0 w 1579"/>
                <a:gd name="T2" fmla="+- 0 2189 1943"/>
                <a:gd name="T3" fmla="*/ 2189 h 1798"/>
                <a:gd name="T4" fmla="+- 0 8172 7375"/>
                <a:gd name="T5" fmla="*/ T4 w 1579"/>
                <a:gd name="T6" fmla="+- 0 2271 1943"/>
                <a:gd name="T7" fmla="*/ 2271 h 1798"/>
                <a:gd name="T8" fmla="+- 0 8186 7375"/>
                <a:gd name="T9" fmla="*/ T8 w 1579"/>
                <a:gd name="T10" fmla="+- 0 2428 1943"/>
                <a:gd name="T11" fmla="*/ 2428 h 1798"/>
                <a:gd name="T12" fmla="+- 0 8214 7375"/>
                <a:gd name="T13" fmla="*/ T12 w 1579"/>
                <a:gd name="T14" fmla="+- 0 2578 1943"/>
                <a:gd name="T15" fmla="*/ 2578 h 1798"/>
                <a:gd name="T16" fmla="+- 0 8263 7375"/>
                <a:gd name="T17" fmla="*/ T16 w 1579"/>
                <a:gd name="T18" fmla="+- 0 2746 1943"/>
                <a:gd name="T19" fmla="*/ 2746 h 1798"/>
                <a:gd name="T20" fmla="+- 0 8332 7375"/>
                <a:gd name="T21" fmla="*/ T20 w 1579"/>
                <a:gd name="T22" fmla="+- 0 2899 1943"/>
                <a:gd name="T23" fmla="*/ 2899 h 1798"/>
                <a:gd name="T24" fmla="+- 0 8421 7375"/>
                <a:gd name="T25" fmla="*/ T24 w 1579"/>
                <a:gd name="T26" fmla="+- 0 3004 1943"/>
                <a:gd name="T27" fmla="*/ 3004 h 1798"/>
                <a:gd name="T28" fmla="+- 0 8391 7375"/>
                <a:gd name="T29" fmla="*/ T28 w 1579"/>
                <a:gd name="T30" fmla="+- 0 3229 1943"/>
                <a:gd name="T31" fmla="*/ 3229 h 1798"/>
                <a:gd name="T32" fmla="+- 0 8405 7375"/>
                <a:gd name="T33" fmla="*/ T32 w 1579"/>
                <a:gd name="T34" fmla="+- 0 3443 1943"/>
                <a:gd name="T35" fmla="*/ 3443 h 1798"/>
                <a:gd name="T36" fmla="+- 0 8700 7375"/>
                <a:gd name="T37" fmla="*/ T36 w 1579"/>
                <a:gd name="T38" fmla="+- 0 3566 1943"/>
                <a:gd name="T39" fmla="*/ 3566 h 1798"/>
                <a:gd name="T40" fmla="+- 0 8882 7375"/>
                <a:gd name="T41" fmla="*/ T40 w 1579"/>
                <a:gd name="T42" fmla="+- 0 3599 1943"/>
                <a:gd name="T43" fmla="*/ 3599 h 1798"/>
                <a:gd name="T44" fmla="+- 0 8892 7375"/>
                <a:gd name="T45" fmla="*/ T44 w 1579"/>
                <a:gd name="T46" fmla="+- 0 3394 1943"/>
                <a:gd name="T47" fmla="*/ 3394 h 1798"/>
                <a:gd name="T48" fmla="+- 0 8849 7375"/>
                <a:gd name="T49" fmla="*/ T48 w 1579"/>
                <a:gd name="T50" fmla="+- 0 3126 1943"/>
                <a:gd name="T51" fmla="*/ 3126 h 1798"/>
                <a:gd name="T52" fmla="+- 0 8846 7375"/>
                <a:gd name="T53" fmla="*/ T52 w 1579"/>
                <a:gd name="T54" fmla="+- 0 2944 1943"/>
                <a:gd name="T55" fmla="*/ 2944 h 1798"/>
                <a:gd name="T56" fmla="+- 0 8828 7375"/>
                <a:gd name="T57" fmla="*/ T56 w 1579"/>
                <a:gd name="T58" fmla="+- 0 2767 1943"/>
                <a:gd name="T59" fmla="*/ 2767 h 1798"/>
                <a:gd name="T60" fmla="+- 0 8779 7375"/>
                <a:gd name="T61" fmla="*/ T60 w 1579"/>
                <a:gd name="T62" fmla="+- 0 2539 1943"/>
                <a:gd name="T63" fmla="*/ 2539 h 1798"/>
                <a:gd name="T64" fmla="+- 0 8740 7375"/>
                <a:gd name="T65" fmla="*/ T64 w 1579"/>
                <a:gd name="T66" fmla="+- 0 2419 1943"/>
                <a:gd name="T67" fmla="*/ 2419 h 1798"/>
                <a:gd name="T68" fmla="+- 0 8690 7375"/>
                <a:gd name="T69" fmla="*/ T68 w 1579"/>
                <a:gd name="T70" fmla="+- 0 2301 1943"/>
                <a:gd name="T71" fmla="*/ 2301 h 1798"/>
                <a:gd name="T72" fmla="+- 0 8627 7375"/>
                <a:gd name="T73" fmla="*/ T72 w 1579"/>
                <a:gd name="T74" fmla="+- 0 2192 1943"/>
                <a:gd name="T75" fmla="*/ 2192 h 1798"/>
                <a:gd name="T76" fmla="+- 0 8552 7375"/>
                <a:gd name="T77" fmla="*/ T76 w 1579"/>
                <a:gd name="T78" fmla="+- 0 2096 1943"/>
                <a:gd name="T79" fmla="*/ 2096 h 1798"/>
                <a:gd name="T80" fmla="+- 0 8355 7375"/>
                <a:gd name="T81" fmla="*/ T80 w 1579"/>
                <a:gd name="T82" fmla="+- 0 1967 1943"/>
                <a:gd name="T83" fmla="*/ 1967 h 1798"/>
                <a:gd name="T84" fmla="+- 0 8233 7375"/>
                <a:gd name="T85" fmla="*/ T84 w 1579"/>
                <a:gd name="T86" fmla="+- 0 1943 1943"/>
                <a:gd name="T87" fmla="*/ 1943 h 1798"/>
                <a:gd name="T88" fmla="+- 0 8093 7375"/>
                <a:gd name="T89" fmla="*/ T88 w 1579"/>
                <a:gd name="T90" fmla="+- 0 1955 1943"/>
                <a:gd name="T91" fmla="*/ 1955 h 1798"/>
                <a:gd name="T92" fmla="+- 0 7934 7375"/>
                <a:gd name="T93" fmla="*/ T92 w 1579"/>
                <a:gd name="T94" fmla="+- 0 2007 1943"/>
                <a:gd name="T95" fmla="*/ 2007 h 1798"/>
                <a:gd name="T96" fmla="+- 0 7536 7375"/>
                <a:gd name="T97" fmla="*/ T96 w 1579"/>
                <a:gd name="T98" fmla="+- 0 2284 1943"/>
                <a:gd name="T99" fmla="*/ 2284 h 1798"/>
                <a:gd name="T100" fmla="+- 0 7375 7375"/>
                <a:gd name="T101" fmla="*/ T100 w 1579"/>
                <a:gd name="T102" fmla="+- 0 2753 1943"/>
                <a:gd name="T103" fmla="*/ 2753 h 1798"/>
                <a:gd name="T104" fmla="+- 0 7488 7375"/>
                <a:gd name="T105" fmla="*/ T104 w 1579"/>
                <a:gd name="T106" fmla="+- 0 3473 1943"/>
                <a:gd name="T107" fmla="*/ 3473 h 1798"/>
                <a:gd name="T108" fmla="+- 0 7497 7375"/>
                <a:gd name="T109" fmla="*/ T108 w 1579"/>
                <a:gd name="T110" fmla="+- 0 3670 1943"/>
                <a:gd name="T111" fmla="*/ 3670 h 1798"/>
                <a:gd name="T112" fmla="+- 0 7783 7375"/>
                <a:gd name="T113" fmla="*/ T112 w 1579"/>
                <a:gd name="T114" fmla="+- 0 3612 1943"/>
                <a:gd name="T115" fmla="*/ 3612 h 1798"/>
                <a:gd name="T116" fmla="+- 0 7788 7375"/>
                <a:gd name="T117" fmla="*/ T116 w 1579"/>
                <a:gd name="T118" fmla="+- 0 3445 1943"/>
                <a:gd name="T119" fmla="*/ 3445 h 1798"/>
                <a:gd name="T120" fmla="+- 0 7762 7375"/>
                <a:gd name="T121" fmla="*/ T120 w 1579"/>
                <a:gd name="T122" fmla="+- 0 3382 1943"/>
                <a:gd name="T123" fmla="*/ 3382 h 1798"/>
                <a:gd name="T124" fmla="+- 0 7528 7375"/>
                <a:gd name="T125" fmla="*/ T124 w 1579"/>
                <a:gd name="T126" fmla="+- 0 3211 1943"/>
                <a:gd name="T127" fmla="*/ 3211 h 1798"/>
                <a:gd name="T128" fmla="+- 0 7504 7375"/>
                <a:gd name="T129" fmla="*/ T128 w 1579"/>
                <a:gd name="T130" fmla="+- 0 2854 1943"/>
                <a:gd name="T131" fmla="*/ 2854 h 1798"/>
                <a:gd name="T132" fmla="+- 0 7713 7375"/>
                <a:gd name="T133" fmla="*/ T132 w 1579"/>
                <a:gd name="T134" fmla="+- 0 2305 1943"/>
                <a:gd name="T135" fmla="*/ 2305 h 1798"/>
                <a:gd name="T136" fmla="+- 0 7831 7375"/>
                <a:gd name="T137" fmla="*/ T136 w 1579"/>
                <a:gd name="T138" fmla="+- 0 2177 1943"/>
                <a:gd name="T139" fmla="*/ 2177 h 17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1579" h="1798">
                  <a:moveTo>
                    <a:pt x="559" y="225"/>
                  </a:moveTo>
                  <a:lnTo>
                    <a:pt x="697" y="246"/>
                  </a:lnTo>
                  <a:lnTo>
                    <a:pt x="769" y="274"/>
                  </a:lnTo>
                  <a:lnTo>
                    <a:pt x="797" y="328"/>
                  </a:lnTo>
                  <a:lnTo>
                    <a:pt x="806" y="427"/>
                  </a:lnTo>
                  <a:lnTo>
                    <a:pt x="811" y="485"/>
                  </a:lnTo>
                  <a:lnTo>
                    <a:pt x="822" y="556"/>
                  </a:lnTo>
                  <a:lnTo>
                    <a:pt x="839" y="635"/>
                  </a:lnTo>
                  <a:lnTo>
                    <a:pt x="860" y="719"/>
                  </a:lnTo>
                  <a:lnTo>
                    <a:pt x="888" y="803"/>
                  </a:lnTo>
                  <a:lnTo>
                    <a:pt x="920" y="883"/>
                  </a:lnTo>
                  <a:lnTo>
                    <a:pt x="957" y="956"/>
                  </a:lnTo>
                  <a:lnTo>
                    <a:pt x="999" y="1016"/>
                  </a:lnTo>
                  <a:lnTo>
                    <a:pt x="1046" y="1061"/>
                  </a:lnTo>
                  <a:lnTo>
                    <a:pt x="1098" y="1085"/>
                  </a:lnTo>
                  <a:lnTo>
                    <a:pt x="1016" y="1286"/>
                  </a:lnTo>
                  <a:lnTo>
                    <a:pt x="993" y="1407"/>
                  </a:lnTo>
                  <a:lnTo>
                    <a:pt x="1030" y="1500"/>
                  </a:lnTo>
                  <a:lnTo>
                    <a:pt x="1131" y="1612"/>
                  </a:lnTo>
                  <a:lnTo>
                    <a:pt x="1325" y="1623"/>
                  </a:lnTo>
                  <a:lnTo>
                    <a:pt x="1437" y="1635"/>
                  </a:lnTo>
                  <a:lnTo>
                    <a:pt x="1507" y="1656"/>
                  </a:lnTo>
                  <a:lnTo>
                    <a:pt x="1578" y="1693"/>
                  </a:lnTo>
                  <a:lnTo>
                    <a:pt x="1517" y="1451"/>
                  </a:lnTo>
                  <a:lnTo>
                    <a:pt x="1485" y="1302"/>
                  </a:lnTo>
                  <a:lnTo>
                    <a:pt x="1474" y="1183"/>
                  </a:lnTo>
                  <a:lnTo>
                    <a:pt x="1472" y="1032"/>
                  </a:lnTo>
                  <a:lnTo>
                    <a:pt x="1471" y="1001"/>
                  </a:lnTo>
                  <a:lnTo>
                    <a:pt x="1466" y="922"/>
                  </a:lnTo>
                  <a:lnTo>
                    <a:pt x="1453" y="824"/>
                  </a:lnTo>
                  <a:lnTo>
                    <a:pt x="1433" y="714"/>
                  </a:lnTo>
                  <a:lnTo>
                    <a:pt x="1404" y="596"/>
                  </a:lnTo>
                  <a:lnTo>
                    <a:pt x="1386" y="536"/>
                  </a:lnTo>
                  <a:lnTo>
                    <a:pt x="1365" y="476"/>
                  </a:lnTo>
                  <a:lnTo>
                    <a:pt x="1341" y="416"/>
                  </a:lnTo>
                  <a:lnTo>
                    <a:pt x="1315" y="358"/>
                  </a:lnTo>
                  <a:lnTo>
                    <a:pt x="1285" y="302"/>
                  </a:lnTo>
                  <a:lnTo>
                    <a:pt x="1252" y="249"/>
                  </a:lnTo>
                  <a:lnTo>
                    <a:pt x="1216" y="199"/>
                  </a:lnTo>
                  <a:lnTo>
                    <a:pt x="1177" y="153"/>
                  </a:lnTo>
                  <a:lnTo>
                    <a:pt x="1086" y="76"/>
                  </a:lnTo>
                  <a:lnTo>
                    <a:pt x="980" y="24"/>
                  </a:lnTo>
                  <a:lnTo>
                    <a:pt x="921" y="8"/>
                  </a:lnTo>
                  <a:lnTo>
                    <a:pt x="858" y="0"/>
                  </a:lnTo>
                  <a:lnTo>
                    <a:pt x="790" y="2"/>
                  </a:lnTo>
                  <a:lnTo>
                    <a:pt x="718" y="12"/>
                  </a:lnTo>
                  <a:lnTo>
                    <a:pt x="641" y="33"/>
                  </a:lnTo>
                  <a:lnTo>
                    <a:pt x="559" y="64"/>
                  </a:lnTo>
                  <a:lnTo>
                    <a:pt x="465" y="158"/>
                  </a:lnTo>
                  <a:lnTo>
                    <a:pt x="161" y="341"/>
                  </a:lnTo>
                  <a:lnTo>
                    <a:pt x="19" y="522"/>
                  </a:lnTo>
                  <a:lnTo>
                    <a:pt x="0" y="810"/>
                  </a:lnTo>
                  <a:lnTo>
                    <a:pt x="67" y="1314"/>
                  </a:lnTo>
                  <a:lnTo>
                    <a:pt x="113" y="1530"/>
                  </a:lnTo>
                  <a:lnTo>
                    <a:pt x="130" y="1653"/>
                  </a:lnTo>
                  <a:lnTo>
                    <a:pt x="122" y="1727"/>
                  </a:lnTo>
                  <a:lnTo>
                    <a:pt x="91" y="1798"/>
                  </a:lnTo>
                  <a:lnTo>
                    <a:pt x="408" y="1669"/>
                  </a:lnTo>
                  <a:lnTo>
                    <a:pt x="391" y="1572"/>
                  </a:lnTo>
                  <a:lnTo>
                    <a:pt x="413" y="1502"/>
                  </a:lnTo>
                  <a:lnTo>
                    <a:pt x="413" y="1462"/>
                  </a:lnTo>
                  <a:lnTo>
                    <a:pt x="387" y="1439"/>
                  </a:lnTo>
                  <a:lnTo>
                    <a:pt x="326" y="1419"/>
                  </a:lnTo>
                  <a:lnTo>
                    <a:pt x="153" y="1268"/>
                  </a:lnTo>
                  <a:lnTo>
                    <a:pt x="89" y="1126"/>
                  </a:lnTo>
                  <a:lnTo>
                    <a:pt x="129" y="911"/>
                  </a:lnTo>
                  <a:lnTo>
                    <a:pt x="267" y="539"/>
                  </a:lnTo>
                  <a:lnTo>
                    <a:pt x="338" y="362"/>
                  </a:lnTo>
                  <a:lnTo>
                    <a:pt x="391" y="270"/>
                  </a:lnTo>
                  <a:lnTo>
                    <a:pt x="456" y="234"/>
                  </a:lnTo>
                  <a:lnTo>
                    <a:pt x="559" y="225"/>
                  </a:lnTo>
                  <a:close/>
                </a:path>
              </a:pathLst>
            </a:custGeom>
            <a:noFill/>
            <a:ln w="6168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8056" y="3572"/>
              <a:ext cx="710" cy="629"/>
            </a:xfrm>
            <a:custGeom>
              <a:avLst/>
              <a:gdLst>
                <a:gd name="T0" fmla="+- 0 8056 8056"/>
                <a:gd name="T1" fmla="*/ T0 w 710"/>
                <a:gd name="T2" fmla="+- 0 4201 3572"/>
                <a:gd name="T3" fmla="*/ 4201 h 629"/>
                <a:gd name="T4" fmla="+- 0 8465 8056"/>
                <a:gd name="T5" fmla="*/ T4 w 710"/>
                <a:gd name="T6" fmla="+- 0 4080 3572"/>
                <a:gd name="T7" fmla="*/ 4080 h 629"/>
                <a:gd name="T8" fmla="+- 0 8465 8056"/>
                <a:gd name="T9" fmla="*/ T8 w 710"/>
                <a:gd name="T10" fmla="+- 0 3918 3572"/>
                <a:gd name="T11" fmla="*/ 3918 h 629"/>
                <a:gd name="T12" fmla="+- 0 8766 8056"/>
                <a:gd name="T13" fmla="*/ T12 w 710"/>
                <a:gd name="T14" fmla="+- 0 3918 3572"/>
                <a:gd name="T15" fmla="*/ 3918 h 629"/>
                <a:gd name="T16" fmla="+- 0 8717 8056"/>
                <a:gd name="T17" fmla="*/ T16 w 710"/>
                <a:gd name="T18" fmla="+- 0 3572 3572"/>
                <a:gd name="T19" fmla="*/ 3572 h 629"/>
              </a:gdLst>
              <a:ahLst/>
              <a:cxnLst>
                <a:cxn ang="0">
                  <a:pos x="T1" y="T3"/>
                </a:cxn>
                <a:cxn ang="0">
                  <a:pos x="T5" y="T7"/>
                </a:cxn>
                <a:cxn ang="0">
                  <a:pos x="T9" y="T11"/>
                </a:cxn>
                <a:cxn ang="0">
                  <a:pos x="T13" y="T15"/>
                </a:cxn>
                <a:cxn ang="0">
                  <a:pos x="T17" y="T19"/>
                </a:cxn>
              </a:cxnLst>
              <a:rect l="0" t="0" r="r" b="b"/>
              <a:pathLst>
                <a:path w="710" h="629">
                  <a:moveTo>
                    <a:pt x="0" y="629"/>
                  </a:moveTo>
                  <a:lnTo>
                    <a:pt x="409" y="508"/>
                  </a:lnTo>
                  <a:lnTo>
                    <a:pt x="409" y="346"/>
                  </a:lnTo>
                  <a:lnTo>
                    <a:pt x="710" y="346"/>
                  </a:lnTo>
                  <a:lnTo>
                    <a:pt x="661" y="0"/>
                  </a:lnTo>
                </a:path>
              </a:pathLst>
            </a:custGeom>
            <a:noFill/>
            <a:ln w="6168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7579" y="3742"/>
              <a:ext cx="422" cy="459"/>
            </a:xfrm>
            <a:custGeom>
              <a:avLst/>
              <a:gdLst>
                <a:gd name="T0" fmla="+- 0 8001 7580"/>
                <a:gd name="T1" fmla="*/ T0 w 422"/>
                <a:gd name="T2" fmla="+- 0 4201 3742"/>
                <a:gd name="T3" fmla="*/ 4201 h 459"/>
                <a:gd name="T4" fmla="+- 0 7718 7580"/>
                <a:gd name="T5" fmla="*/ T4 w 422"/>
                <a:gd name="T6" fmla="+- 0 4056 3742"/>
                <a:gd name="T7" fmla="*/ 4056 h 459"/>
                <a:gd name="T8" fmla="+- 0 7766 7580"/>
                <a:gd name="T9" fmla="*/ T8 w 422"/>
                <a:gd name="T10" fmla="+- 0 3886 3742"/>
                <a:gd name="T11" fmla="*/ 3886 h 459"/>
                <a:gd name="T12" fmla="+- 0 7580 7580"/>
                <a:gd name="T13" fmla="*/ T12 w 422"/>
                <a:gd name="T14" fmla="+- 0 3886 3742"/>
                <a:gd name="T15" fmla="*/ 3886 h 459"/>
                <a:gd name="T16" fmla="+- 0 7580 7580"/>
                <a:gd name="T17" fmla="*/ T16 w 422"/>
                <a:gd name="T18" fmla="+- 0 3742 3742"/>
                <a:gd name="T19" fmla="*/ 3742 h 459"/>
              </a:gdLst>
              <a:ahLst/>
              <a:cxnLst>
                <a:cxn ang="0">
                  <a:pos x="T1" y="T3"/>
                </a:cxn>
                <a:cxn ang="0">
                  <a:pos x="T5" y="T7"/>
                </a:cxn>
                <a:cxn ang="0">
                  <a:pos x="T9" y="T11"/>
                </a:cxn>
                <a:cxn ang="0">
                  <a:pos x="T13" y="T15"/>
                </a:cxn>
                <a:cxn ang="0">
                  <a:pos x="T17" y="T19"/>
                </a:cxn>
              </a:cxnLst>
              <a:rect l="0" t="0" r="r" b="b"/>
              <a:pathLst>
                <a:path w="422" h="459">
                  <a:moveTo>
                    <a:pt x="421" y="459"/>
                  </a:moveTo>
                  <a:lnTo>
                    <a:pt x="138" y="314"/>
                  </a:lnTo>
                  <a:lnTo>
                    <a:pt x="186" y="144"/>
                  </a:lnTo>
                  <a:lnTo>
                    <a:pt x="0" y="144"/>
                  </a:lnTo>
                  <a:lnTo>
                    <a:pt x="0" y="0"/>
                  </a:lnTo>
                </a:path>
              </a:pathLst>
            </a:custGeom>
            <a:noFill/>
            <a:ln w="6168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7059" y="5354"/>
              <a:ext cx="388" cy="520"/>
            </a:xfrm>
            <a:custGeom>
              <a:avLst/>
              <a:gdLst>
                <a:gd name="T0" fmla="+- 0 7206 7060"/>
                <a:gd name="T1" fmla="*/ T0 w 388"/>
                <a:gd name="T2" fmla="+- 0 5354 5354"/>
                <a:gd name="T3" fmla="*/ 5354 h 520"/>
                <a:gd name="T4" fmla="+- 0 7375 7060"/>
                <a:gd name="T5" fmla="*/ T4 w 388"/>
                <a:gd name="T6" fmla="+- 0 5480 5354"/>
                <a:gd name="T7" fmla="*/ 5480 h 520"/>
                <a:gd name="T8" fmla="+- 0 7447 7060"/>
                <a:gd name="T9" fmla="*/ T8 w 388"/>
                <a:gd name="T10" fmla="+- 0 5564 5354"/>
                <a:gd name="T11" fmla="*/ 5564 h 520"/>
                <a:gd name="T12" fmla="+- 0 7437 7060"/>
                <a:gd name="T13" fmla="*/ T12 w 388"/>
                <a:gd name="T14" fmla="+- 0 5644 5354"/>
                <a:gd name="T15" fmla="*/ 5644 h 520"/>
                <a:gd name="T16" fmla="+- 0 7360 7060"/>
                <a:gd name="T17" fmla="*/ T16 w 388"/>
                <a:gd name="T18" fmla="+- 0 5758 5354"/>
                <a:gd name="T19" fmla="*/ 5758 h 520"/>
                <a:gd name="T20" fmla="+- 0 7241 7060"/>
                <a:gd name="T21" fmla="*/ T20 w 388"/>
                <a:gd name="T22" fmla="+- 0 5842 5354"/>
                <a:gd name="T23" fmla="*/ 5842 h 520"/>
                <a:gd name="T24" fmla="+- 0 7170 7060"/>
                <a:gd name="T25" fmla="*/ T24 w 388"/>
                <a:gd name="T26" fmla="+- 0 5874 5354"/>
                <a:gd name="T27" fmla="*/ 5874 h 520"/>
                <a:gd name="T28" fmla="+- 0 7119 7060"/>
                <a:gd name="T29" fmla="*/ T28 w 388"/>
                <a:gd name="T30" fmla="+- 0 5858 5354"/>
                <a:gd name="T31" fmla="*/ 5858 h 520"/>
                <a:gd name="T32" fmla="+- 0 7060 7060"/>
                <a:gd name="T33" fmla="*/ T32 w 388"/>
                <a:gd name="T34" fmla="+- 0 5798 5354"/>
                <a:gd name="T35" fmla="*/ 5798 h 5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88" h="520">
                  <a:moveTo>
                    <a:pt x="146" y="0"/>
                  </a:moveTo>
                  <a:lnTo>
                    <a:pt x="315" y="126"/>
                  </a:lnTo>
                  <a:lnTo>
                    <a:pt x="387" y="210"/>
                  </a:lnTo>
                  <a:lnTo>
                    <a:pt x="377" y="290"/>
                  </a:lnTo>
                  <a:lnTo>
                    <a:pt x="300" y="404"/>
                  </a:lnTo>
                  <a:lnTo>
                    <a:pt x="181" y="488"/>
                  </a:lnTo>
                  <a:lnTo>
                    <a:pt x="110" y="520"/>
                  </a:lnTo>
                  <a:lnTo>
                    <a:pt x="59" y="504"/>
                  </a:lnTo>
                  <a:lnTo>
                    <a:pt x="0" y="444"/>
                  </a:lnTo>
                </a:path>
              </a:pathLst>
            </a:custGeom>
            <a:noFill/>
            <a:ln w="6168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7498" y="4402"/>
              <a:ext cx="292" cy="1662"/>
            </a:xfrm>
            <a:custGeom>
              <a:avLst/>
              <a:gdLst>
                <a:gd name="T0" fmla="+- 0 7498 7498"/>
                <a:gd name="T1" fmla="*/ T0 w 292"/>
                <a:gd name="T2" fmla="+- 0 4402 4402"/>
                <a:gd name="T3" fmla="*/ 4402 h 1662"/>
                <a:gd name="T4" fmla="+- 0 7507 7498"/>
                <a:gd name="T5" fmla="*/ T4 w 292"/>
                <a:gd name="T6" fmla="+- 0 5055 4402"/>
                <a:gd name="T7" fmla="*/ 5055 h 1662"/>
                <a:gd name="T8" fmla="+- 0 7540 7498"/>
                <a:gd name="T9" fmla="*/ T8 w 292"/>
                <a:gd name="T10" fmla="+- 0 5445 4402"/>
                <a:gd name="T11" fmla="*/ 5445 h 1662"/>
                <a:gd name="T12" fmla="+- 0 7626 7498"/>
                <a:gd name="T13" fmla="*/ T12 w 292"/>
                <a:gd name="T14" fmla="+- 0 5730 4402"/>
                <a:gd name="T15" fmla="*/ 5730 h 1662"/>
                <a:gd name="T16" fmla="+- 0 7790 7498"/>
                <a:gd name="T17" fmla="*/ T16 w 292"/>
                <a:gd name="T18" fmla="+- 0 6064 4402"/>
                <a:gd name="T19" fmla="*/ 6064 h 1662"/>
              </a:gdLst>
              <a:ahLst/>
              <a:cxnLst>
                <a:cxn ang="0">
                  <a:pos x="T1" y="T3"/>
                </a:cxn>
                <a:cxn ang="0">
                  <a:pos x="T5" y="T7"/>
                </a:cxn>
                <a:cxn ang="0">
                  <a:pos x="T9" y="T11"/>
                </a:cxn>
                <a:cxn ang="0">
                  <a:pos x="T13" y="T15"/>
                </a:cxn>
                <a:cxn ang="0">
                  <a:pos x="T17" y="T19"/>
                </a:cxn>
              </a:cxnLst>
              <a:rect l="0" t="0" r="r" b="b"/>
              <a:pathLst>
                <a:path w="292" h="1662">
                  <a:moveTo>
                    <a:pt x="0" y="0"/>
                  </a:moveTo>
                  <a:lnTo>
                    <a:pt x="9" y="653"/>
                  </a:lnTo>
                  <a:lnTo>
                    <a:pt x="42" y="1043"/>
                  </a:lnTo>
                  <a:lnTo>
                    <a:pt x="128" y="1328"/>
                  </a:lnTo>
                  <a:lnTo>
                    <a:pt x="292" y="1662"/>
                  </a:lnTo>
                </a:path>
              </a:pathLst>
            </a:custGeom>
            <a:noFill/>
            <a:ln w="6168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8042" y="4743"/>
              <a:ext cx="1323" cy="1242"/>
            </a:xfrm>
            <a:custGeom>
              <a:avLst/>
              <a:gdLst>
                <a:gd name="T0" fmla="+- 0 9286 8043"/>
                <a:gd name="T1" fmla="*/ T0 w 1323"/>
                <a:gd name="T2" fmla="+- 0 5499 4743"/>
                <a:gd name="T3" fmla="*/ 5499 h 1242"/>
                <a:gd name="T4" fmla="+- 0 9247 8043"/>
                <a:gd name="T5" fmla="*/ T4 w 1323"/>
                <a:gd name="T6" fmla="+- 0 5477 4743"/>
                <a:gd name="T7" fmla="*/ 5477 h 1242"/>
                <a:gd name="T8" fmla="+- 0 9178 8043"/>
                <a:gd name="T9" fmla="*/ T8 w 1323"/>
                <a:gd name="T10" fmla="+- 0 5448 4743"/>
                <a:gd name="T11" fmla="*/ 5448 h 1242"/>
                <a:gd name="T12" fmla="+- 0 9112 8043"/>
                <a:gd name="T13" fmla="*/ T12 w 1323"/>
                <a:gd name="T14" fmla="+- 0 5422 4743"/>
                <a:gd name="T15" fmla="*/ 5422 h 1242"/>
                <a:gd name="T16" fmla="+- 0 9083 8043"/>
                <a:gd name="T17" fmla="*/ T16 w 1323"/>
                <a:gd name="T18" fmla="+- 0 5411 4743"/>
                <a:gd name="T19" fmla="*/ 5411 h 1242"/>
                <a:gd name="T20" fmla="+- 0 8880 8043"/>
                <a:gd name="T21" fmla="*/ T20 w 1323"/>
                <a:gd name="T22" fmla="+- 0 5185 4743"/>
                <a:gd name="T23" fmla="*/ 5185 h 1242"/>
                <a:gd name="T24" fmla="+- 0 8880 8043"/>
                <a:gd name="T25" fmla="*/ T24 w 1323"/>
                <a:gd name="T26" fmla="+- 0 5048 4743"/>
                <a:gd name="T27" fmla="*/ 5048 h 1242"/>
                <a:gd name="T28" fmla="+- 0 8873 8043"/>
                <a:gd name="T29" fmla="*/ T28 w 1323"/>
                <a:gd name="T30" fmla="+- 0 4948 4743"/>
                <a:gd name="T31" fmla="*/ 4948 h 1242"/>
                <a:gd name="T32" fmla="+- 0 8859 8043"/>
                <a:gd name="T33" fmla="*/ T32 w 1323"/>
                <a:gd name="T34" fmla="+- 0 4886 4743"/>
                <a:gd name="T35" fmla="*/ 4886 h 1242"/>
                <a:gd name="T36" fmla="+- 0 8766 8043"/>
                <a:gd name="T37" fmla="*/ T36 w 1323"/>
                <a:gd name="T38" fmla="+- 0 4773 4743"/>
                <a:gd name="T39" fmla="*/ 4773 h 1242"/>
                <a:gd name="T40" fmla="+- 0 8721 8043"/>
                <a:gd name="T41" fmla="*/ T40 w 1323"/>
                <a:gd name="T42" fmla="+- 0 4743 4743"/>
                <a:gd name="T43" fmla="*/ 4743 h 1242"/>
                <a:gd name="T44" fmla="+- 0 8711 8043"/>
                <a:gd name="T45" fmla="*/ T44 w 1323"/>
                <a:gd name="T46" fmla="+- 0 4751 4743"/>
                <a:gd name="T47" fmla="*/ 4751 h 1242"/>
                <a:gd name="T48" fmla="+- 0 8701 8043"/>
                <a:gd name="T49" fmla="*/ T48 w 1323"/>
                <a:gd name="T50" fmla="+- 0 4773 4743"/>
                <a:gd name="T51" fmla="*/ 4773 h 1242"/>
                <a:gd name="T52" fmla="+- 0 8651 8043"/>
                <a:gd name="T53" fmla="*/ T52 w 1323"/>
                <a:gd name="T54" fmla="+- 0 4804 4743"/>
                <a:gd name="T55" fmla="*/ 4804 h 1242"/>
                <a:gd name="T56" fmla="+- 0 8634 8043"/>
                <a:gd name="T57" fmla="*/ T56 w 1323"/>
                <a:gd name="T58" fmla="+- 0 4834 4743"/>
                <a:gd name="T59" fmla="*/ 4834 h 1242"/>
                <a:gd name="T60" fmla="+- 0 8651 8043"/>
                <a:gd name="T61" fmla="*/ T60 w 1323"/>
                <a:gd name="T62" fmla="+- 0 4882 4743"/>
                <a:gd name="T63" fmla="*/ 4882 h 1242"/>
                <a:gd name="T64" fmla="+- 0 8701 8043"/>
                <a:gd name="T65" fmla="*/ T64 w 1323"/>
                <a:gd name="T66" fmla="+- 0 4967 4743"/>
                <a:gd name="T67" fmla="*/ 4967 h 1242"/>
                <a:gd name="T68" fmla="+- 0 8595 8043"/>
                <a:gd name="T69" fmla="*/ T68 w 1323"/>
                <a:gd name="T70" fmla="+- 0 5032 4743"/>
                <a:gd name="T71" fmla="*/ 5032 h 1242"/>
                <a:gd name="T72" fmla="+- 0 8514 8043"/>
                <a:gd name="T73" fmla="*/ T72 w 1323"/>
                <a:gd name="T74" fmla="+- 0 5027 4743"/>
                <a:gd name="T75" fmla="*/ 5027 h 1242"/>
                <a:gd name="T76" fmla="+- 0 8460 8043"/>
                <a:gd name="T77" fmla="*/ T76 w 1323"/>
                <a:gd name="T78" fmla="+- 0 5026 4743"/>
                <a:gd name="T79" fmla="*/ 5026 h 1242"/>
                <a:gd name="T80" fmla="+- 0 8411 8043"/>
                <a:gd name="T81" fmla="*/ T80 w 1323"/>
                <a:gd name="T82" fmla="+- 0 5027 4743"/>
                <a:gd name="T83" fmla="*/ 5027 h 1242"/>
                <a:gd name="T84" fmla="+- 0 8343 8043"/>
                <a:gd name="T85" fmla="*/ T84 w 1323"/>
                <a:gd name="T86" fmla="+- 0 5032 4743"/>
                <a:gd name="T87" fmla="*/ 5032 h 1242"/>
                <a:gd name="T88" fmla="+- 0 8271 8043"/>
                <a:gd name="T89" fmla="*/ T88 w 1323"/>
                <a:gd name="T90" fmla="+- 0 5029 4743"/>
                <a:gd name="T91" fmla="*/ 5029 h 1242"/>
                <a:gd name="T92" fmla="+- 0 8222 8043"/>
                <a:gd name="T93" fmla="*/ T92 w 1323"/>
                <a:gd name="T94" fmla="+- 0 5014 4743"/>
                <a:gd name="T95" fmla="*/ 5014 h 1242"/>
                <a:gd name="T96" fmla="+- 0 8195 8043"/>
                <a:gd name="T97" fmla="*/ T96 w 1323"/>
                <a:gd name="T98" fmla="+- 0 4999 4743"/>
                <a:gd name="T99" fmla="*/ 4999 h 1242"/>
                <a:gd name="T100" fmla="+- 0 8187 8043"/>
                <a:gd name="T101" fmla="*/ T100 w 1323"/>
                <a:gd name="T102" fmla="+- 0 4991 4743"/>
                <a:gd name="T103" fmla="*/ 4991 h 1242"/>
                <a:gd name="T104" fmla="+- 0 8043 8043"/>
                <a:gd name="T105" fmla="*/ T104 w 1323"/>
                <a:gd name="T106" fmla="+- 0 4951 4743"/>
                <a:gd name="T107" fmla="*/ 4951 h 1242"/>
                <a:gd name="T108" fmla="+- 0 8056 8043"/>
                <a:gd name="T109" fmla="*/ T108 w 1323"/>
                <a:gd name="T110" fmla="+- 0 5032 4743"/>
                <a:gd name="T111" fmla="*/ 5032 h 1242"/>
                <a:gd name="T112" fmla="+- 0 8187 8043"/>
                <a:gd name="T113" fmla="*/ T112 w 1323"/>
                <a:gd name="T114" fmla="+- 0 5128 4743"/>
                <a:gd name="T115" fmla="*/ 5128 h 1242"/>
                <a:gd name="T116" fmla="+- 0 8259 8043"/>
                <a:gd name="T117" fmla="*/ T116 w 1323"/>
                <a:gd name="T118" fmla="+- 0 5186 4743"/>
                <a:gd name="T119" fmla="*/ 5186 h 1242"/>
                <a:gd name="T120" fmla="+- 0 8385 8043"/>
                <a:gd name="T121" fmla="*/ T120 w 1323"/>
                <a:gd name="T122" fmla="+- 0 5235 4743"/>
                <a:gd name="T123" fmla="*/ 5235 h 1242"/>
                <a:gd name="T124" fmla="+- 0 8505 8043"/>
                <a:gd name="T125" fmla="*/ T124 w 1323"/>
                <a:gd name="T126" fmla="+- 0 5269 4743"/>
                <a:gd name="T127" fmla="*/ 5269 h 1242"/>
                <a:gd name="T128" fmla="+- 0 8558 8043"/>
                <a:gd name="T129" fmla="*/ T128 w 1323"/>
                <a:gd name="T130" fmla="+- 0 5282 4743"/>
                <a:gd name="T131" fmla="*/ 5282 h 1242"/>
                <a:gd name="T132" fmla="+- 0 8713 8043"/>
                <a:gd name="T133" fmla="*/ T132 w 1323"/>
                <a:gd name="T134" fmla="+- 0 5618 4743"/>
                <a:gd name="T135" fmla="*/ 5618 h 1242"/>
                <a:gd name="T136" fmla="+- 0 8806 8043"/>
                <a:gd name="T137" fmla="*/ T136 w 1323"/>
                <a:gd name="T138" fmla="+- 0 5796 4743"/>
                <a:gd name="T139" fmla="*/ 5796 h 1242"/>
                <a:gd name="T140" fmla="+- 0 8873 8043"/>
                <a:gd name="T141" fmla="*/ T140 w 1323"/>
                <a:gd name="T142" fmla="+- 0 5874 4743"/>
                <a:gd name="T143" fmla="*/ 5874 h 1242"/>
                <a:gd name="T144" fmla="+- 0 8953 8043"/>
                <a:gd name="T145" fmla="*/ T144 w 1323"/>
                <a:gd name="T146" fmla="+- 0 5911 4743"/>
                <a:gd name="T147" fmla="*/ 5911 h 1242"/>
                <a:gd name="T148" fmla="+- 0 9054 8043"/>
                <a:gd name="T149" fmla="*/ T148 w 1323"/>
                <a:gd name="T150" fmla="+- 0 5972 4743"/>
                <a:gd name="T151" fmla="*/ 5972 h 1242"/>
                <a:gd name="T152" fmla="+- 0 9122 8043"/>
                <a:gd name="T153" fmla="*/ T152 w 1323"/>
                <a:gd name="T154" fmla="+- 0 5985 4743"/>
                <a:gd name="T155" fmla="*/ 5985 h 1242"/>
                <a:gd name="T156" fmla="+- 0 9189 8043"/>
                <a:gd name="T157" fmla="*/ T156 w 1323"/>
                <a:gd name="T158" fmla="+- 0 5942 4743"/>
                <a:gd name="T159" fmla="*/ 5942 h 1242"/>
                <a:gd name="T160" fmla="+- 0 9286 8043"/>
                <a:gd name="T161" fmla="*/ T160 w 1323"/>
                <a:gd name="T162" fmla="+- 0 5837 4743"/>
                <a:gd name="T163" fmla="*/ 5837 h 1242"/>
                <a:gd name="T164" fmla="+- 0 9345 8043"/>
                <a:gd name="T165" fmla="*/ T164 w 1323"/>
                <a:gd name="T166" fmla="+- 0 5719 4743"/>
                <a:gd name="T167" fmla="*/ 5719 h 1242"/>
                <a:gd name="T168" fmla="+- 0 9365 8043"/>
                <a:gd name="T169" fmla="*/ T168 w 1323"/>
                <a:gd name="T170" fmla="+- 0 5645 4743"/>
                <a:gd name="T171" fmla="*/ 5645 h 1242"/>
                <a:gd name="T172" fmla="+- 0 9345 8043"/>
                <a:gd name="T173" fmla="*/ T172 w 1323"/>
                <a:gd name="T174" fmla="+- 0 5582 4743"/>
                <a:gd name="T175" fmla="*/ 5582 h 1242"/>
                <a:gd name="T176" fmla="+- 0 9286 8043"/>
                <a:gd name="T177" fmla="*/ T176 w 1323"/>
                <a:gd name="T178" fmla="+- 0 5499 4743"/>
                <a:gd name="T179" fmla="*/ 5499 h 12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323" h="1242">
                  <a:moveTo>
                    <a:pt x="1243" y="756"/>
                  </a:moveTo>
                  <a:lnTo>
                    <a:pt x="1204" y="734"/>
                  </a:lnTo>
                  <a:lnTo>
                    <a:pt x="1135" y="705"/>
                  </a:lnTo>
                  <a:lnTo>
                    <a:pt x="1069" y="679"/>
                  </a:lnTo>
                  <a:lnTo>
                    <a:pt x="1040" y="668"/>
                  </a:lnTo>
                  <a:lnTo>
                    <a:pt x="837" y="442"/>
                  </a:lnTo>
                  <a:lnTo>
                    <a:pt x="837" y="305"/>
                  </a:lnTo>
                  <a:lnTo>
                    <a:pt x="830" y="205"/>
                  </a:lnTo>
                  <a:lnTo>
                    <a:pt x="816" y="143"/>
                  </a:lnTo>
                  <a:lnTo>
                    <a:pt x="723" y="30"/>
                  </a:lnTo>
                  <a:lnTo>
                    <a:pt x="678" y="0"/>
                  </a:lnTo>
                  <a:lnTo>
                    <a:pt x="668" y="8"/>
                  </a:lnTo>
                  <a:lnTo>
                    <a:pt x="658" y="30"/>
                  </a:lnTo>
                  <a:lnTo>
                    <a:pt x="608" y="61"/>
                  </a:lnTo>
                  <a:lnTo>
                    <a:pt x="591" y="91"/>
                  </a:lnTo>
                  <a:lnTo>
                    <a:pt x="608" y="139"/>
                  </a:lnTo>
                  <a:lnTo>
                    <a:pt x="658" y="224"/>
                  </a:lnTo>
                  <a:lnTo>
                    <a:pt x="552" y="289"/>
                  </a:lnTo>
                  <a:lnTo>
                    <a:pt x="471" y="284"/>
                  </a:lnTo>
                  <a:lnTo>
                    <a:pt x="417" y="283"/>
                  </a:lnTo>
                  <a:lnTo>
                    <a:pt x="368" y="284"/>
                  </a:lnTo>
                  <a:lnTo>
                    <a:pt x="300" y="289"/>
                  </a:lnTo>
                  <a:lnTo>
                    <a:pt x="228" y="286"/>
                  </a:lnTo>
                  <a:lnTo>
                    <a:pt x="179" y="271"/>
                  </a:lnTo>
                  <a:lnTo>
                    <a:pt x="152" y="256"/>
                  </a:lnTo>
                  <a:lnTo>
                    <a:pt x="144" y="248"/>
                  </a:lnTo>
                  <a:lnTo>
                    <a:pt x="0" y="208"/>
                  </a:lnTo>
                  <a:lnTo>
                    <a:pt x="13" y="289"/>
                  </a:lnTo>
                  <a:lnTo>
                    <a:pt x="144" y="385"/>
                  </a:lnTo>
                  <a:lnTo>
                    <a:pt x="216" y="443"/>
                  </a:lnTo>
                  <a:lnTo>
                    <a:pt x="342" y="492"/>
                  </a:lnTo>
                  <a:lnTo>
                    <a:pt x="462" y="526"/>
                  </a:lnTo>
                  <a:lnTo>
                    <a:pt x="515" y="539"/>
                  </a:lnTo>
                  <a:lnTo>
                    <a:pt x="670" y="875"/>
                  </a:lnTo>
                  <a:lnTo>
                    <a:pt x="763" y="1053"/>
                  </a:lnTo>
                  <a:lnTo>
                    <a:pt x="830" y="1131"/>
                  </a:lnTo>
                  <a:lnTo>
                    <a:pt x="910" y="1168"/>
                  </a:lnTo>
                  <a:lnTo>
                    <a:pt x="1011" y="1229"/>
                  </a:lnTo>
                  <a:lnTo>
                    <a:pt x="1079" y="1242"/>
                  </a:lnTo>
                  <a:lnTo>
                    <a:pt x="1146" y="1199"/>
                  </a:lnTo>
                  <a:lnTo>
                    <a:pt x="1243" y="1094"/>
                  </a:lnTo>
                  <a:lnTo>
                    <a:pt x="1302" y="976"/>
                  </a:lnTo>
                  <a:lnTo>
                    <a:pt x="1322" y="902"/>
                  </a:lnTo>
                  <a:lnTo>
                    <a:pt x="1302" y="839"/>
                  </a:lnTo>
                  <a:lnTo>
                    <a:pt x="1243" y="756"/>
                  </a:lnTo>
                  <a:close/>
                </a:path>
              </a:pathLst>
            </a:custGeom>
            <a:noFill/>
            <a:ln w="6168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8765" y="5682"/>
              <a:ext cx="82" cy="342"/>
            </a:xfrm>
            <a:custGeom>
              <a:avLst/>
              <a:gdLst>
                <a:gd name="T0" fmla="+- 0 8766 8766"/>
                <a:gd name="T1" fmla="*/ T0 w 82"/>
                <a:gd name="T2" fmla="+- 0 5682 5682"/>
                <a:gd name="T3" fmla="*/ 5682 h 342"/>
                <a:gd name="T4" fmla="+- 0 8776 8766"/>
                <a:gd name="T5" fmla="*/ T4 w 82"/>
                <a:gd name="T6" fmla="+- 0 5816 5682"/>
                <a:gd name="T7" fmla="*/ 5816 h 342"/>
                <a:gd name="T8" fmla="+- 0 8788 8766"/>
                <a:gd name="T9" fmla="*/ T8 w 82"/>
                <a:gd name="T10" fmla="+- 0 5896 5682"/>
                <a:gd name="T11" fmla="*/ 5896 h 342"/>
                <a:gd name="T12" fmla="+- 0 8809 8766"/>
                <a:gd name="T13" fmla="*/ T12 w 82"/>
                <a:gd name="T14" fmla="+- 0 5955 5682"/>
                <a:gd name="T15" fmla="*/ 5955 h 342"/>
                <a:gd name="T16" fmla="+- 0 8847 8766"/>
                <a:gd name="T17" fmla="*/ T16 w 82"/>
                <a:gd name="T18" fmla="+- 0 6024 5682"/>
                <a:gd name="T19" fmla="*/ 6024 h 342"/>
              </a:gdLst>
              <a:ahLst/>
              <a:cxnLst>
                <a:cxn ang="0">
                  <a:pos x="T1" y="T3"/>
                </a:cxn>
                <a:cxn ang="0">
                  <a:pos x="T5" y="T7"/>
                </a:cxn>
                <a:cxn ang="0">
                  <a:pos x="T9" y="T11"/>
                </a:cxn>
                <a:cxn ang="0">
                  <a:pos x="T13" y="T15"/>
                </a:cxn>
                <a:cxn ang="0">
                  <a:pos x="T17" y="T19"/>
                </a:cxn>
              </a:cxnLst>
              <a:rect l="0" t="0" r="r" b="b"/>
              <a:pathLst>
                <a:path w="82" h="342">
                  <a:moveTo>
                    <a:pt x="0" y="0"/>
                  </a:moveTo>
                  <a:lnTo>
                    <a:pt x="10" y="134"/>
                  </a:lnTo>
                  <a:lnTo>
                    <a:pt x="22" y="214"/>
                  </a:lnTo>
                  <a:lnTo>
                    <a:pt x="43" y="273"/>
                  </a:lnTo>
                  <a:lnTo>
                    <a:pt x="81" y="342"/>
                  </a:lnTo>
                </a:path>
              </a:pathLst>
            </a:custGeom>
            <a:noFill/>
            <a:ln w="6168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9251" y="5478"/>
              <a:ext cx="233" cy="86"/>
            </a:xfrm>
            <a:custGeom>
              <a:avLst/>
              <a:gdLst>
                <a:gd name="T0" fmla="+- 0 9251 9251"/>
                <a:gd name="T1" fmla="*/ T0 w 233"/>
                <a:gd name="T2" fmla="+- 0 5479 5479"/>
                <a:gd name="T3" fmla="*/ 5479 h 86"/>
                <a:gd name="T4" fmla="+- 0 9365 9251"/>
                <a:gd name="T5" fmla="*/ T4 w 233"/>
                <a:gd name="T6" fmla="+- 0 5488 5479"/>
                <a:gd name="T7" fmla="*/ 5488 h 86"/>
                <a:gd name="T8" fmla="+- 0 9427 9251"/>
                <a:gd name="T9" fmla="*/ T8 w 233"/>
                <a:gd name="T10" fmla="+- 0 5500 5479"/>
                <a:gd name="T11" fmla="*/ 5500 h 86"/>
                <a:gd name="T12" fmla="+- 0 9459 9251"/>
                <a:gd name="T13" fmla="*/ T12 w 233"/>
                <a:gd name="T14" fmla="+- 0 5523 5479"/>
                <a:gd name="T15" fmla="*/ 5523 h 86"/>
                <a:gd name="T16" fmla="+- 0 9484 9251"/>
                <a:gd name="T17" fmla="*/ T16 w 233"/>
                <a:gd name="T18" fmla="+- 0 5565 5479"/>
                <a:gd name="T19" fmla="*/ 5565 h 86"/>
              </a:gdLst>
              <a:ahLst/>
              <a:cxnLst>
                <a:cxn ang="0">
                  <a:pos x="T1" y="T3"/>
                </a:cxn>
                <a:cxn ang="0">
                  <a:pos x="T5" y="T7"/>
                </a:cxn>
                <a:cxn ang="0">
                  <a:pos x="T9" y="T11"/>
                </a:cxn>
                <a:cxn ang="0">
                  <a:pos x="T13" y="T15"/>
                </a:cxn>
                <a:cxn ang="0">
                  <a:pos x="T17" y="T19"/>
                </a:cxn>
              </a:cxnLst>
              <a:rect l="0" t="0" r="r" b="b"/>
              <a:pathLst>
                <a:path w="233" h="86">
                  <a:moveTo>
                    <a:pt x="0" y="0"/>
                  </a:moveTo>
                  <a:lnTo>
                    <a:pt x="114" y="9"/>
                  </a:lnTo>
                  <a:lnTo>
                    <a:pt x="176" y="21"/>
                  </a:lnTo>
                  <a:lnTo>
                    <a:pt x="208" y="44"/>
                  </a:lnTo>
                  <a:lnTo>
                    <a:pt x="233" y="86"/>
                  </a:lnTo>
                </a:path>
              </a:pathLst>
            </a:custGeom>
            <a:noFill/>
            <a:ln w="6168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8961" y="4499"/>
              <a:ext cx="89" cy="783"/>
            </a:xfrm>
            <a:custGeom>
              <a:avLst/>
              <a:gdLst>
                <a:gd name="T0" fmla="+- 0 9050 8962"/>
                <a:gd name="T1" fmla="*/ T0 w 89"/>
                <a:gd name="T2" fmla="+- 0 4499 4499"/>
                <a:gd name="T3" fmla="*/ 4499 h 783"/>
                <a:gd name="T4" fmla="+- 0 9030 8962"/>
                <a:gd name="T5" fmla="*/ T4 w 89"/>
                <a:gd name="T6" fmla="+- 0 4578 4499"/>
                <a:gd name="T7" fmla="*/ 4578 h 783"/>
                <a:gd name="T8" fmla="+- 0 9016 8962"/>
                <a:gd name="T9" fmla="*/ T8 w 89"/>
                <a:gd name="T10" fmla="+- 0 4656 4499"/>
                <a:gd name="T11" fmla="*/ 4656 h 783"/>
                <a:gd name="T12" fmla="+- 0 9003 8962"/>
                <a:gd name="T13" fmla="*/ T12 w 89"/>
                <a:gd name="T14" fmla="+- 0 4750 4499"/>
                <a:gd name="T15" fmla="*/ 4750 h 783"/>
                <a:gd name="T16" fmla="+- 0 8989 8962"/>
                <a:gd name="T17" fmla="*/ T16 w 89"/>
                <a:gd name="T18" fmla="+- 0 4854 4499"/>
                <a:gd name="T19" fmla="*/ 4854 h 783"/>
                <a:gd name="T20" fmla="+- 0 8978 8962"/>
                <a:gd name="T21" fmla="*/ T20 w 89"/>
                <a:gd name="T22" fmla="+- 0 4961 4499"/>
                <a:gd name="T23" fmla="*/ 4961 h 783"/>
                <a:gd name="T24" fmla="+- 0 8968 8962"/>
                <a:gd name="T25" fmla="*/ T24 w 89"/>
                <a:gd name="T26" fmla="+- 0 5064 4499"/>
                <a:gd name="T27" fmla="*/ 5064 h 783"/>
                <a:gd name="T28" fmla="+- 0 8963 8962"/>
                <a:gd name="T29" fmla="*/ T28 w 89"/>
                <a:gd name="T30" fmla="+- 0 5156 4499"/>
                <a:gd name="T31" fmla="*/ 5156 h 783"/>
                <a:gd name="T32" fmla="+- 0 8962 8962"/>
                <a:gd name="T33" fmla="*/ T32 w 89"/>
                <a:gd name="T34" fmla="+- 0 5231 4499"/>
                <a:gd name="T35" fmla="*/ 5231 h 783"/>
                <a:gd name="T36" fmla="+- 0 8967 8962"/>
                <a:gd name="T37" fmla="*/ T36 w 89"/>
                <a:gd name="T38" fmla="+- 0 5282 4499"/>
                <a:gd name="T39" fmla="*/ 5282 h 7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89" h="783">
                  <a:moveTo>
                    <a:pt x="88" y="0"/>
                  </a:moveTo>
                  <a:lnTo>
                    <a:pt x="68" y="79"/>
                  </a:lnTo>
                  <a:lnTo>
                    <a:pt x="54" y="157"/>
                  </a:lnTo>
                  <a:lnTo>
                    <a:pt x="41" y="251"/>
                  </a:lnTo>
                  <a:lnTo>
                    <a:pt x="27" y="355"/>
                  </a:lnTo>
                  <a:lnTo>
                    <a:pt x="16" y="462"/>
                  </a:lnTo>
                  <a:lnTo>
                    <a:pt x="6" y="565"/>
                  </a:lnTo>
                  <a:lnTo>
                    <a:pt x="1" y="657"/>
                  </a:lnTo>
                  <a:lnTo>
                    <a:pt x="0" y="732"/>
                  </a:lnTo>
                  <a:lnTo>
                    <a:pt x="5" y="783"/>
                  </a:lnTo>
                </a:path>
              </a:pathLst>
            </a:custGeom>
            <a:noFill/>
            <a:ln w="6168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8001" y="4249"/>
              <a:ext cx="42" cy="388"/>
            </a:xfrm>
            <a:custGeom>
              <a:avLst/>
              <a:gdLst>
                <a:gd name="T0" fmla="+- 0 8043 8001"/>
                <a:gd name="T1" fmla="*/ T0 w 42"/>
                <a:gd name="T2" fmla="+- 0 4249 4249"/>
                <a:gd name="T3" fmla="*/ 4249 h 388"/>
                <a:gd name="T4" fmla="+- 0 8027 8001"/>
                <a:gd name="T5" fmla="*/ T4 w 42"/>
                <a:gd name="T6" fmla="+- 0 4437 4249"/>
                <a:gd name="T7" fmla="*/ 4437 h 388"/>
                <a:gd name="T8" fmla="+- 0 8018 8001"/>
                <a:gd name="T9" fmla="*/ T8 w 42"/>
                <a:gd name="T10" fmla="+- 0 4540 4249"/>
                <a:gd name="T11" fmla="*/ 4540 h 388"/>
                <a:gd name="T12" fmla="+- 0 8010 8001"/>
                <a:gd name="T13" fmla="*/ T12 w 42"/>
                <a:gd name="T14" fmla="+- 0 4594 4249"/>
                <a:gd name="T15" fmla="*/ 4594 h 388"/>
                <a:gd name="T16" fmla="+- 0 8001 8001"/>
                <a:gd name="T17" fmla="*/ T16 w 42"/>
                <a:gd name="T18" fmla="+- 0 4636 4249"/>
                <a:gd name="T19" fmla="*/ 4636 h 388"/>
              </a:gdLst>
              <a:ahLst/>
              <a:cxnLst>
                <a:cxn ang="0">
                  <a:pos x="T1" y="T3"/>
                </a:cxn>
                <a:cxn ang="0">
                  <a:pos x="T5" y="T7"/>
                </a:cxn>
                <a:cxn ang="0">
                  <a:pos x="T9" y="T11"/>
                </a:cxn>
                <a:cxn ang="0">
                  <a:pos x="T13" y="T15"/>
                </a:cxn>
                <a:cxn ang="0">
                  <a:pos x="T17" y="T19"/>
                </a:cxn>
              </a:cxnLst>
              <a:rect l="0" t="0" r="r" b="b"/>
              <a:pathLst>
                <a:path w="42" h="388">
                  <a:moveTo>
                    <a:pt x="42" y="0"/>
                  </a:moveTo>
                  <a:lnTo>
                    <a:pt x="26" y="188"/>
                  </a:lnTo>
                  <a:lnTo>
                    <a:pt x="17" y="291"/>
                  </a:lnTo>
                  <a:lnTo>
                    <a:pt x="9" y="345"/>
                  </a:lnTo>
                  <a:lnTo>
                    <a:pt x="0" y="387"/>
                  </a:lnTo>
                </a:path>
              </a:pathLst>
            </a:custGeom>
            <a:noFill/>
            <a:ln w="6168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pic>
          <p:nvPicPr>
            <p:cNvPr id="44"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 y="5374"/>
              <a:ext cx="4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44"/>
            <p:cNvSpPr>
              <a:spLocks/>
            </p:cNvSpPr>
            <p:nvPr/>
          </p:nvSpPr>
          <p:spPr bwMode="auto">
            <a:xfrm>
              <a:off x="8878" y="4442"/>
              <a:ext cx="83" cy="369"/>
            </a:xfrm>
            <a:custGeom>
              <a:avLst/>
              <a:gdLst>
                <a:gd name="T0" fmla="+- 0 8880 8879"/>
                <a:gd name="T1" fmla="*/ T0 w 83"/>
                <a:gd name="T2" fmla="+- 0 4443 4443"/>
                <a:gd name="T3" fmla="*/ 4443 h 369"/>
                <a:gd name="T4" fmla="+- 0 8887 8879"/>
                <a:gd name="T5" fmla="*/ T4 w 83"/>
                <a:gd name="T6" fmla="+- 0 4556 4443"/>
                <a:gd name="T7" fmla="*/ 4556 h 369"/>
                <a:gd name="T8" fmla="+- 0 8903 8879"/>
                <a:gd name="T9" fmla="*/ T8 w 83"/>
                <a:gd name="T10" fmla="+- 0 4649 4443"/>
                <a:gd name="T11" fmla="*/ 4649 h 369"/>
                <a:gd name="T12" fmla="+- 0 8928 8879"/>
                <a:gd name="T13" fmla="*/ T12 w 83"/>
                <a:gd name="T14" fmla="+- 0 4740 4443"/>
                <a:gd name="T15" fmla="*/ 4740 h 369"/>
                <a:gd name="T16" fmla="+- 0 8962 8879"/>
                <a:gd name="T17" fmla="*/ T16 w 83"/>
                <a:gd name="T18" fmla="+- 0 4811 4443"/>
                <a:gd name="T19" fmla="*/ 4811 h 369"/>
                <a:gd name="T20" fmla="+- 0 8880 8879"/>
                <a:gd name="T21" fmla="*/ T20 w 83"/>
                <a:gd name="T22" fmla="+- 0 4443 4443"/>
                <a:gd name="T23" fmla="*/ 4443 h 369"/>
              </a:gdLst>
              <a:ahLst/>
              <a:cxnLst>
                <a:cxn ang="0">
                  <a:pos x="T1" y="T3"/>
                </a:cxn>
                <a:cxn ang="0">
                  <a:pos x="T5" y="T7"/>
                </a:cxn>
                <a:cxn ang="0">
                  <a:pos x="T9" y="T11"/>
                </a:cxn>
                <a:cxn ang="0">
                  <a:pos x="T13" y="T15"/>
                </a:cxn>
                <a:cxn ang="0">
                  <a:pos x="T17" y="T19"/>
                </a:cxn>
                <a:cxn ang="0">
                  <a:pos x="T21" y="T23"/>
                </a:cxn>
              </a:cxnLst>
              <a:rect l="0" t="0" r="r" b="b"/>
              <a:pathLst>
                <a:path w="83" h="369">
                  <a:moveTo>
                    <a:pt x="1" y="0"/>
                  </a:moveTo>
                  <a:lnTo>
                    <a:pt x="8" y="113"/>
                  </a:lnTo>
                  <a:lnTo>
                    <a:pt x="24" y="206"/>
                  </a:lnTo>
                  <a:lnTo>
                    <a:pt x="49" y="297"/>
                  </a:lnTo>
                  <a:lnTo>
                    <a:pt x="83" y="368"/>
                  </a:lnTo>
                  <a:lnTo>
                    <a:pt x="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8878" y="4442"/>
              <a:ext cx="83" cy="369"/>
            </a:xfrm>
            <a:custGeom>
              <a:avLst/>
              <a:gdLst>
                <a:gd name="T0" fmla="+- 0 8880 8879"/>
                <a:gd name="T1" fmla="*/ T0 w 83"/>
                <a:gd name="T2" fmla="+- 0 4443 4443"/>
                <a:gd name="T3" fmla="*/ 4443 h 369"/>
                <a:gd name="T4" fmla="+- 0 8879 8879"/>
                <a:gd name="T5" fmla="*/ T4 w 83"/>
                <a:gd name="T6" fmla="+- 0 4482 4443"/>
                <a:gd name="T7" fmla="*/ 4482 h 369"/>
                <a:gd name="T8" fmla="+- 0 8887 8879"/>
                <a:gd name="T9" fmla="*/ T8 w 83"/>
                <a:gd name="T10" fmla="+- 0 4556 4443"/>
                <a:gd name="T11" fmla="*/ 4556 h 369"/>
                <a:gd name="T12" fmla="+- 0 8903 8879"/>
                <a:gd name="T13" fmla="*/ T12 w 83"/>
                <a:gd name="T14" fmla="+- 0 4649 4443"/>
                <a:gd name="T15" fmla="*/ 4649 h 369"/>
                <a:gd name="T16" fmla="+- 0 8928 8879"/>
                <a:gd name="T17" fmla="*/ T16 w 83"/>
                <a:gd name="T18" fmla="+- 0 4740 4443"/>
                <a:gd name="T19" fmla="*/ 4740 h 369"/>
                <a:gd name="T20" fmla="+- 0 8962 8879"/>
                <a:gd name="T21" fmla="*/ T20 w 83"/>
                <a:gd name="T22" fmla="+- 0 4811 4443"/>
                <a:gd name="T23" fmla="*/ 4811 h 369"/>
              </a:gdLst>
              <a:ahLst/>
              <a:cxnLst>
                <a:cxn ang="0">
                  <a:pos x="T1" y="T3"/>
                </a:cxn>
                <a:cxn ang="0">
                  <a:pos x="T5" y="T7"/>
                </a:cxn>
                <a:cxn ang="0">
                  <a:pos x="T9" y="T11"/>
                </a:cxn>
                <a:cxn ang="0">
                  <a:pos x="T13" y="T15"/>
                </a:cxn>
                <a:cxn ang="0">
                  <a:pos x="T17" y="T19"/>
                </a:cxn>
                <a:cxn ang="0">
                  <a:pos x="T21" y="T23"/>
                </a:cxn>
              </a:cxnLst>
              <a:rect l="0" t="0" r="r" b="b"/>
              <a:pathLst>
                <a:path w="83" h="369">
                  <a:moveTo>
                    <a:pt x="1" y="0"/>
                  </a:moveTo>
                  <a:lnTo>
                    <a:pt x="0" y="39"/>
                  </a:lnTo>
                  <a:lnTo>
                    <a:pt x="8" y="113"/>
                  </a:lnTo>
                  <a:lnTo>
                    <a:pt x="24" y="206"/>
                  </a:lnTo>
                  <a:lnTo>
                    <a:pt x="49" y="297"/>
                  </a:lnTo>
                  <a:lnTo>
                    <a:pt x="83" y="368"/>
                  </a:lnTo>
                </a:path>
              </a:pathLst>
            </a:custGeom>
            <a:noFill/>
            <a:ln w="6168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5165" y="2481"/>
              <a:ext cx="1935" cy="1280"/>
            </a:xfrm>
            <a:custGeom>
              <a:avLst/>
              <a:gdLst>
                <a:gd name="T0" fmla="+- 0 5810 5166"/>
                <a:gd name="T1" fmla="*/ T0 w 1935"/>
                <a:gd name="T2" fmla="+- 0 2481 2481"/>
                <a:gd name="T3" fmla="*/ 2481 h 1280"/>
                <a:gd name="T4" fmla="+- 0 5735 5166"/>
                <a:gd name="T5" fmla="*/ T4 w 1935"/>
                <a:gd name="T6" fmla="+- 0 2485 2481"/>
                <a:gd name="T7" fmla="*/ 2485 h 1280"/>
                <a:gd name="T8" fmla="+- 0 5662 5166"/>
                <a:gd name="T9" fmla="*/ T8 w 1935"/>
                <a:gd name="T10" fmla="+- 0 2498 2481"/>
                <a:gd name="T11" fmla="*/ 2498 h 1280"/>
                <a:gd name="T12" fmla="+- 0 5593 5166"/>
                <a:gd name="T13" fmla="*/ T12 w 1935"/>
                <a:gd name="T14" fmla="+- 0 2518 2481"/>
                <a:gd name="T15" fmla="*/ 2518 h 1280"/>
                <a:gd name="T16" fmla="+- 0 5527 5166"/>
                <a:gd name="T17" fmla="*/ T16 w 1935"/>
                <a:gd name="T18" fmla="+- 0 2546 2481"/>
                <a:gd name="T19" fmla="*/ 2546 h 1280"/>
                <a:gd name="T20" fmla="+- 0 5465 5166"/>
                <a:gd name="T21" fmla="*/ T20 w 1935"/>
                <a:gd name="T22" fmla="+- 0 2581 2481"/>
                <a:gd name="T23" fmla="*/ 2581 h 1280"/>
                <a:gd name="T24" fmla="+- 0 5407 5166"/>
                <a:gd name="T25" fmla="*/ T24 w 1935"/>
                <a:gd name="T26" fmla="+- 0 2622 2481"/>
                <a:gd name="T27" fmla="*/ 2622 h 1280"/>
                <a:gd name="T28" fmla="+- 0 5354 5166"/>
                <a:gd name="T29" fmla="*/ T28 w 1935"/>
                <a:gd name="T30" fmla="+- 0 2668 2481"/>
                <a:gd name="T31" fmla="*/ 2668 h 1280"/>
                <a:gd name="T32" fmla="+- 0 5307 5166"/>
                <a:gd name="T33" fmla="*/ T32 w 1935"/>
                <a:gd name="T34" fmla="+- 0 2721 2481"/>
                <a:gd name="T35" fmla="*/ 2721 h 1280"/>
                <a:gd name="T36" fmla="+- 0 5266 5166"/>
                <a:gd name="T37" fmla="*/ T36 w 1935"/>
                <a:gd name="T38" fmla="+- 0 2778 2481"/>
                <a:gd name="T39" fmla="*/ 2778 h 1280"/>
                <a:gd name="T40" fmla="+- 0 5231 5166"/>
                <a:gd name="T41" fmla="*/ T40 w 1935"/>
                <a:gd name="T42" fmla="+- 0 2839 2481"/>
                <a:gd name="T43" fmla="*/ 2839 h 1280"/>
                <a:gd name="T44" fmla="+- 0 5203 5166"/>
                <a:gd name="T45" fmla="*/ T44 w 1935"/>
                <a:gd name="T46" fmla="+- 0 2905 2481"/>
                <a:gd name="T47" fmla="*/ 2905 h 1280"/>
                <a:gd name="T48" fmla="+- 0 5183 5166"/>
                <a:gd name="T49" fmla="*/ T48 w 1935"/>
                <a:gd name="T50" fmla="+- 0 2974 2481"/>
                <a:gd name="T51" fmla="*/ 2974 h 1280"/>
                <a:gd name="T52" fmla="+- 0 5170 5166"/>
                <a:gd name="T53" fmla="*/ T52 w 1935"/>
                <a:gd name="T54" fmla="+- 0 3046 2481"/>
                <a:gd name="T55" fmla="*/ 3046 h 1280"/>
                <a:gd name="T56" fmla="+- 0 5166 5166"/>
                <a:gd name="T57" fmla="*/ T56 w 1935"/>
                <a:gd name="T58" fmla="+- 0 3121 2481"/>
                <a:gd name="T59" fmla="*/ 3121 h 1280"/>
                <a:gd name="T60" fmla="+- 0 5170 5166"/>
                <a:gd name="T61" fmla="*/ T60 w 1935"/>
                <a:gd name="T62" fmla="+- 0 3195 2481"/>
                <a:gd name="T63" fmla="*/ 3195 h 1280"/>
                <a:gd name="T64" fmla="+- 0 5183 5166"/>
                <a:gd name="T65" fmla="*/ T64 w 1935"/>
                <a:gd name="T66" fmla="+- 0 3267 2481"/>
                <a:gd name="T67" fmla="*/ 3267 h 1280"/>
                <a:gd name="T68" fmla="+- 0 5203 5166"/>
                <a:gd name="T69" fmla="*/ T68 w 1935"/>
                <a:gd name="T70" fmla="+- 0 3337 2481"/>
                <a:gd name="T71" fmla="*/ 3337 h 1280"/>
                <a:gd name="T72" fmla="+- 0 5231 5166"/>
                <a:gd name="T73" fmla="*/ T72 w 1935"/>
                <a:gd name="T74" fmla="+- 0 3402 2481"/>
                <a:gd name="T75" fmla="*/ 3402 h 1280"/>
                <a:gd name="T76" fmla="+- 0 5266 5166"/>
                <a:gd name="T77" fmla="*/ T76 w 1935"/>
                <a:gd name="T78" fmla="+- 0 3464 2481"/>
                <a:gd name="T79" fmla="*/ 3464 h 1280"/>
                <a:gd name="T80" fmla="+- 0 5307 5166"/>
                <a:gd name="T81" fmla="*/ T80 w 1935"/>
                <a:gd name="T82" fmla="+- 0 3521 2481"/>
                <a:gd name="T83" fmla="*/ 3521 h 1280"/>
                <a:gd name="T84" fmla="+- 0 5354 5166"/>
                <a:gd name="T85" fmla="*/ T84 w 1935"/>
                <a:gd name="T86" fmla="+- 0 3573 2481"/>
                <a:gd name="T87" fmla="*/ 3573 h 1280"/>
                <a:gd name="T88" fmla="+- 0 5407 5166"/>
                <a:gd name="T89" fmla="*/ T88 w 1935"/>
                <a:gd name="T90" fmla="+- 0 3620 2481"/>
                <a:gd name="T91" fmla="*/ 3620 h 1280"/>
                <a:gd name="T92" fmla="+- 0 5465 5166"/>
                <a:gd name="T93" fmla="*/ T92 w 1935"/>
                <a:gd name="T94" fmla="+- 0 3661 2481"/>
                <a:gd name="T95" fmla="*/ 3661 h 1280"/>
                <a:gd name="T96" fmla="+- 0 5527 5166"/>
                <a:gd name="T97" fmla="*/ T96 w 1935"/>
                <a:gd name="T98" fmla="+- 0 3695 2481"/>
                <a:gd name="T99" fmla="*/ 3695 h 1280"/>
                <a:gd name="T100" fmla="+- 0 5593 5166"/>
                <a:gd name="T101" fmla="*/ T100 w 1935"/>
                <a:gd name="T102" fmla="+- 0 3723 2481"/>
                <a:gd name="T103" fmla="*/ 3723 h 1280"/>
                <a:gd name="T104" fmla="+- 0 5662 5166"/>
                <a:gd name="T105" fmla="*/ T104 w 1935"/>
                <a:gd name="T106" fmla="+- 0 3744 2481"/>
                <a:gd name="T107" fmla="*/ 3744 h 1280"/>
                <a:gd name="T108" fmla="+- 0 5735 5166"/>
                <a:gd name="T109" fmla="*/ T108 w 1935"/>
                <a:gd name="T110" fmla="+- 0 3756 2481"/>
                <a:gd name="T111" fmla="*/ 3756 h 1280"/>
                <a:gd name="T112" fmla="+- 0 5810 5166"/>
                <a:gd name="T113" fmla="*/ T112 w 1935"/>
                <a:gd name="T114" fmla="+- 0 3760 2481"/>
                <a:gd name="T115" fmla="*/ 3760 h 1280"/>
                <a:gd name="T116" fmla="+- 0 5888 5166"/>
                <a:gd name="T117" fmla="*/ T116 w 1935"/>
                <a:gd name="T118" fmla="+- 0 3756 2481"/>
                <a:gd name="T119" fmla="*/ 3756 h 1280"/>
                <a:gd name="T120" fmla="+- 0 5963 5166"/>
                <a:gd name="T121" fmla="*/ T120 w 1935"/>
                <a:gd name="T122" fmla="+- 0 3742 2481"/>
                <a:gd name="T123" fmla="*/ 3742 h 1280"/>
                <a:gd name="T124" fmla="+- 0 6035 5166"/>
                <a:gd name="T125" fmla="*/ T124 w 1935"/>
                <a:gd name="T126" fmla="+- 0 3720 2481"/>
                <a:gd name="T127" fmla="*/ 3720 h 1280"/>
                <a:gd name="T128" fmla="+- 0 6103 5166"/>
                <a:gd name="T129" fmla="*/ T128 w 1935"/>
                <a:gd name="T130" fmla="+- 0 3691 2481"/>
                <a:gd name="T131" fmla="*/ 3691 h 1280"/>
                <a:gd name="T132" fmla="+- 0 6166 5166"/>
                <a:gd name="T133" fmla="*/ T132 w 1935"/>
                <a:gd name="T134" fmla="+- 0 3654 2481"/>
                <a:gd name="T135" fmla="*/ 3654 h 1280"/>
                <a:gd name="T136" fmla="+- 0 6225 5166"/>
                <a:gd name="T137" fmla="*/ T136 w 1935"/>
                <a:gd name="T138" fmla="+- 0 3610 2481"/>
                <a:gd name="T139" fmla="*/ 3610 h 1280"/>
                <a:gd name="T140" fmla="+- 0 6278 5166"/>
                <a:gd name="T141" fmla="*/ T140 w 1935"/>
                <a:gd name="T142" fmla="+- 0 3560 2481"/>
                <a:gd name="T143" fmla="*/ 3560 h 1280"/>
                <a:gd name="T144" fmla="+- 0 6325 5166"/>
                <a:gd name="T145" fmla="*/ T144 w 1935"/>
                <a:gd name="T146" fmla="+- 0 3504 2481"/>
                <a:gd name="T147" fmla="*/ 3504 h 1280"/>
                <a:gd name="T148" fmla="+- 0 6366 5166"/>
                <a:gd name="T149" fmla="*/ T148 w 1935"/>
                <a:gd name="T150" fmla="+- 0 3443 2481"/>
                <a:gd name="T151" fmla="*/ 3443 h 1280"/>
                <a:gd name="T152" fmla="+- 0 6399 5166"/>
                <a:gd name="T153" fmla="*/ T152 w 1935"/>
                <a:gd name="T154" fmla="+- 0 3378 2481"/>
                <a:gd name="T155" fmla="*/ 3378 h 1280"/>
                <a:gd name="T156" fmla="+- 0 6425 5166"/>
                <a:gd name="T157" fmla="*/ T156 w 1935"/>
                <a:gd name="T158" fmla="+- 0 3308 2481"/>
                <a:gd name="T159" fmla="*/ 3308 h 1280"/>
                <a:gd name="T160" fmla="+- 0 6443 5166"/>
                <a:gd name="T161" fmla="*/ T160 w 1935"/>
                <a:gd name="T162" fmla="+- 0 3235 2481"/>
                <a:gd name="T163" fmla="*/ 3235 h 1280"/>
                <a:gd name="T164" fmla="+- 0 7100 5166"/>
                <a:gd name="T165" fmla="*/ T164 w 1935"/>
                <a:gd name="T166" fmla="+- 0 3121 2481"/>
                <a:gd name="T167" fmla="*/ 3121 h 1280"/>
                <a:gd name="T168" fmla="+- 0 6450 5166"/>
                <a:gd name="T169" fmla="*/ T168 w 1935"/>
                <a:gd name="T170" fmla="+- 0 3051 2481"/>
                <a:gd name="T171" fmla="*/ 3051 h 1280"/>
                <a:gd name="T172" fmla="+- 0 6438 5166"/>
                <a:gd name="T173" fmla="*/ T172 w 1935"/>
                <a:gd name="T174" fmla="+- 0 2979 2481"/>
                <a:gd name="T175" fmla="*/ 2979 h 1280"/>
                <a:gd name="T176" fmla="+- 0 6418 5166"/>
                <a:gd name="T177" fmla="*/ T176 w 1935"/>
                <a:gd name="T178" fmla="+- 0 2909 2481"/>
                <a:gd name="T179" fmla="*/ 2909 h 1280"/>
                <a:gd name="T180" fmla="+- 0 6390 5166"/>
                <a:gd name="T181" fmla="*/ T180 w 1935"/>
                <a:gd name="T182" fmla="+- 0 2843 2481"/>
                <a:gd name="T183" fmla="*/ 2843 h 1280"/>
                <a:gd name="T184" fmla="+- 0 6356 5166"/>
                <a:gd name="T185" fmla="*/ T184 w 1935"/>
                <a:gd name="T186" fmla="+- 0 2781 2481"/>
                <a:gd name="T187" fmla="*/ 2781 h 1280"/>
                <a:gd name="T188" fmla="+- 0 6314 5166"/>
                <a:gd name="T189" fmla="*/ T188 w 1935"/>
                <a:gd name="T190" fmla="+- 0 2723 2481"/>
                <a:gd name="T191" fmla="*/ 2723 h 1280"/>
                <a:gd name="T192" fmla="+- 0 6267 5166"/>
                <a:gd name="T193" fmla="*/ T192 w 1935"/>
                <a:gd name="T194" fmla="+- 0 2670 2481"/>
                <a:gd name="T195" fmla="*/ 2670 h 1280"/>
                <a:gd name="T196" fmla="+- 0 6215 5166"/>
                <a:gd name="T197" fmla="*/ T196 w 1935"/>
                <a:gd name="T198" fmla="+- 0 2623 2481"/>
                <a:gd name="T199" fmla="*/ 2623 h 1280"/>
                <a:gd name="T200" fmla="+- 0 6157 5166"/>
                <a:gd name="T201" fmla="*/ T200 w 1935"/>
                <a:gd name="T202" fmla="+- 0 2582 2481"/>
                <a:gd name="T203" fmla="*/ 2582 h 1280"/>
                <a:gd name="T204" fmla="+- 0 6095 5166"/>
                <a:gd name="T205" fmla="*/ T204 w 1935"/>
                <a:gd name="T206" fmla="+- 0 2547 2481"/>
                <a:gd name="T207" fmla="*/ 2547 h 1280"/>
                <a:gd name="T208" fmla="+- 0 6028 5166"/>
                <a:gd name="T209" fmla="*/ T208 w 1935"/>
                <a:gd name="T210" fmla="+- 0 2519 2481"/>
                <a:gd name="T211" fmla="*/ 2519 h 1280"/>
                <a:gd name="T212" fmla="+- 0 5958 5166"/>
                <a:gd name="T213" fmla="*/ T212 w 1935"/>
                <a:gd name="T214" fmla="+- 0 2498 2481"/>
                <a:gd name="T215" fmla="*/ 2498 h 1280"/>
                <a:gd name="T216" fmla="+- 0 5885 5166"/>
                <a:gd name="T217" fmla="*/ T216 w 1935"/>
                <a:gd name="T218" fmla="+- 0 2485 2481"/>
                <a:gd name="T219" fmla="*/ 2485 h 1280"/>
                <a:gd name="T220" fmla="+- 0 5810 5166"/>
                <a:gd name="T221" fmla="*/ T220 w 1935"/>
                <a:gd name="T222" fmla="+- 0 2481 2481"/>
                <a:gd name="T223" fmla="*/ 2481 h 1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1935" h="1280">
                  <a:moveTo>
                    <a:pt x="644" y="0"/>
                  </a:moveTo>
                  <a:lnTo>
                    <a:pt x="569" y="4"/>
                  </a:lnTo>
                  <a:lnTo>
                    <a:pt x="496" y="17"/>
                  </a:lnTo>
                  <a:lnTo>
                    <a:pt x="427" y="37"/>
                  </a:lnTo>
                  <a:lnTo>
                    <a:pt x="361" y="65"/>
                  </a:lnTo>
                  <a:lnTo>
                    <a:pt x="299" y="100"/>
                  </a:lnTo>
                  <a:lnTo>
                    <a:pt x="241" y="141"/>
                  </a:lnTo>
                  <a:lnTo>
                    <a:pt x="188" y="187"/>
                  </a:lnTo>
                  <a:lnTo>
                    <a:pt x="141" y="240"/>
                  </a:lnTo>
                  <a:lnTo>
                    <a:pt x="100" y="297"/>
                  </a:lnTo>
                  <a:lnTo>
                    <a:pt x="65" y="358"/>
                  </a:lnTo>
                  <a:lnTo>
                    <a:pt x="37" y="424"/>
                  </a:lnTo>
                  <a:lnTo>
                    <a:pt x="17" y="493"/>
                  </a:lnTo>
                  <a:lnTo>
                    <a:pt x="4" y="565"/>
                  </a:lnTo>
                  <a:lnTo>
                    <a:pt x="0" y="640"/>
                  </a:lnTo>
                  <a:lnTo>
                    <a:pt x="4" y="714"/>
                  </a:lnTo>
                  <a:lnTo>
                    <a:pt x="17" y="786"/>
                  </a:lnTo>
                  <a:lnTo>
                    <a:pt x="37" y="856"/>
                  </a:lnTo>
                  <a:lnTo>
                    <a:pt x="65" y="921"/>
                  </a:lnTo>
                  <a:lnTo>
                    <a:pt x="100" y="983"/>
                  </a:lnTo>
                  <a:lnTo>
                    <a:pt x="141" y="1040"/>
                  </a:lnTo>
                  <a:lnTo>
                    <a:pt x="188" y="1092"/>
                  </a:lnTo>
                  <a:lnTo>
                    <a:pt x="241" y="1139"/>
                  </a:lnTo>
                  <a:lnTo>
                    <a:pt x="299" y="1180"/>
                  </a:lnTo>
                  <a:lnTo>
                    <a:pt x="361" y="1214"/>
                  </a:lnTo>
                  <a:lnTo>
                    <a:pt x="427" y="1242"/>
                  </a:lnTo>
                  <a:lnTo>
                    <a:pt x="496" y="1263"/>
                  </a:lnTo>
                  <a:lnTo>
                    <a:pt x="569" y="1275"/>
                  </a:lnTo>
                  <a:lnTo>
                    <a:pt x="644" y="1279"/>
                  </a:lnTo>
                  <a:lnTo>
                    <a:pt x="722" y="1275"/>
                  </a:lnTo>
                  <a:lnTo>
                    <a:pt x="797" y="1261"/>
                  </a:lnTo>
                  <a:lnTo>
                    <a:pt x="869" y="1239"/>
                  </a:lnTo>
                  <a:lnTo>
                    <a:pt x="937" y="1210"/>
                  </a:lnTo>
                  <a:lnTo>
                    <a:pt x="1000" y="1173"/>
                  </a:lnTo>
                  <a:lnTo>
                    <a:pt x="1059" y="1129"/>
                  </a:lnTo>
                  <a:lnTo>
                    <a:pt x="1112" y="1079"/>
                  </a:lnTo>
                  <a:lnTo>
                    <a:pt x="1159" y="1023"/>
                  </a:lnTo>
                  <a:lnTo>
                    <a:pt x="1200" y="962"/>
                  </a:lnTo>
                  <a:lnTo>
                    <a:pt x="1233" y="897"/>
                  </a:lnTo>
                  <a:lnTo>
                    <a:pt x="1259" y="827"/>
                  </a:lnTo>
                  <a:lnTo>
                    <a:pt x="1277" y="754"/>
                  </a:lnTo>
                  <a:lnTo>
                    <a:pt x="1934" y="640"/>
                  </a:lnTo>
                  <a:lnTo>
                    <a:pt x="1284" y="570"/>
                  </a:lnTo>
                  <a:lnTo>
                    <a:pt x="1272" y="498"/>
                  </a:lnTo>
                  <a:lnTo>
                    <a:pt x="1252" y="428"/>
                  </a:lnTo>
                  <a:lnTo>
                    <a:pt x="1224" y="362"/>
                  </a:lnTo>
                  <a:lnTo>
                    <a:pt x="1190" y="300"/>
                  </a:lnTo>
                  <a:lnTo>
                    <a:pt x="1148" y="242"/>
                  </a:lnTo>
                  <a:lnTo>
                    <a:pt x="1101" y="189"/>
                  </a:lnTo>
                  <a:lnTo>
                    <a:pt x="1049" y="142"/>
                  </a:lnTo>
                  <a:lnTo>
                    <a:pt x="991" y="101"/>
                  </a:lnTo>
                  <a:lnTo>
                    <a:pt x="929" y="66"/>
                  </a:lnTo>
                  <a:lnTo>
                    <a:pt x="862" y="38"/>
                  </a:lnTo>
                  <a:lnTo>
                    <a:pt x="792" y="17"/>
                  </a:lnTo>
                  <a:lnTo>
                    <a:pt x="719" y="4"/>
                  </a:lnTo>
                  <a:lnTo>
                    <a:pt x="6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5165" y="2481"/>
              <a:ext cx="1935" cy="1280"/>
            </a:xfrm>
            <a:custGeom>
              <a:avLst/>
              <a:gdLst>
                <a:gd name="T0" fmla="+- 0 7100 5166"/>
                <a:gd name="T1" fmla="*/ T0 w 1935"/>
                <a:gd name="T2" fmla="+- 0 3121 2481"/>
                <a:gd name="T3" fmla="*/ 3121 h 1280"/>
                <a:gd name="T4" fmla="+- 0 6450 5166"/>
                <a:gd name="T5" fmla="*/ T4 w 1935"/>
                <a:gd name="T6" fmla="+- 0 3051 2481"/>
                <a:gd name="T7" fmla="*/ 3051 h 1280"/>
                <a:gd name="T8" fmla="+- 0 6438 5166"/>
                <a:gd name="T9" fmla="*/ T8 w 1935"/>
                <a:gd name="T10" fmla="+- 0 2979 2481"/>
                <a:gd name="T11" fmla="*/ 2979 h 1280"/>
                <a:gd name="T12" fmla="+- 0 6418 5166"/>
                <a:gd name="T13" fmla="*/ T12 w 1935"/>
                <a:gd name="T14" fmla="+- 0 2909 2481"/>
                <a:gd name="T15" fmla="*/ 2909 h 1280"/>
                <a:gd name="T16" fmla="+- 0 6390 5166"/>
                <a:gd name="T17" fmla="*/ T16 w 1935"/>
                <a:gd name="T18" fmla="+- 0 2843 2481"/>
                <a:gd name="T19" fmla="*/ 2843 h 1280"/>
                <a:gd name="T20" fmla="+- 0 6356 5166"/>
                <a:gd name="T21" fmla="*/ T20 w 1935"/>
                <a:gd name="T22" fmla="+- 0 2781 2481"/>
                <a:gd name="T23" fmla="*/ 2781 h 1280"/>
                <a:gd name="T24" fmla="+- 0 6314 5166"/>
                <a:gd name="T25" fmla="*/ T24 w 1935"/>
                <a:gd name="T26" fmla="+- 0 2723 2481"/>
                <a:gd name="T27" fmla="*/ 2723 h 1280"/>
                <a:gd name="T28" fmla="+- 0 6267 5166"/>
                <a:gd name="T29" fmla="*/ T28 w 1935"/>
                <a:gd name="T30" fmla="+- 0 2670 2481"/>
                <a:gd name="T31" fmla="*/ 2670 h 1280"/>
                <a:gd name="T32" fmla="+- 0 6215 5166"/>
                <a:gd name="T33" fmla="*/ T32 w 1935"/>
                <a:gd name="T34" fmla="+- 0 2623 2481"/>
                <a:gd name="T35" fmla="*/ 2623 h 1280"/>
                <a:gd name="T36" fmla="+- 0 6157 5166"/>
                <a:gd name="T37" fmla="*/ T36 w 1935"/>
                <a:gd name="T38" fmla="+- 0 2582 2481"/>
                <a:gd name="T39" fmla="*/ 2582 h 1280"/>
                <a:gd name="T40" fmla="+- 0 6095 5166"/>
                <a:gd name="T41" fmla="*/ T40 w 1935"/>
                <a:gd name="T42" fmla="+- 0 2547 2481"/>
                <a:gd name="T43" fmla="*/ 2547 h 1280"/>
                <a:gd name="T44" fmla="+- 0 6028 5166"/>
                <a:gd name="T45" fmla="*/ T44 w 1935"/>
                <a:gd name="T46" fmla="+- 0 2519 2481"/>
                <a:gd name="T47" fmla="*/ 2519 h 1280"/>
                <a:gd name="T48" fmla="+- 0 5958 5166"/>
                <a:gd name="T49" fmla="*/ T48 w 1935"/>
                <a:gd name="T50" fmla="+- 0 2498 2481"/>
                <a:gd name="T51" fmla="*/ 2498 h 1280"/>
                <a:gd name="T52" fmla="+- 0 5885 5166"/>
                <a:gd name="T53" fmla="*/ T52 w 1935"/>
                <a:gd name="T54" fmla="+- 0 2485 2481"/>
                <a:gd name="T55" fmla="*/ 2485 h 1280"/>
                <a:gd name="T56" fmla="+- 0 5810 5166"/>
                <a:gd name="T57" fmla="*/ T56 w 1935"/>
                <a:gd name="T58" fmla="+- 0 2481 2481"/>
                <a:gd name="T59" fmla="*/ 2481 h 1280"/>
                <a:gd name="T60" fmla="+- 0 5735 5166"/>
                <a:gd name="T61" fmla="*/ T60 w 1935"/>
                <a:gd name="T62" fmla="+- 0 2485 2481"/>
                <a:gd name="T63" fmla="*/ 2485 h 1280"/>
                <a:gd name="T64" fmla="+- 0 5662 5166"/>
                <a:gd name="T65" fmla="*/ T64 w 1935"/>
                <a:gd name="T66" fmla="+- 0 2498 2481"/>
                <a:gd name="T67" fmla="*/ 2498 h 1280"/>
                <a:gd name="T68" fmla="+- 0 5593 5166"/>
                <a:gd name="T69" fmla="*/ T68 w 1935"/>
                <a:gd name="T70" fmla="+- 0 2518 2481"/>
                <a:gd name="T71" fmla="*/ 2518 h 1280"/>
                <a:gd name="T72" fmla="+- 0 5527 5166"/>
                <a:gd name="T73" fmla="*/ T72 w 1935"/>
                <a:gd name="T74" fmla="+- 0 2546 2481"/>
                <a:gd name="T75" fmla="*/ 2546 h 1280"/>
                <a:gd name="T76" fmla="+- 0 5465 5166"/>
                <a:gd name="T77" fmla="*/ T76 w 1935"/>
                <a:gd name="T78" fmla="+- 0 2581 2481"/>
                <a:gd name="T79" fmla="*/ 2581 h 1280"/>
                <a:gd name="T80" fmla="+- 0 5407 5166"/>
                <a:gd name="T81" fmla="*/ T80 w 1935"/>
                <a:gd name="T82" fmla="+- 0 2622 2481"/>
                <a:gd name="T83" fmla="*/ 2622 h 1280"/>
                <a:gd name="T84" fmla="+- 0 5354 5166"/>
                <a:gd name="T85" fmla="*/ T84 w 1935"/>
                <a:gd name="T86" fmla="+- 0 2668 2481"/>
                <a:gd name="T87" fmla="*/ 2668 h 1280"/>
                <a:gd name="T88" fmla="+- 0 5307 5166"/>
                <a:gd name="T89" fmla="*/ T88 w 1935"/>
                <a:gd name="T90" fmla="+- 0 2721 2481"/>
                <a:gd name="T91" fmla="*/ 2721 h 1280"/>
                <a:gd name="T92" fmla="+- 0 5266 5166"/>
                <a:gd name="T93" fmla="*/ T92 w 1935"/>
                <a:gd name="T94" fmla="+- 0 2778 2481"/>
                <a:gd name="T95" fmla="*/ 2778 h 1280"/>
                <a:gd name="T96" fmla="+- 0 5231 5166"/>
                <a:gd name="T97" fmla="*/ T96 w 1935"/>
                <a:gd name="T98" fmla="+- 0 2839 2481"/>
                <a:gd name="T99" fmla="*/ 2839 h 1280"/>
                <a:gd name="T100" fmla="+- 0 5203 5166"/>
                <a:gd name="T101" fmla="*/ T100 w 1935"/>
                <a:gd name="T102" fmla="+- 0 2905 2481"/>
                <a:gd name="T103" fmla="*/ 2905 h 1280"/>
                <a:gd name="T104" fmla="+- 0 5183 5166"/>
                <a:gd name="T105" fmla="*/ T104 w 1935"/>
                <a:gd name="T106" fmla="+- 0 2974 2481"/>
                <a:gd name="T107" fmla="*/ 2974 h 1280"/>
                <a:gd name="T108" fmla="+- 0 5170 5166"/>
                <a:gd name="T109" fmla="*/ T108 w 1935"/>
                <a:gd name="T110" fmla="+- 0 3046 2481"/>
                <a:gd name="T111" fmla="*/ 3046 h 1280"/>
                <a:gd name="T112" fmla="+- 0 5166 5166"/>
                <a:gd name="T113" fmla="*/ T112 w 1935"/>
                <a:gd name="T114" fmla="+- 0 3121 2481"/>
                <a:gd name="T115" fmla="*/ 3121 h 1280"/>
                <a:gd name="T116" fmla="+- 0 5170 5166"/>
                <a:gd name="T117" fmla="*/ T116 w 1935"/>
                <a:gd name="T118" fmla="+- 0 3195 2481"/>
                <a:gd name="T119" fmla="*/ 3195 h 1280"/>
                <a:gd name="T120" fmla="+- 0 5183 5166"/>
                <a:gd name="T121" fmla="*/ T120 w 1935"/>
                <a:gd name="T122" fmla="+- 0 3267 2481"/>
                <a:gd name="T123" fmla="*/ 3267 h 1280"/>
                <a:gd name="T124" fmla="+- 0 5203 5166"/>
                <a:gd name="T125" fmla="*/ T124 w 1935"/>
                <a:gd name="T126" fmla="+- 0 3337 2481"/>
                <a:gd name="T127" fmla="*/ 3337 h 1280"/>
                <a:gd name="T128" fmla="+- 0 5231 5166"/>
                <a:gd name="T129" fmla="*/ T128 w 1935"/>
                <a:gd name="T130" fmla="+- 0 3402 2481"/>
                <a:gd name="T131" fmla="*/ 3402 h 1280"/>
                <a:gd name="T132" fmla="+- 0 5266 5166"/>
                <a:gd name="T133" fmla="*/ T132 w 1935"/>
                <a:gd name="T134" fmla="+- 0 3464 2481"/>
                <a:gd name="T135" fmla="*/ 3464 h 1280"/>
                <a:gd name="T136" fmla="+- 0 5307 5166"/>
                <a:gd name="T137" fmla="*/ T136 w 1935"/>
                <a:gd name="T138" fmla="+- 0 3521 2481"/>
                <a:gd name="T139" fmla="*/ 3521 h 1280"/>
                <a:gd name="T140" fmla="+- 0 5354 5166"/>
                <a:gd name="T141" fmla="*/ T140 w 1935"/>
                <a:gd name="T142" fmla="+- 0 3573 2481"/>
                <a:gd name="T143" fmla="*/ 3573 h 1280"/>
                <a:gd name="T144" fmla="+- 0 5407 5166"/>
                <a:gd name="T145" fmla="*/ T144 w 1935"/>
                <a:gd name="T146" fmla="+- 0 3620 2481"/>
                <a:gd name="T147" fmla="*/ 3620 h 1280"/>
                <a:gd name="T148" fmla="+- 0 5465 5166"/>
                <a:gd name="T149" fmla="*/ T148 w 1935"/>
                <a:gd name="T150" fmla="+- 0 3661 2481"/>
                <a:gd name="T151" fmla="*/ 3661 h 1280"/>
                <a:gd name="T152" fmla="+- 0 5527 5166"/>
                <a:gd name="T153" fmla="*/ T152 w 1935"/>
                <a:gd name="T154" fmla="+- 0 3695 2481"/>
                <a:gd name="T155" fmla="*/ 3695 h 1280"/>
                <a:gd name="T156" fmla="+- 0 5593 5166"/>
                <a:gd name="T157" fmla="*/ T156 w 1935"/>
                <a:gd name="T158" fmla="+- 0 3723 2481"/>
                <a:gd name="T159" fmla="*/ 3723 h 1280"/>
                <a:gd name="T160" fmla="+- 0 5662 5166"/>
                <a:gd name="T161" fmla="*/ T160 w 1935"/>
                <a:gd name="T162" fmla="+- 0 3744 2481"/>
                <a:gd name="T163" fmla="*/ 3744 h 1280"/>
                <a:gd name="T164" fmla="+- 0 5735 5166"/>
                <a:gd name="T165" fmla="*/ T164 w 1935"/>
                <a:gd name="T166" fmla="+- 0 3756 2481"/>
                <a:gd name="T167" fmla="*/ 3756 h 1280"/>
                <a:gd name="T168" fmla="+- 0 5810 5166"/>
                <a:gd name="T169" fmla="*/ T168 w 1935"/>
                <a:gd name="T170" fmla="+- 0 3760 2481"/>
                <a:gd name="T171" fmla="*/ 3760 h 1280"/>
                <a:gd name="T172" fmla="+- 0 5888 5166"/>
                <a:gd name="T173" fmla="*/ T172 w 1935"/>
                <a:gd name="T174" fmla="+- 0 3756 2481"/>
                <a:gd name="T175" fmla="*/ 3756 h 1280"/>
                <a:gd name="T176" fmla="+- 0 5963 5166"/>
                <a:gd name="T177" fmla="*/ T176 w 1935"/>
                <a:gd name="T178" fmla="+- 0 3742 2481"/>
                <a:gd name="T179" fmla="*/ 3742 h 1280"/>
                <a:gd name="T180" fmla="+- 0 6035 5166"/>
                <a:gd name="T181" fmla="*/ T180 w 1935"/>
                <a:gd name="T182" fmla="+- 0 3720 2481"/>
                <a:gd name="T183" fmla="*/ 3720 h 1280"/>
                <a:gd name="T184" fmla="+- 0 6103 5166"/>
                <a:gd name="T185" fmla="*/ T184 w 1935"/>
                <a:gd name="T186" fmla="+- 0 3691 2481"/>
                <a:gd name="T187" fmla="*/ 3691 h 1280"/>
                <a:gd name="T188" fmla="+- 0 6166 5166"/>
                <a:gd name="T189" fmla="*/ T188 w 1935"/>
                <a:gd name="T190" fmla="+- 0 3654 2481"/>
                <a:gd name="T191" fmla="*/ 3654 h 1280"/>
                <a:gd name="T192" fmla="+- 0 6225 5166"/>
                <a:gd name="T193" fmla="*/ T192 w 1935"/>
                <a:gd name="T194" fmla="+- 0 3610 2481"/>
                <a:gd name="T195" fmla="*/ 3610 h 1280"/>
                <a:gd name="T196" fmla="+- 0 6278 5166"/>
                <a:gd name="T197" fmla="*/ T196 w 1935"/>
                <a:gd name="T198" fmla="+- 0 3560 2481"/>
                <a:gd name="T199" fmla="*/ 3560 h 1280"/>
                <a:gd name="T200" fmla="+- 0 6325 5166"/>
                <a:gd name="T201" fmla="*/ T200 w 1935"/>
                <a:gd name="T202" fmla="+- 0 3504 2481"/>
                <a:gd name="T203" fmla="*/ 3504 h 1280"/>
                <a:gd name="T204" fmla="+- 0 6366 5166"/>
                <a:gd name="T205" fmla="*/ T204 w 1935"/>
                <a:gd name="T206" fmla="+- 0 3443 2481"/>
                <a:gd name="T207" fmla="*/ 3443 h 1280"/>
                <a:gd name="T208" fmla="+- 0 6399 5166"/>
                <a:gd name="T209" fmla="*/ T208 w 1935"/>
                <a:gd name="T210" fmla="+- 0 3378 2481"/>
                <a:gd name="T211" fmla="*/ 3378 h 1280"/>
                <a:gd name="T212" fmla="+- 0 6425 5166"/>
                <a:gd name="T213" fmla="*/ T212 w 1935"/>
                <a:gd name="T214" fmla="+- 0 3308 2481"/>
                <a:gd name="T215" fmla="*/ 3308 h 1280"/>
                <a:gd name="T216" fmla="+- 0 6443 5166"/>
                <a:gd name="T217" fmla="*/ T216 w 1935"/>
                <a:gd name="T218" fmla="+- 0 3235 2481"/>
                <a:gd name="T219" fmla="*/ 3235 h 1280"/>
                <a:gd name="T220" fmla="+- 0 7100 5166"/>
                <a:gd name="T221" fmla="*/ T220 w 1935"/>
                <a:gd name="T222" fmla="+- 0 3121 2481"/>
                <a:gd name="T223" fmla="*/ 3121 h 1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1935" h="1280">
                  <a:moveTo>
                    <a:pt x="1934" y="640"/>
                  </a:moveTo>
                  <a:lnTo>
                    <a:pt x="1284" y="570"/>
                  </a:lnTo>
                  <a:lnTo>
                    <a:pt x="1272" y="498"/>
                  </a:lnTo>
                  <a:lnTo>
                    <a:pt x="1252" y="428"/>
                  </a:lnTo>
                  <a:lnTo>
                    <a:pt x="1224" y="362"/>
                  </a:lnTo>
                  <a:lnTo>
                    <a:pt x="1190" y="300"/>
                  </a:lnTo>
                  <a:lnTo>
                    <a:pt x="1148" y="242"/>
                  </a:lnTo>
                  <a:lnTo>
                    <a:pt x="1101" y="189"/>
                  </a:lnTo>
                  <a:lnTo>
                    <a:pt x="1049" y="142"/>
                  </a:lnTo>
                  <a:lnTo>
                    <a:pt x="991" y="101"/>
                  </a:lnTo>
                  <a:lnTo>
                    <a:pt x="929" y="66"/>
                  </a:lnTo>
                  <a:lnTo>
                    <a:pt x="862" y="38"/>
                  </a:lnTo>
                  <a:lnTo>
                    <a:pt x="792" y="17"/>
                  </a:lnTo>
                  <a:lnTo>
                    <a:pt x="719" y="4"/>
                  </a:lnTo>
                  <a:lnTo>
                    <a:pt x="644" y="0"/>
                  </a:lnTo>
                  <a:lnTo>
                    <a:pt x="569" y="4"/>
                  </a:lnTo>
                  <a:lnTo>
                    <a:pt x="496" y="17"/>
                  </a:lnTo>
                  <a:lnTo>
                    <a:pt x="427" y="37"/>
                  </a:lnTo>
                  <a:lnTo>
                    <a:pt x="361" y="65"/>
                  </a:lnTo>
                  <a:lnTo>
                    <a:pt x="299" y="100"/>
                  </a:lnTo>
                  <a:lnTo>
                    <a:pt x="241" y="141"/>
                  </a:lnTo>
                  <a:lnTo>
                    <a:pt x="188" y="187"/>
                  </a:lnTo>
                  <a:lnTo>
                    <a:pt x="141" y="240"/>
                  </a:lnTo>
                  <a:lnTo>
                    <a:pt x="100" y="297"/>
                  </a:lnTo>
                  <a:lnTo>
                    <a:pt x="65" y="358"/>
                  </a:lnTo>
                  <a:lnTo>
                    <a:pt x="37" y="424"/>
                  </a:lnTo>
                  <a:lnTo>
                    <a:pt x="17" y="493"/>
                  </a:lnTo>
                  <a:lnTo>
                    <a:pt x="4" y="565"/>
                  </a:lnTo>
                  <a:lnTo>
                    <a:pt x="0" y="640"/>
                  </a:lnTo>
                  <a:lnTo>
                    <a:pt x="4" y="714"/>
                  </a:lnTo>
                  <a:lnTo>
                    <a:pt x="17" y="786"/>
                  </a:lnTo>
                  <a:lnTo>
                    <a:pt x="37" y="856"/>
                  </a:lnTo>
                  <a:lnTo>
                    <a:pt x="65" y="921"/>
                  </a:lnTo>
                  <a:lnTo>
                    <a:pt x="100" y="983"/>
                  </a:lnTo>
                  <a:lnTo>
                    <a:pt x="141" y="1040"/>
                  </a:lnTo>
                  <a:lnTo>
                    <a:pt x="188" y="1092"/>
                  </a:lnTo>
                  <a:lnTo>
                    <a:pt x="241" y="1139"/>
                  </a:lnTo>
                  <a:lnTo>
                    <a:pt x="299" y="1180"/>
                  </a:lnTo>
                  <a:lnTo>
                    <a:pt x="361" y="1214"/>
                  </a:lnTo>
                  <a:lnTo>
                    <a:pt x="427" y="1242"/>
                  </a:lnTo>
                  <a:lnTo>
                    <a:pt x="496" y="1263"/>
                  </a:lnTo>
                  <a:lnTo>
                    <a:pt x="569" y="1275"/>
                  </a:lnTo>
                  <a:lnTo>
                    <a:pt x="644" y="1279"/>
                  </a:lnTo>
                  <a:lnTo>
                    <a:pt x="722" y="1275"/>
                  </a:lnTo>
                  <a:lnTo>
                    <a:pt x="797" y="1261"/>
                  </a:lnTo>
                  <a:lnTo>
                    <a:pt x="869" y="1239"/>
                  </a:lnTo>
                  <a:lnTo>
                    <a:pt x="937" y="1210"/>
                  </a:lnTo>
                  <a:lnTo>
                    <a:pt x="1000" y="1173"/>
                  </a:lnTo>
                  <a:lnTo>
                    <a:pt x="1059" y="1129"/>
                  </a:lnTo>
                  <a:lnTo>
                    <a:pt x="1112" y="1079"/>
                  </a:lnTo>
                  <a:lnTo>
                    <a:pt x="1159" y="1023"/>
                  </a:lnTo>
                  <a:lnTo>
                    <a:pt x="1200" y="962"/>
                  </a:lnTo>
                  <a:lnTo>
                    <a:pt x="1233" y="897"/>
                  </a:lnTo>
                  <a:lnTo>
                    <a:pt x="1259" y="827"/>
                  </a:lnTo>
                  <a:lnTo>
                    <a:pt x="1277" y="754"/>
                  </a:lnTo>
                  <a:lnTo>
                    <a:pt x="1934" y="640"/>
                  </a:lnTo>
                  <a:close/>
                </a:path>
              </a:pathLst>
            </a:custGeom>
            <a:noFill/>
            <a:ln w="6168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pic>
          <p:nvPicPr>
            <p:cNvPr id="49"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1" y="3174"/>
              <a:ext cx="14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 y="3174"/>
              <a:ext cx="14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1" y="3174"/>
              <a:ext cx="14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AutoShape 171"/>
            <p:cNvSpPr>
              <a:spLocks/>
            </p:cNvSpPr>
            <p:nvPr/>
          </p:nvSpPr>
          <p:spPr bwMode="auto">
            <a:xfrm>
              <a:off x="6029" y="2761"/>
              <a:ext cx="208" cy="550"/>
            </a:xfrm>
            <a:custGeom>
              <a:avLst/>
              <a:gdLst>
                <a:gd name="T0" fmla="+- 0 6237 6029"/>
                <a:gd name="T1" fmla="*/ T0 w 208"/>
                <a:gd name="T2" fmla="+- 0 2761 2761"/>
                <a:gd name="T3" fmla="*/ 2761 h 550"/>
                <a:gd name="T4" fmla="+- 0 6126 6029"/>
                <a:gd name="T5" fmla="*/ T4 w 208"/>
                <a:gd name="T6" fmla="+- 0 2761 2761"/>
                <a:gd name="T7" fmla="*/ 2761 h 550"/>
                <a:gd name="T8" fmla="+- 0 6086 6029"/>
                <a:gd name="T9" fmla="*/ T8 w 208"/>
                <a:gd name="T10" fmla="+- 0 2989 2761"/>
                <a:gd name="T11" fmla="*/ 2989 h 550"/>
                <a:gd name="T12" fmla="+- 0 6082 6029"/>
                <a:gd name="T13" fmla="*/ T12 w 208"/>
                <a:gd name="T14" fmla="+- 0 3128 2761"/>
                <a:gd name="T15" fmla="*/ 3128 h 550"/>
                <a:gd name="T16" fmla="+- 0 6151 6029"/>
                <a:gd name="T17" fmla="*/ T16 w 208"/>
                <a:gd name="T18" fmla="+- 0 3128 2761"/>
                <a:gd name="T19" fmla="*/ 3128 h 550"/>
                <a:gd name="T20" fmla="+- 0 6196 6029"/>
                <a:gd name="T21" fmla="*/ T20 w 208"/>
                <a:gd name="T22" fmla="+- 0 2989 2761"/>
                <a:gd name="T23" fmla="*/ 2989 h 550"/>
                <a:gd name="T24" fmla="+- 0 6237 6029"/>
                <a:gd name="T25" fmla="*/ T24 w 208"/>
                <a:gd name="T26" fmla="+- 0 2761 2761"/>
                <a:gd name="T27" fmla="*/ 2761 h 550"/>
                <a:gd name="T28" fmla="+- 0 6161 6029"/>
                <a:gd name="T29" fmla="*/ T28 w 208"/>
                <a:gd name="T30" fmla="+- 0 3184 2761"/>
                <a:gd name="T31" fmla="*/ 3184 h 550"/>
                <a:gd name="T32" fmla="+- 0 6052 6029"/>
                <a:gd name="T33" fmla="*/ T32 w 208"/>
                <a:gd name="T34" fmla="+- 0 3184 2761"/>
                <a:gd name="T35" fmla="*/ 3184 h 550"/>
                <a:gd name="T36" fmla="+- 0 6029 6029"/>
                <a:gd name="T37" fmla="*/ T36 w 208"/>
                <a:gd name="T38" fmla="+- 0 3311 2761"/>
                <a:gd name="T39" fmla="*/ 3311 h 550"/>
                <a:gd name="T40" fmla="+- 0 6139 6029"/>
                <a:gd name="T41" fmla="*/ T40 w 208"/>
                <a:gd name="T42" fmla="+- 0 3311 2761"/>
                <a:gd name="T43" fmla="*/ 3311 h 550"/>
                <a:gd name="T44" fmla="+- 0 6161 6029"/>
                <a:gd name="T45" fmla="*/ T44 w 208"/>
                <a:gd name="T46" fmla="+- 0 3184 2761"/>
                <a:gd name="T47" fmla="*/ 3184 h 5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08" h="550">
                  <a:moveTo>
                    <a:pt x="208" y="0"/>
                  </a:moveTo>
                  <a:lnTo>
                    <a:pt x="97" y="0"/>
                  </a:lnTo>
                  <a:lnTo>
                    <a:pt x="57" y="228"/>
                  </a:lnTo>
                  <a:lnTo>
                    <a:pt x="53" y="367"/>
                  </a:lnTo>
                  <a:lnTo>
                    <a:pt x="122" y="367"/>
                  </a:lnTo>
                  <a:lnTo>
                    <a:pt x="167" y="228"/>
                  </a:lnTo>
                  <a:lnTo>
                    <a:pt x="208" y="0"/>
                  </a:lnTo>
                  <a:close/>
                  <a:moveTo>
                    <a:pt x="132" y="423"/>
                  </a:moveTo>
                  <a:lnTo>
                    <a:pt x="23" y="423"/>
                  </a:lnTo>
                  <a:lnTo>
                    <a:pt x="0" y="550"/>
                  </a:lnTo>
                  <a:lnTo>
                    <a:pt x="110" y="550"/>
                  </a:lnTo>
                  <a:lnTo>
                    <a:pt x="132" y="42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0064" y="2773"/>
              <a:ext cx="360" cy="480"/>
            </a:xfrm>
            <a:custGeom>
              <a:avLst/>
              <a:gdLst>
                <a:gd name="T0" fmla="+- 0 10424 10064"/>
                <a:gd name="T1" fmla="*/ T0 w 360"/>
                <a:gd name="T2" fmla="+- 0 2952 2773"/>
                <a:gd name="T3" fmla="*/ 2952 h 480"/>
                <a:gd name="T4" fmla="+- 0 10410 10064"/>
                <a:gd name="T5" fmla="*/ T4 w 360"/>
                <a:gd name="T6" fmla="+- 0 2882 2773"/>
                <a:gd name="T7" fmla="*/ 2882 h 480"/>
                <a:gd name="T8" fmla="+- 0 10372 10064"/>
                <a:gd name="T9" fmla="*/ T8 w 360"/>
                <a:gd name="T10" fmla="+- 0 2826 2773"/>
                <a:gd name="T11" fmla="*/ 2826 h 480"/>
                <a:gd name="T12" fmla="+- 0 10314 10064"/>
                <a:gd name="T13" fmla="*/ T12 w 360"/>
                <a:gd name="T14" fmla="+- 0 2787 2773"/>
                <a:gd name="T15" fmla="*/ 2787 h 480"/>
                <a:gd name="T16" fmla="+- 0 10244 10064"/>
                <a:gd name="T17" fmla="*/ T16 w 360"/>
                <a:gd name="T18" fmla="+- 0 2773 2773"/>
                <a:gd name="T19" fmla="*/ 2773 h 480"/>
                <a:gd name="T20" fmla="+- 0 10174 10064"/>
                <a:gd name="T21" fmla="*/ T20 w 360"/>
                <a:gd name="T22" fmla="+- 0 2787 2773"/>
                <a:gd name="T23" fmla="*/ 2787 h 480"/>
                <a:gd name="T24" fmla="+- 0 10117 10064"/>
                <a:gd name="T25" fmla="*/ T24 w 360"/>
                <a:gd name="T26" fmla="+- 0 2826 2773"/>
                <a:gd name="T27" fmla="*/ 2826 h 480"/>
                <a:gd name="T28" fmla="+- 0 10079 10064"/>
                <a:gd name="T29" fmla="*/ T28 w 360"/>
                <a:gd name="T30" fmla="+- 0 2882 2773"/>
                <a:gd name="T31" fmla="*/ 2882 h 480"/>
                <a:gd name="T32" fmla="+- 0 10064 10064"/>
                <a:gd name="T33" fmla="*/ T32 w 360"/>
                <a:gd name="T34" fmla="+- 0 2952 2773"/>
                <a:gd name="T35" fmla="*/ 2952 h 480"/>
                <a:gd name="T36" fmla="+- 0 10069 10064"/>
                <a:gd name="T37" fmla="*/ T36 w 360"/>
                <a:gd name="T38" fmla="+- 0 2991 2773"/>
                <a:gd name="T39" fmla="*/ 2991 h 480"/>
                <a:gd name="T40" fmla="+- 0 10081 10064"/>
                <a:gd name="T41" fmla="*/ T40 w 360"/>
                <a:gd name="T42" fmla="+- 0 3027 2773"/>
                <a:gd name="T43" fmla="*/ 3027 h 480"/>
                <a:gd name="T44" fmla="+- 0 10100 10064"/>
                <a:gd name="T45" fmla="*/ T44 w 360"/>
                <a:gd name="T46" fmla="+- 0 3059 2773"/>
                <a:gd name="T47" fmla="*/ 3059 h 480"/>
                <a:gd name="T48" fmla="+- 0 10125 10064"/>
                <a:gd name="T49" fmla="*/ T48 w 360"/>
                <a:gd name="T50" fmla="+- 0 3086 2773"/>
                <a:gd name="T51" fmla="*/ 3086 h 480"/>
                <a:gd name="T52" fmla="+- 0 10125 10064"/>
                <a:gd name="T53" fmla="*/ T52 w 360"/>
                <a:gd name="T54" fmla="+- 0 3253 2773"/>
                <a:gd name="T55" fmla="*/ 3253 h 480"/>
                <a:gd name="T56" fmla="+- 0 10354 10064"/>
                <a:gd name="T57" fmla="*/ T56 w 360"/>
                <a:gd name="T58" fmla="+- 0 3253 2773"/>
                <a:gd name="T59" fmla="*/ 3253 h 480"/>
                <a:gd name="T60" fmla="+- 0 10354 10064"/>
                <a:gd name="T61" fmla="*/ T60 w 360"/>
                <a:gd name="T62" fmla="+- 0 3094 2773"/>
                <a:gd name="T63" fmla="*/ 3094 h 480"/>
                <a:gd name="T64" fmla="+- 0 10383 10064"/>
                <a:gd name="T65" fmla="*/ T64 w 360"/>
                <a:gd name="T66" fmla="+- 0 3066 2773"/>
                <a:gd name="T67" fmla="*/ 3066 h 480"/>
                <a:gd name="T68" fmla="+- 0 10405 10064"/>
                <a:gd name="T69" fmla="*/ T68 w 360"/>
                <a:gd name="T70" fmla="+- 0 3032 2773"/>
                <a:gd name="T71" fmla="*/ 3032 h 480"/>
                <a:gd name="T72" fmla="+- 0 10419 10064"/>
                <a:gd name="T73" fmla="*/ T72 w 360"/>
                <a:gd name="T74" fmla="+- 0 2994 2773"/>
                <a:gd name="T75" fmla="*/ 2994 h 480"/>
                <a:gd name="T76" fmla="+- 0 10424 10064"/>
                <a:gd name="T77" fmla="*/ T76 w 360"/>
                <a:gd name="T78" fmla="+- 0 2952 2773"/>
                <a:gd name="T79" fmla="*/ 2952 h 4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360" h="480">
                  <a:moveTo>
                    <a:pt x="360" y="179"/>
                  </a:moveTo>
                  <a:lnTo>
                    <a:pt x="346" y="109"/>
                  </a:lnTo>
                  <a:lnTo>
                    <a:pt x="308" y="53"/>
                  </a:lnTo>
                  <a:lnTo>
                    <a:pt x="250" y="14"/>
                  </a:lnTo>
                  <a:lnTo>
                    <a:pt x="180" y="0"/>
                  </a:lnTo>
                  <a:lnTo>
                    <a:pt x="110" y="14"/>
                  </a:lnTo>
                  <a:lnTo>
                    <a:pt x="53" y="53"/>
                  </a:lnTo>
                  <a:lnTo>
                    <a:pt x="15" y="109"/>
                  </a:lnTo>
                  <a:lnTo>
                    <a:pt x="0" y="179"/>
                  </a:lnTo>
                  <a:lnTo>
                    <a:pt x="5" y="218"/>
                  </a:lnTo>
                  <a:lnTo>
                    <a:pt x="17" y="254"/>
                  </a:lnTo>
                  <a:lnTo>
                    <a:pt x="36" y="286"/>
                  </a:lnTo>
                  <a:lnTo>
                    <a:pt x="61" y="313"/>
                  </a:lnTo>
                  <a:lnTo>
                    <a:pt x="61" y="480"/>
                  </a:lnTo>
                  <a:lnTo>
                    <a:pt x="290" y="480"/>
                  </a:lnTo>
                  <a:lnTo>
                    <a:pt x="290" y="321"/>
                  </a:lnTo>
                  <a:lnTo>
                    <a:pt x="319" y="293"/>
                  </a:lnTo>
                  <a:lnTo>
                    <a:pt x="341" y="259"/>
                  </a:lnTo>
                  <a:lnTo>
                    <a:pt x="355" y="221"/>
                  </a:lnTo>
                  <a:lnTo>
                    <a:pt x="360" y="179"/>
                  </a:lnTo>
                  <a:close/>
                </a:path>
              </a:pathLst>
            </a:custGeom>
            <a:noFill/>
            <a:ln w="2894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pic>
          <p:nvPicPr>
            <p:cNvPr id="54"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5" y="2854"/>
              <a:ext cx="22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54"/>
            <p:cNvSpPr>
              <a:spLocks/>
            </p:cNvSpPr>
            <p:nvPr/>
          </p:nvSpPr>
          <p:spPr bwMode="auto">
            <a:xfrm>
              <a:off x="9436" y="1257"/>
              <a:ext cx="360" cy="480"/>
            </a:xfrm>
            <a:custGeom>
              <a:avLst/>
              <a:gdLst>
                <a:gd name="T0" fmla="+- 0 9616 9436"/>
                <a:gd name="T1" fmla="*/ T0 w 360"/>
                <a:gd name="T2" fmla="+- 0 1257 1257"/>
                <a:gd name="T3" fmla="*/ 1257 h 480"/>
                <a:gd name="T4" fmla="+- 0 9546 9436"/>
                <a:gd name="T5" fmla="*/ T4 w 360"/>
                <a:gd name="T6" fmla="+- 0 1271 1257"/>
                <a:gd name="T7" fmla="*/ 1271 h 480"/>
                <a:gd name="T8" fmla="+- 0 9489 9436"/>
                <a:gd name="T9" fmla="*/ T8 w 360"/>
                <a:gd name="T10" fmla="+- 0 1310 1257"/>
                <a:gd name="T11" fmla="*/ 1310 h 480"/>
                <a:gd name="T12" fmla="+- 0 9450 9436"/>
                <a:gd name="T13" fmla="*/ T12 w 360"/>
                <a:gd name="T14" fmla="+- 0 1366 1257"/>
                <a:gd name="T15" fmla="*/ 1366 h 480"/>
                <a:gd name="T16" fmla="+- 0 9436 9436"/>
                <a:gd name="T17" fmla="*/ T16 w 360"/>
                <a:gd name="T18" fmla="+- 0 1436 1257"/>
                <a:gd name="T19" fmla="*/ 1436 h 480"/>
                <a:gd name="T20" fmla="+- 0 9440 9436"/>
                <a:gd name="T21" fmla="*/ T20 w 360"/>
                <a:gd name="T22" fmla="+- 0 1475 1257"/>
                <a:gd name="T23" fmla="*/ 1475 h 480"/>
                <a:gd name="T24" fmla="+- 0 9453 9436"/>
                <a:gd name="T25" fmla="*/ T24 w 360"/>
                <a:gd name="T26" fmla="+- 0 1511 1257"/>
                <a:gd name="T27" fmla="*/ 1511 h 480"/>
                <a:gd name="T28" fmla="+- 0 9472 9436"/>
                <a:gd name="T29" fmla="*/ T28 w 360"/>
                <a:gd name="T30" fmla="+- 0 1543 1257"/>
                <a:gd name="T31" fmla="*/ 1543 h 480"/>
                <a:gd name="T32" fmla="+- 0 9497 9436"/>
                <a:gd name="T33" fmla="*/ T32 w 360"/>
                <a:gd name="T34" fmla="+- 0 1570 1257"/>
                <a:gd name="T35" fmla="*/ 1570 h 480"/>
                <a:gd name="T36" fmla="+- 0 9497 9436"/>
                <a:gd name="T37" fmla="*/ T36 w 360"/>
                <a:gd name="T38" fmla="+- 0 1737 1257"/>
                <a:gd name="T39" fmla="*/ 1737 h 480"/>
                <a:gd name="T40" fmla="+- 0 9725 9436"/>
                <a:gd name="T41" fmla="*/ T40 w 360"/>
                <a:gd name="T42" fmla="+- 0 1737 1257"/>
                <a:gd name="T43" fmla="*/ 1737 h 480"/>
                <a:gd name="T44" fmla="+- 0 9725 9436"/>
                <a:gd name="T45" fmla="*/ T44 w 360"/>
                <a:gd name="T46" fmla="+- 0 1578 1257"/>
                <a:gd name="T47" fmla="*/ 1578 h 480"/>
                <a:gd name="T48" fmla="+- 0 9754 9436"/>
                <a:gd name="T49" fmla="*/ T48 w 360"/>
                <a:gd name="T50" fmla="+- 0 1550 1257"/>
                <a:gd name="T51" fmla="*/ 1550 h 480"/>
                <a:gd name="T52" fmla="+- 0 9777 9436"/>
                <a:gd name="T53" fmla="*/ T52 w 360"/>
                <a:gd name="T54" fmla="+- 0 1516 1257"/>
                <a:gd name="T55" fmla="*/ 1516 h 480"/>
                <a:gd name="T56" fmla="+- 0 9791 9436"/>
                <a:gd name="T57" fmla="*/ T56 w 360"/>
                <a:gd name="T58" fmla="+- 0 1478 1257"/>
                <a:gd name="T59" fmla="*/ 1478 h 480"/>
                <a:gd name="T60" fmla="+- 0 9796 9436"/>
                <a:gd name="T61" fmla="*/ T60 w 360"/>
                <a:gd name="T62" fmla="+- 0 1436 1257"/>
                <a:gd name="T63" fmla="*/ 1436 h 480"/>
                <a:gd name="T64" fmla="+- 0 9782 9436"/>
                <a:gd name="T65" fmla="*/ T64 w 360"/>
                <a:gd name="T66" fmla="+- 0 1366 1257"/>
                <a:gd name="T67" fmla="*/ 1366 h 480"/>
                <a:gd name="T68" fmla="+- 0 9743 9436"/>
                <a:gd name="T69" fmla="*/ T68 w 360"/>
                <a:gd name="T70" fmla="+- 0 1310 1257"/>
                <a:gd name="T71" fmla="*/ 1310 h 480"/>
                <a:gd name="T72" fmla="+- 0 9686 9436"/>
                <a:gd name="T73" fmla="*/ T72 w 360"/>
                <a:gd name="T74" fmla="+- 0 1271 1257"/>
                <a:gd name="T75" fmla="*/ 1271 h 480"/>
                <a:gd name="T76" fmla="+- 0 9616 9436"/>
                <a:gd name="T77" fmla="*/ T76 w 360"/>
                <a:gd name="T78" fmla="+- 0 1257 1257"/>
                <a:gd name="T79" fmla="*/ 1257 h 4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360" h="480">
                  <a:moveTo>
                    <a:pt x="180" y="0"/>
                  </a:moveTo>
                  <a:lnTo>
                    <a:pt x="110" y="14"/>
                  </a:lnTo>
                  <a:lnTo>
                    <a:pt x="53" y="53"/>
                  </a:lnTo>
                  <a:lnTo>
                    <a:pt x="14" y="109"/>
                  </a:lnTo>
                  <a:lnTo>
                    <a:pt x="0" y="179"/>
                  </a:lnTo>
                  <a:lnTo>
                    <a:pt x="4" y="218"/>
                  </a:lnTo>
                  <a:lnTo>
                    <a:pt x="17" y="254"/>
                  </a:lnTo>
                  <a:lnTo>
                    <a:pt x="36" y="286"/>
                  </a:lnTo>
                  <a:lnTo>
                    <a:pt x="61" y="313"/>
                  </a:lnTo>
                  <a:lnTo>
                    <a:pt x="61" y="480"/>
                  </a:lnTo>
                  <a:lnTo>
                    <a:pt x="289" y="480"/>
                  </a:lnTo>
                  <a:lnTo>
                    <a:pt x="289" y="321"/>
                  </a:lnTo>
                  <a:lnTo>
                    <a:pt x="318" y="293"/>
                  </a:lnTo>
                  <a:lnTo>
                    <a:pt x="341" y="259"/>
                  </a:lnTo>
                  <a:lnTo>
                    <a:pt x="355" y="221"/>
                  </a:lnTo>
                  <a:lnTo>
                    <a:pt x="360" y="179"/>
                  </a:lnTo>
                  <a:lnTo>
                    <a:pt x="346" y="109"/>
                  </a:lnTo>
                  <a:lnTo>
                    <a:pt x="307" y="53"/>
                  </a:lnTo>
                  <a:lnTo>
                    <a:pt x="250" y="14"/>
                  </a:lnTo>
                  <a:lnTo>
                    <a:pt x="1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9436" y="1257"/>
              <a:ext cx="360" cy="480"/>
            </a:xfrm>
            <a:custGeom>
              <a:avLst/>
              <a:gdLst>
                <a:gd name="T0" fmla="+- 0 9796 9436"/>
                <a:gd name="T1" fmla="*/ T0 w 360"/>
                <a:gd name="T2" fmla="+- 0 1436 1257"/>
                <a:gd name="T3" fmla="*/ 1436 h 480"/>
                <a:gd name="T4" fmla="+- 0 9782 9436"/>
                <a:gd name="T5" fmla="*/ T4 w 360"/>
                <a:gd name="T6" fmla="+- 0 1366 1257"/>
                <a:gd name="T7" fmla="*/ 1366 h 480"/>
                <a:gd name="T8" fmla="+- 0 9743 9436"/>
                <a:gd name="T9" fmla="*/ T8 w 360"/>
                <a:gd name="T10" fmla="+- 0 1310 1257"/>
                <a:gd name="T11" fmla="*/ 1310 h 480"/>
                <a:gd name="T12" fmla="+- 0 9686 9436"/>
                <a:gd name="T13" fmla="*/ T12 w 360"/>
                <a:gd name="T14" fmla="+- 0 1271 1257"/>
                <a:gd name="T15" fmla="*/ 1271 h 480"/>
                <a:gd name="T16" fmla="+- 0 9616 9436"/>
                <a:gd name="T17" fmla="*/ T16 w 360"/>
                <a:gd name="T18" fmla="+- 0 1257 1257"/>
                <a:gd name="T19" fmla="*/ 1257 h 480"/>
                <a:gd name="T20" fmla="+- 0 9546 9436"/>
                <a:gd name="T21" fmla="*/ T20 w 360"/>
                <a:gd name="T22" fmla="+- 0 1271 1257"/>
                <a:gd name="T23" fmla="*/ 1271 h 480"/>
                <a:gd name="T24" fmla="+- 0 9489 9436"/>
                <a:gd name="T25" fmla="*/ T24 w 360"/>
                <a:gd name="T26" fmla="+- 0 1310 1257"/>
                <a:gd name="T27" fmla="*/ 1310 h 480"/>
                <a:gd name="T28" fmla="+- 0 9450 9436"/>
                <a:gd name="T29" fmla="*/ T28 w 360"/>
                <a:gd name="T30" fmla="+- 0 1366 1257"/>
                <a:gd name="T31" fmla="*/ 1366 h 480"/>
                <a:gd name="T32" fmla="+- 0 9436 9436"/>
                <a:gd name="T33" fmla="*/ T32 w 360"/>
                <a:gd name="T34" fmla="+- 0 1436 1257"/>
                <a:gd name="T35" fmla="*/ 1436 h 480"/>
                <a:gd name="T36" fmla="+- 0 9440 9436"/>
                <a:gd name="T37" fmla="*/ T36 w 360"/>
                <a:gd name="T38" fmla="+- 0 1475 1257"/>
                <a:gd name="T39" fmla="*/ 1475 h 480"/>
                <a:gd name="T40" fmla="+- 0 9453 9436"/>
                <a:gd name="T41" fmla="*/ T40 w 360"/>
                <a:gd name="T42" fmla="+- 0 1511 1257"/>
                <a:gd name="T43" fmla="*/ 1511 h 480"/>
                <a:gd name="T44" fmla="+- 0 9472 9436"/>
                <a:gd name="T45" fmla="*/ T44 w 360"/>
                <a:gd name="T46" fmla="+- 0 1543 1257"/>
                <a:gd name="T47" fmla="*/ 1543 h 480"/>
                <a:gd name="T48" fmla="+- 0 9497 9436"/>
                <a:gd name="T49" fmla="*/ T48 w 360"/>
                <a:gd name="T50" fmla="+- 0 1570 1257"/>
                <a:gd name="T51" fmla="*/ 1570 h 480"/>
                <a:gd name="T52" fmla="+- 0 9497 9436"/>
                <a:gd name="T53" fmla="*/ T52 w 360"/>
                <a:gd name="T54" fmla="+- 0 1737 1257"/>
                <a:gd name="T55" fmla="*/ 1737 h 480"/>
                <a:gd name="T56" fmla="+- 0 9725 9436"/>
                <a:gd name="T57" fmla="*/ T56 w 360"/>
                <a:gd name="T58" fmla="+- 0 1737 1257"/>
                <a:gd name="T59" fmla="*/ 1737 h 480"/>
                <a:gd name="T60" fmla="+- 0 9725 9436"/>
                <a:gd name="T61" fmla="*/ T60 w 360"/>
                <a:gd name="T62" fmla="+- 0 1578 1257"/>
                <a:gd name="T63" fmla="*/ 1578 h 480"/>
                <a:gd name="T64" fmla="+- 0 9754 9436"/>
                <a:gd name="T65" fmla="*/ T64 w 360"/>
                <a:gd name="T66" fmla="+- 0 1550 1257"/>
                <a:gd name="T67" fmla="*/ 1550 h 480"/>
                <a:gd name="T68" fmla="+- 0 9777 9436"/>
                <a:gd name="T69" fmla="*/ T68 w 360"/>
                <a:gd name="T70" fmla="+- 0 1516 1257"/>
                <a:gd name="T71" fmla="*/ 1516 h 480"/>
                <a:gd name="T72" fmla="+- 0 9791 9436"/>
                <a:gd name="T73" fmla="*/ T72 w 360"/>
                <a:gd name="T74" fmla="+- 0 1478 1257"/>
                <a:gd name="T75" fmla="*/ 1478 h 480"/>
                <a:gd name="T76" fmla="+- 0 9796 9436"/>
                <a:gd name="T77" fmla="*/ T76 w 360"/>
                <a:gd name="T78" fmla="+- 0 1436 1257"/>
                <a:gd name="T79" fmla="*/ 1436 h 4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360" h="480">
                  <a:moveTo>
                    <a:pt x="360" y="179"/>
                  </a:moveTo>
                  <a:lnTo>
                    <a:pt x="346" y="109"/>
                  </a:lnTo>
                  <a:lnTo>
                    <a:pt x="307" y="53"/>
                  </a:lnTo>
                  <a:lnTo>
                    <a:pt x="250" y="14"/>
                  </a:lnTo>
                  <a:lnTo>
                    <a:pt x="180" y="0"/>
                  </a:lnTo>
                  <a:lnTo>
                    <a:pt x="110" y="14"/>
                  </a:lnTo>
                  <a:lnTo>
                    <a:pt x="53" y="53"/>
                  </a:lnTo>
                  <a:lnTo>
                    <a:pt x="14" y="109"/>
                  </a:lnTo>
                  <a:lnTo>
                    <a:pt x="0" y="179"/>
                  </a:lnTo>
                  <a:lnTo>
                    <a:pt x="4" y="218"/>
                  </a:lnTo>
                  <a:lnTo>
                    <a:pt x="17" y="254"/>
                  </a:lnTo>
                  <a:lnTo>
                    <a:pt x="36" y="286"/>
                  </a:lnTo>
                  <a:lnTo>
                    <a:pt x="61" y="313"/>
                  </a:lnTo>
                  <a:lnTo>
                    <a:pt x="61" y="480"/>
                  </a:lnTo>
                  <a:lnTo>
                    <a:pt x="289" y="480"/>
                  </a:lnTo>
                  <a:lnTo>
                    <a:pt x="289" y="321"/>
                  </a:lnTo>
                  <a:lnTo>
                    <a:pt x="318" y="293"/>
                  </a:lnTo>
                  <a:lnTo>
                    <a:pt x="341" y="259"/>
                  </a:lnTo>
                  <a:lnTo>
                    <a:pt x="355" y="221"/>
                  </a:lnTo>
                  <a:lnTo>
                    <a:pt x="360" y="179"/>
                  </a:lnTo>
                  <a:close/>
                </a:path>
              </a:pathLst>
            </a:custGeom>
            <a:noFill/>
            <a:ln w="2894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pic>
          <p:nvPicPr>
            <p:cNvPr id="57"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7" y="1330"/>
              <a:ext cx="229"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Freeform 57"/>
            <p:cNvSpPr>
              <a:spLocks/>
            </p:cNvSpPr>
            <p:nvPr/>
          </p:nvSpPr>
          <p:spPr bwMode="auto">
            <a:xfrm>
              <a:off x="7884" y="609"/>
              <a:ext cx="360" cy="480"/>
            </a:xfrm>
            <a:custGeom>
              <a:avLst/>
              <a:gdLst>
                <a:gd name="T0" fmla="+- 0 8244 7884"/>
                <a:gd name="T1" fmla="*/ T0 w 360"/>
                <a:gd name="T2" fmla="+- 0 788 610"/>
                <a:gd name="T3" fmla="*/ 788 h 480"/>
                <a:gd name="T4" fmla="+- 0 8230 7884"/>
                <a:gd name="T5" fmla="*/ T4 w 360"/>
                <a:gd name="T6" fmla="+- 0 719 610"/>
                <a:gd name="T7" fmla="*/ 719 h 480"/>
                <a:gd name="T8" fmla="+- 0 8192 7884"/>
                <a:gd name="T9" fmla="*/ T8 w 360"/>
                <a:gd name="T10" fmla="+- 0 662 610"/>
                <a:gd name="T11" fmla="*/ 662 h 480"/>
                <a:gd name="T12" fmla="+- 0 8134 7884"/>
                <a:gd name="T13" fmla="*/ T12 w 360"/>
                <a:gd name="T14" fmla="+- 0 624 610"/>
                <a:gd name="T15" fmla="*/ 624 h 480"/>
                <a:gd name="T16" fmla="+- 0 8064 7884"/>
                <a:gd name="T17" fmla="*/ T16 w 360"/>
                <a:gd name="T18" fmla="+- 0 610 610"/>
                <a:gd name="T19" fmla="*/ 610 h 480"/>
                <a:gd name="T20" fmla="+- 0 7994 7884"/>
                <a:gd name="T21" fmla="*/ T20 w 360"/>
                <a:gd name="T22" fmla="+- 0 624 610"/>
                <a:gd name="T23" fmla="*/ 624 h 480"/>
                <a:gd name="T24" fmla="+- 0 7937 7884"/>
                <a:gd name="T25" fmla="*/ T24 w 360"/>
                <a:gd name="T26" fmla="+- 0 662 610"/>
                <a:gd name="T27" fmla="*/ 662 h 480"/>
                <a:gd name="T28" fmla="+- 0 7899 7884"/>
                <a:gd name="T29" fmla="*/ T28 w 360"/>
                <a:gd name="T30" fmla="+- 0 719 610"/>
                <a:gd name="T31" fmla="*/ 719 h 480"/>
                <a:gd name="T32" fmla="+- 0 7884 7884"/>
                <a:gd name="T33" fmla="*/ T32 w 360"/>
                <a:gd name="T34" fmla="+- 0 788 610"/>
                <a:gd name="T35" fmla="*/ 788 h 480"/>
                <a:gd name="T36" fmla="+- 0 7889 7884"/>
                <a:gd name="T37" fmla="*/ T36 w 360"/>
                <a:gd name="T38" fmla="+- 0 827 610"/>
                <a:gd name="T39" fmla="*/ 827 h 480"/>
                <a:gd name="T40" fmla="+- 0 7901 7884"/>
                <a:gd name="T41" fmla="*/ T40 w 360"/>
                <a:gd name="T42" fmla="+- 0 863 610"/>
                <a:gd name="T43" fmla="*/ 863 h 480"/>
                <a:gd name="T44" fmla="+- 0 7920 7884"/>
                <a:gd name="T45" fmla="*/ T44 w 360"/>
                <a:gd name="T46" fmla="+- 0 895 610"/>
                <a:gd name="T47" fmla="*/ 895 h 480"/>
                <a:gd name="T48" fmla="+- 0 7945 7884"/>
                <a:gd name="T49" fmla="*/ T48 w 360"/>
                <a:gd name="T50" fmla="+- 0 922 610"/>
                <a:gd name="T51" fmla="*/ 922 h 480"/>
                <a:gd name="T52" fmla="+- 0 7945 7884"/>
                <a:gd name="T53" fmla="*/ T52 w 360"/>
                <a:gd name="T54" fmla="+- 0 1090 610"/>
                <a:gd name="T55" fmla="*/ 1090 h 480"/>
                <a:gd name="T56" fmla="+- 0 8174 7884"/>
                <a:gd name="T57" fmla="*/ T56 w 360"/>
                <a:gd name="T58" fmla="+- 0 1090 610"/>
                <a:gd name="T59" fmla="*/ 1090 h 480"/>
                <a:gd name="T60" fmla="+- 0 8174 7884"/>
                <a:gd name="T61" fmla="*/ T60 w 360"/>
                <a:gd name="T62" fmla="+- 0 930 610"/>
                <a:gd name="T63" fmla="*/ 930 h 480"/>
                <a:gd name="T64" fmla="+- 0 8203 7884"/>
                <a:gd name="T65" fmla="*/ T64 w 360"/>
                <a:gd name="T66" fmla="+- 0 903 610"/>
                <a:gd name="T67" fmla="*/ 903 h 480"/>
                <a:gd name="T68" fmla="+- 0 8225 7884"/>
                <a:gd name="T69" fmla="*/ T68 w 360"/>
                <a:gd name="T70" fmla="+- 0 869 610"/>
                <a:gd name="T71" fmla="*/ 869 h 480"/>
                <a:gd name="T72" fmla="+- 0 8239 7884"/>
                <a:gd name="T73" fmla="*/ T72 w 360"/>
                <a:gd name="T74" fmla="+- 0 830 610"/>
                <a:gd name="T75" fmla="*/ 830 h 480"/>
                <a:gd name="T76" fmla="+- 0 8244 7884"/>
                <a:gd name="T77" fmla="*/ T76 w 360"/>
                <a:gd name="T78" fmla="+- 0 788 610"/>
                <a:gd name="T79" fmla="*/ 788 h 4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360" h="480">
                  <a:moveTo>
                    <a:pt x="360" y="178"/>
                  </a:moveTo>
                  <a:lnTo>
                    <a:pt x="346" y="109"/>
                  </a:lnTo>
                  <a:lnTo>
                    <a:pt x="308" y="52"/>
                  </a:lnTo>
                  <a:lnTo>
                    <a:pt x="250" y="14"/>
                  </a:lnTo>
                  <a:lnTo>
                    <a:pt x="180" y="0"/>
                  </a:lnTo>
                  <a:lnTo>
                    <a:pt x="110" y="14"/>
                  </a:lnTo>
                  <a:lnTo>
                    <a:pt x="53" y="52"/>
                  </a:lnTo>
                  <a:lnTo>
                    <a:pt x="15" y="109"/>
                  </a:lnTo>
                  <a:lnTo>
                    <a:pt x="0" y="178"/>
                  </a:lnTo>
                  <a:lnTo>
                    <a:pt x="5" y="217"/>
                  </a:lnTo>
                  <a:lnTo>
                    <a:pt x="17" y="253"/>
                  </a:lnTo>
                  <a:lnTo>
                    <a:pt x="36" y="285"/>
                  </a:lnTo>
                  <a:lnTo>
                    <a:pt x="61" y="312"/>
                  </a:lnTo>
                  <a:lnTo>
                    <a:pt x="61" y="480"/>
                  </a:lnTo>
                  <a:lnTo>
                    <a:pt x="290" y="480"/>
                  </a:lnTo>
                  <a:lnTo>
                    <a:pt x="290" y="320"/>
                  </a:lnTo>
                  <a:lnTo>
                    <a:pt x="319" y="293"/>
                  </a:lnTo>
                  <a:lnTo>
                    <a:pt x="341" y="259"/>
                  </a:lnTo>
                  <a:lnTo>
                    <a:pt x="355" y="220"/>
                  </a:lnTo>
                  <a:lnTo>
                    <a:pt x="360" y="178"/>
                  </a:lnTo>
                  <a:close/>
                </a:path>
              </a:pathLst>
            </a:custGeom>
            <a:noFill/>
            <a:ln w="2894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pic>
          <p:nvPicPr>
            <p:cNvPr id="59" name="Picture 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5" y="690"/>
              <a:ext cx="229"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Freeform 59"/>
            <p:cNvSpPr>
              <a:spLocks/>
            </p:cNvSpPr>
            <p:nvPr/>
          </p:nvSpPr>
          <p:spPr bwMode="auto">
            <a:xfrm>
              <a:off x="6267" y="1223"/>
              <a:ext cx="360" cy="480"/>
            </a:xfrm>
            <a:custGeom>
              <a:avLst/>
              <a:gdLst>
                <a:gd name="T0" fmla="+- 0 6447 6267"/>
                <a:gd name="T1" fmla="*/ T0 w 360"/>
                <a:gd name="T2" fmla="+- 0 1224 1224"/>
                <a:gd name="T3" fmla="*/ 1224 h 480"/>
                <a:gd name="T4" fmla="+- 0 6377 6267"/>
                <a:gd name="T5" fmla="*/ T4 w 360"/>
                <a:gd name="T6" fmla="+- 0 1238 1224"/>
                <a:gd name="T7" fmla="*/ 1238 h 480"/>
                <a:gd name="T8" fmla="+- 0 6320 6267"/>
                <a:gd name="T9" fmla="*/ T8 w 360"/>
                <a:gd name="T10" fmla="+- 0 1276 1224"/>
                <a:gd name="T11" fmla="*/ 1276 h 480"/>
                <a:gd name="T12" fmla="+- 0 6281 6267"/>
                <a:gd name="T13" fmla="*/ T12 w 360"/>
                <a:gd name="T14" fmla="+- 0 1333 1224"/>
                <a:gd name="T15" fmla="*/ 1333 h 480"/>
                <a:gd name="T16" fmla="+- 0 6267 6267"/>
                <a:gd name="T17" fmla="*/ T16 w 360"/>
                <a:gd name="T18" fmla="+- 0 1403 1224"/>
                <a:gd name="T19" fmla="*/ 1403 h 480"/>
                <a:gd name="T20" fmla="+- 0 6271 6267"/>
                <a:gd name="T21" fmla="*/ T20 w 360"/>
                <a:gd name="T22" fmla="+- 0 1441 1224"/>
                <a:gd name="T23" fmla="*/ 1441 h 480"/>
                <a:gd name="T24" fmla="+- 0 6284 6267"/>
                <a:gd name="T25" fmla="*/ T24 w 360"/>
                <a:gd name="T26" fmla="+- 0 1477 1224"/>
                <a:gd name="T27" fmla="*/ 1477 h 480"/>
                <a:gd name="T28" fmla="+- 0 6303 6267"/>
                <a:gd name="T29" fmla="*/ T28 w 360"/>
                <a:gd name="T30" fmla="+- 0 1509 1224"/>
                <a:gd name="T31" fmla="*/ 1509 h 480"/>
                <a:gd name="T32" fmla="+- 0 6328 6267"/>
                <a:gd name="T33" fmla="*/ T32 w 360"/>
                <a:gd name="T34" fmla="+- 0 1536 1224"/>
                <a:gd name="T35" fmla="*/ 1536 h 480"/>
                <a:gd name="T36" fmla="+- 0 6328 6267"/>
                <a:gd name="T37" fmla="*/ T36 w 360"/>
                <a:gd name="T38" fmla="+- 0 1704 1224"/>
                <a:gd name="T39" fmla="*/ 1704 h 480"/>
                <a:gd name="T40" fmla="+- 0 6556 6267"/>
                <a:gd name="T41" fmla="*/ T40 w 360"/>
                <a:gd name="T42" fmla="+- 0 1704 1224"/>
                <a:gd name="T43" fmla="*/ 1704 h 480"/>
                <a:gd name="T44" fmla="+- 0 6556 6267"/>
                <a:gd name="T45" fmla="*/ T44 w 360"/>
                <a:gd name="T46" fmla="+- 0 1545 1224"/>
                <a:gd name="T47" fmla="*/ 1545 h 480"/>
                <a:gd name="T48" fmla="+- 0 6585 6267"/>
                <a:gd name="T49" fmla="*/ T48 w 360"/>
                <a:gd name="T50" fmla="+- 0 1517 1224"/>
                <a:gd name="T51" fmla="*/ 1517 h 480"/>
                <a:gd name="T52" fmla="+- 0 6608 6267"/>
                <a:gd name="T53" fmla="*/ T52 w 360"/>
                <a:gd name="T54" fmla="+- 0 1483 1224"/>
                <a:gd name="T55" fmla="*/ 1483 h 480"/>
                <a:gd name="T56" fmla="+- 0 6622 6267"/>
                <a:gd name="T57" fmla="*/ T56 w 360"/>
                <a:gd name="T58" fmla="+- 0 1445 1224"/>
                <a:gd name="T59" fmla="*/ 1445 h 480"/>
                <a:gd name="T60" fmla="+- 0 6627 6267"/>
                <a:gd name="T61" fmla="*/ T60 w 360"/>
                <a:gd name="T62" fmla="+- 0 1403 1224"/>
                <a:gd name="T63" fmla="*/ 1403 h 480"/>
                <a:gd name="T64" fmla="+- 0 6613 6267"/>
                <a:gd name="T65" fmla="*/ T64 w 360"/>
                <a:gd name="T66" fmla="+- 0 1333 1224"/>
                <a:gd name="T67" fmla="*/ 1333 h 480"/>
                <a:gd name="T68" fmla="+- 0 6574 6267"/>
                <a:gd name="T69" fmla="*/ T68 w 360"/>
                <a:gd name="T70" fmla="+- 0 1276 1224"/>
                <a:gd name="T71" fmla="*/ 1276 h 480"/>
                <a:gd name="T72" fmla="+- 0 6517 6267"/>
                <a:gd name="T73" fmla="*/ T72 w 360"/>
                <a:gd name="T74" fmla="+- 0 1238 1224"/>
                <a:gd name="T75" fmla="*/ 1238 h 480"/>
                <a:gd name="T76" fmla="+- 0 6447 6267"/>
                <a:gd name="T77" fmla="*/ T76 w 360"/>
                <a:gd name="T78" fmla="+- 0 1224 1224"/>
                <a:gd name="T79" fmla="*/ 1224 h 4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360" h="480">
                  <a:moveTo>
                    <a:pt x="180" y="0"/>
                  </a:moveTo>
                  <a:lnTo>
                    <a:pt x="110" y="14"/>
                  </a:lnTo>
                  <a:lnTo>
                    <a:pt x="53" y="52"/>
                  </a:lnTo>
                  <a:lnTo>
                    <a:pt x="14" y="109"/>
                  </a:lnTo>
                  <a:lnTo>
                    <a:pt x="0" y="179"/>
                  </a:lnTo>
                  <a:lnTo>
                    <a:pt x="4" y="217"/>
                  </a:lnTo>
                  <a:lnTo>
                    <a:pt x="17" y="253"/>
                  </a:lnTo>
                  <a:lnTo>
                    <a:pt x="36" y="285"/>
                  </a:lnTo>
                  <a:lnTo>
                    <a:pt x="61" y="312"/>
                  </a:lnTo>
                  <a:lnTo>
                    <a:pt x="61" y="480"/>
                  </a:lnTo>
                  <a:lnTo>
                    <a:pt x="289" y="480"/>
                  </a:lnTo>
                  <a:lnTo>
                    <a:pt x="289" y="321"/>
                  </a:lnTo>
                  <a:lnTo>
                    <a:pt x="318" y="293"/>
                  </a:lnTo>
                  <a:lnTo>
                    <a:pt x="341" y="259"/>
                  </a:lnTo>
                  <a:lnTo>
                    <a:pt x="355" y="221"/>
                  </a:lnTo>
                  <a:lnTo>
                    <a:pt x="360" y="179"/>
                  </a:lnTo>
                  <a:lnTo>
                    <a:pt x="346" y="109"/>
                  </a:lnTo>
                  <a:lnTo>
                    <a:pt x="307" y="52"/>
                  </a:lnTo>
                  <a:lnTo>
                    <a:pt x="250" y="14"/>
                  </a:lnTo>
                  <a:lnTo>
                    <a:pt x="1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6267" y="1223"/>
              <a:ext cx="360" cy="480"/>
            </a:xfrm>
            <a:custGeom>
              <a:avLst/>
              <a:gdLst>
                <a:gd name="T0" fmla="+- 0 6627 6267"/>
                <a:gd name="T1" fmla="*/ T0 w 360"/>
                <a:gd name="T2" fmla="+- 0 1403 1224"/>
                <a:gd name="T3" fmla="*/ 1403 h 480"/>
                <a:gd name="T4" fmla="+- 0 6613 6267"/>
                <a:gd name="T5" fmla="*/ T4 w 360"/>
                <a:gd name="T6" fmla="+- 0 1333 1224"/>
                <a:gd name="T7" fmla="*/ 1333 h 480"/>
                <a:gd name="T8" fmla="+- 0 6574 6267"/>
                <a:gd name="T9" fmla="*/ T8 w 360"/>
                <a:gd name="T10" fmla="+- 0 1276 1224"/>
                <a:gd name="T11" fmla="*/ 1276 h 480"/>
                <a:gd name="T12" fmla="+- 0 6517 6267"/>
                <a:gd name="T13" fmla="*/ T12 w 360"/>
                <a:gd name="T14" fmla="+- 0 1238 1224"/>
                <a:gd name="T15" fmla="*/ 1238 h 480"/>
                <a:gd name="T16" fmla="+- 0 6447 6267"/>
                <a:gd name="T17" fmla="*/ T16 w 360"/>
                <a:gd name="T18" fmla="+- 0 1224 1224"/>
                <a:gd name="T19" fmla="*/ 1224 h 480"/>
                <a:gd name="T20" fmla="+- 0 6377 6267"/>
                <a:gd name="T21" fmla="*/ T20 w 360"/>
                <a:gd name="T22" fmla="+- 0 1238 1224"/>
                <a:gd name="T23" fmla="*/ 1238 h 480"/>
                <a:gd name="T24" fmla="+- 0 6320 6267"/>
                <a:gd name="T25" fmla="*/ T24 w 360"/>
                <a:gd name="T26" fmla="+- 0 1276 1224"/>
                <a:gd name="T27" fmla="*/ 1276 h 480"/>
                <a:gd name="T28" fmla="+- 0 6281 6267"/>
                <a:gd name="T29" fmla="*/ T28 w 360"/>
                <a:gd name="T30" fmla="+- 0 1333 1224"/>
                <a:gd name="T31" fmla="*/ 1333 h 480"/>
                <a:gd name="T32" fmla="+- 0 6267 6267"/>
                <a:gd name="T33" fmla="*/ T32 w 360"/>
                <a:gd name="T34" fmla="+- 0 1403 1224"/>
                <a:gd name="T35" fmla="*/ 1403 h 480"/>
                <a:gd name="T36" fmla="+- 0 6271 6267"/>
                <a:gd name="T37" fmla="*/ T36 w 360"/>
                <a:gd name="T38" fmla="+- 0 1441 1224"/>
                <a:gd name="T39" fmla="*/ 1441 h 480"/>
                <a:gd name="T40" fmla="+- 0 6284 6267"/>
                <a:gd name="T41" fmla="*/ T40 w 360"/>
                <a:gd name="T42" fmla="+- 0 1477 1224"/>
                <a:gd name="T43" fmla="*/ 1477 h 480"/>
                <a:gd name="T44" fmla="+- 0 6303 6267"/>
                <a:gd name="T45" fmla="*/ T44 w 360"/>
                <a:gd name="T46" fmla="+- 0 1509 1224"/>
                <a:gd name="T47" fmla="*/ 1509 h 480"/>
                <a:gd name="T48" fmla="+- 0 6328 6267"/>
                <a:gd name="T49" fmla="*/ T48 w 360"/>
                <a:gd name="T50" fmla="+- 0 1536 1224"/>
                <a:gd name="T51" fmla="*/ 1536 h 480"/>
                <a:gd name="T52" fmla="+- 0 6328 6267"/>
                <a:gd name="T53" fmla="*/ T52 w 360"/>
                <a:gd name="T54" fmla="+- 0 1704 1224"/>
                <a:gd name="T55" fmla="*/ 1704 h 480"/>
                <a:gd name="T56" fmla="+- 0 6556 6267"/>
                <a:gd name="T57" fmla="*/ T56 w 360"/>
                <a:gd name="T58" fmla="+- 0 1704 1224"/>
                <a:gd name="T59" fmla="*/ 1704 h 480"/>
                <a:gd name="T60" fmla="+- 0 6556 6267"/>
                <a:gd name="T61" fmla="*/ T60 w 360"/>
                <a:gd name="T62" fmla="+- 0 1545 1224"/>
                <a:gd name="T63" fmla="*/ 1545 h 480"/>
                <a:gd name="T64" fmla="+- 0 6585 6267"/>
                <a:gd name="T65" fmla="*/ T64 w 360"/>
                <a:gd name="T66" fmla="+- 0 1517 1224"/>
                <a:gd name="T67" fmla="*/ 1517 h 480"/>
                <a:gd name="T68" fmla="+- 0 6608 6267"/>
                <a:gd name="T69" fmla="*/ T68 w 360"/>
                <a:gd name="T70" fmla="+- 0 1483 1224"/>
                <a:gd name="T71" fmla="*/ 1483 h 480"/>
                <a:gd name="T72" fmla="+- 0 6622 6267"/>
                <a:gd name="T73" fmla="*/ T72 w 360"/>
                <a:gd name="T74" fmla="+- 0 1445 1224"/>
                <a:gd name="T75" fmla="*/ 1445 h 480"/>
                <a:gd name="T76" fmla="+- 0 6627 6267"/>
                <a:gd name="T77" fmla="*/ T76 w 360"/>
                <a:gd name="T78" fmla="+- 0 1403 1224"/>
                <a:gd name="T79" fmla="*/ 1403 h 4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360" h="480">
                  <a:moveTo>
                    <a:pt x="360" y="179"/>
                  </a:moveTo>
                  <a:lnTo>
                    <a:pt x="346" y="109"/>
                  </a:lnTo>
                  <a:lnTo>
                    <a:pt x="307" y="52"/>
                  </a:lnTo>
                  <a:lnTo>
                    <a:pt x="250" y="14"/>
                  </a:lnTo>
                  <a:lnTo>
                    <a:pt x="180" y="0"/>
                  </a:lnTo>
                  <a:lnTo>
                    <a:pt x="110" y="14"/>
                  </a:lnTo>
                  <a:lnTo>
                    <a:pt x="53" y="52"/>
                  </a:lnTo>
                  <a:lnTo>
                    <a:pt x="14" y="109"/>
                  </a:lnTo>
                  <a:lnTo>
                    <a:pt x="0" y="179"/>
                  </a:lnTo>
                  <a:lnTo>
                    <a:pt x="4" y="217"/>
                  </a:lnTo>
                  <a:lnTo>
                    <a:pt x="17" y="253"/>
                  </a:lnTo>
                  <a:lnTo>
                    <a:pt x="36" y="285"/>
                  </a:lnTo>
                  <a:lnTo>
                    <a:pt x="61" y="312"/>
                  </a:lnTo>
                  <a:lnTo>
                    <a:pt x="61" y="480"/>
                  </a:lnTo>
                  <a:lnTo>
                    <a:pt x="289" y="480"/>
                  </a:lnTo>
                  <a:lnTo>
                    <a:pt x="289" y="321"/>
                  </a:lnTo>
                  <a:lnTo>
                    <a:pt x="318" y="293"/>
                  </a:lnTo>
                  <a:lnTo>
                    <a:pt x="341" y="259"/>
                  </a:lnTo>
                  <a:lnTo>
                    <a:pt x="355" y="221"/>
                  </a:lnTo>
                  <a:lnTo>
                    <a:pt x="360" y="179"/>
                  </a:lnTo>
                  <a:close/>
                </a:path>
              </a:pathLst>
            </a:custGeom>
            <a:noFill/>
            <a:ln w="2894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pic>
          <p:nvPicPr>
            <p:cNvPr id="62" name="Picture 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8" y="1297"/>
              <a:ext cx="229"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6"/>
          <p:cNvSpPr/>
          <p:nvPr/>
        </p:nvSpPr>
        <p:spPr>
          <a:xfrm>
            <a:off x="3890755" y="2372800"/>
            <a:ext cx="4572000" cy="2185214"/>
          </a:xfrm>
          <a:prstGeom prst="rect">
            <a:avLst/>
          </a:prstGeom>
        </p:spPr>
        <p:txBody>
          <a:bodyPr>
            <a:spAutoFit/>
          </a:bodyPr>
          <a:lstStyle/>
          <a:p>
            <a:pPr>
              <a:spcBef>
                <a:spcPts val="25"/>
              </a:spcBef>
              <a:spcAft>
                <a:spcPts val="0"/>
              </a:spcAft>
            </a:pPr>
            <a:r>
              <a:rPr lang="en-US" sz="2800" b="1" dirty="0">
                <a:latin typeface="Calibri" panose="020F0502020204030204" pitchFamily="34" charset="0"/>
                <a:ea typeface="Calibri" panose="020F0502020204030204" pitchFamily="34" charset="0"/>
              </a:rPr>
              <a:t> </a:t>
            </a:r>
            <a:endParaRPr lang="en-GB" dirty="0">
              <a:latin typeface="Calibri" panose="020F0502020204030204" pitchFamily="34" charset="0"/>
              <a:ea typeface="Calibri" panose="020F0502020204030204" pitchFamily="34" charset="0"/>
            </a:endParaRPr>
          </a:p>
          <a:p>
            <a:pPr marL="155575" marR="273685" algn="just">
              <a:spcAft>
                <a:spcPts val="0"/>
              </a:spcAft>
            </a:pPr>
            <a:r>
              <a:rPr lang="en-US" i="1" dirty="0">
                <a:latin typeface="Book Antiqua" panose="02040602050305030304" pitchFamily="18" charset="0"/>
                <a:ea typeface="Calibri" panose="020F0502020204030204" pitchFamily="34" charset="0"/>
              </a:rPr>
              <a:t>So now you have learned a lot of material, what should you do with it? Two of the most effective things you can do is to ask questions of what you have learned and then try to find connections between new ideas and concepts.</a:t>
            </a:r>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27110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1477736"/>
            <a:chOff x="0" y="0"/>
            <a:chExt cx="12192000" cy="197031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
        <p:nvSpPr>
          <p:cNvPr id="3" name="Rectangle 2"/>
          <p:cNvSpPr/>
          <p:nvPr/>
        </p:nvSpPr>
        <p:spPr>
          <a:xfrm>
            <a:off x="418011" y="767443"/>
            <a:ext cx="7715793" cy="523220"/>
          </a:xfrm>
          <a:prstGeom prst="rect">
            <a:avLst/>
          </a:prstGeom>
        </p:spPr>
        <p:txBody>
          <a:bodyPr wrap="square">
            <a:spAutoFit/>
          </a:bodyPr>
          <a:lstStyle/>
          <a:p>
            <a:pPr lvl="0">
              <a:spcAft>
                <a:spcPts val="0"/>
              </a:spcAft>
            </a:pPr>
            <a:r>
              <a:rPr lang="en-GB" sz="2800" dirty="0" smtClean="0">
                <a:latin typeface="Bahnschrift Light SemiCondensed" panose="020B0502040204020203" pitchFamily="34" charset="0"/>
                <a:ea typeface="Calibri" panose="020F0502020204030204" pitchFamily="34" charset="0"/>
                <a:cs typeface="Times New Roman" panose="02020603050405020304" pitchFamily="18" charset="0"/>
              </a:rPr>
              <a:t>Spaced practice </a:t>
            </a: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667250" y="-25992195"/>
            <a:ext cx="11525250" cy="1730602"/>
          </a:xfrm>
          <a:prstGeom prst="rect">
            <a:avLst/>
          </a:prstGeom>
        </p:spPr>
        <p:txBody>
          <a:bodyPr wrap="square">
            <a:spAutoFit/>
          </a:bodyPr>
          <a:lstStyle/>
          <a:p>
            <a:pPr marL="2050415" marR="2243455">
              <a:lnSpc>
                <a:spcPct val="97000"/>
              </a:lnSpc>
              <a:spcBef>
                <a:spcPts val="470"/>
              </a:spcBef>
              <a:spcAft>
                <a:spcPts val="0"/>
              </a:spcAft>
            </a:pPr>
            <a:r>
              <a:rPr lang="en-US" dirty="0">
                <a:solidFill>
                  <a:srgbClr val="231F20"/>
                </a:solidFill>
                <a:latin typeface="Calibri" panose="020F0502020204030204" pitchFamily="34" charset="0"/>
                <a:ea typeface="Calibri" panose="020F0502020204030204" pitchFamily="34" charset="0"/>
              </a:rPr>
              <a:t>Another</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useful</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way</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to</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use</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concrete</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examples</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is</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to</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study</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the</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best</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possible</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example</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of</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the</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thing you</a:t>
            </a:r>
            <a:r>
              <a:rPr lang="en-US" spc="-6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are</a:t>
            </a:r>
            <a:r>
              <a:rPr lang="en-US" spc="-6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trying</a:t>
            </a:r>
            <a:r>
              <a:rPr lang="en-US" spc="-6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to</a:t>
            </a:r>
            <a:r>
              <a:rPr lang="en-US" spc="-6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do,</a:t>
            </a:r>
            <a:r>
              <a:rPr lang="en-US" spc="-6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such</a:t>
            </a:r>
            <a:r>
              <a:rPr lang="en-US" spc="-6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as</a:t>
            </a:r>
            <a:r>
              <a:rPr lang="en-US" spc="-6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writing</a:t>
            </a:r>
            <a:r>
              <a:rPr lang="en-US" spc="-6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an</a:t>
            </a:r>
            <a:r>
              <a:rPr lang="en-US" spc="-60" dirty="0">
                <a:solidFill>
                  <a:srgbClr val="231F20"/>
                </a:solidFill>
                <a:latin typeface="Calibri" panose="020F0502020204030204" pitchFamily="34" charset="0"/>
                <a:ea typeface="Calibri" panose="020F0502020204030204" pitchFamily="34" charset="0"/>
              </a:rPr>
              <a:t> </a:t>
            </a:r>
            <a:r>
              <a:rPr lang="en-US" spc="-15" dirty="0">
                <a:solidFill>
                  <a:srgbClr val="231F20"/>
                </a:solidFill>
                <a:latin typeface="Calibri" panose="020F0502020204030204" pitchFamily="34" charset="0"/>
                <a:ea typeface="Calibri" panose="020F0502020204030204" pitchFamily="34" charset="0"/>
              </a:rPr>
              <a:t>essay.</a:t>
            </a:r>
            <a:endParaRPr lang="en-GB" dirty="0">
              <a:latin typeface="Calibri" panose="020F0502020204030204" pitchFamily="34" charset="0"/>
              <a:ea typeface="Calibri" panose="020F0502020204030204" pitchFamily="34" charset="0"/>
            </a:endParaRPr>
          </a:p>
          <a:p>
            <a:pPr marL="2050415">
              <a:lnSpc>
                <a:spcPts val="1815"/>
              </a:lnSpc>
              <a:spcAft>
                <a:spcPts val="0"/>
              </a:spcAft>
            </a:pPr>
            <a:r>
              <a:rPr lang="en-US" dirty="0">
                <a:solidFill>
                  <a:srgbClr val="231F20"/>
                </a:solidFill>
                <a:latin typeface="Calibri" panose="020F0502020204030204" pitchFamily="34" charset="0"/>
                <a:ea typeface="Calibri" panose="020F0502020204030204" pitchFamily="34" charset="0"/>
              </a:rPr>
              <a:t>It’s very difficult to be excellent if you don’t know what excellence looks like.</a:t>
            </a:r>
            <a:endParaRPr lang="en-GB" dirty="0">
              <a:latin typeface="Calibri" panose="020F0502020204030204" pitchFamily="34" charset="0"/>
              <a:ea typeface="Calibri" panose="020F0502020204030204" pitchFamily="34" charset="0"/>
            </a:endParaRPr>
          </a:p>
          <a:p>
            <a:pPr marL="2050415" marR="2094230" algn="just">
              <a:lnSpc>
                <a:spcPct val="97000"/>
              </a:lnSpc>
              <a:spcBef>
                <a:spcPts val="495"/>
              </a:spcBef>
              <a:spcAft>
                <a:spcPts val="0"/>
              </a:spcAft>
            </a:pPr>
            <a:r>
              <a:rPr lang="en-US" dirty="0">
                <a:solidFill>
                  <a:srgbClr val="231F20"/>
                </a:solidFill>
                <a:latin typeface="Calibri" panose="020F0502020204030204" pitchFamily="34" charset="0"/>
                <a:ea typeface="Calibri" panose="020F0502020204030204" pitchFamily="34" charset="0"/>
              </a:rPr>
              <a:t>By</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evaluating</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an</a:t>
            </a:r>
            <a:r>
              <a:rPr lang="en-US" spc="-7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or</a:t>
            </a:r>
            <a:r>
              <a:rPr lang="en-US" spc="-70" dirty="0">
                <a:solidFill>
                  <a:srgbClr val="231F20"/>
                </a:solidFill>
                <a:latin typeface="Calibri" panose="020F0502020204030204" pitchFamily="34" charset="0"/>
                <a:ea typeface="Calibri" panose="020F0502020204030204" pitchFamily="34" charset="0"/>
              </a:rPr>
              <a:t> </a:t>
            </a:r>
            <a:r>
              <a:rPr lang="en-US" spc="-65" dirty="0">
                <a:solidFill>
                  <a:srgbClr val="231F20"/>
                </a:solidFill>
                <a:latin typeface="Calibri" panose="020F0502020204030204" pitchFamily="34" charset="0"/>
                <a:ea typeface="Calibri" panose="020F0502020204030204" pitchFamily="34" charset="0"/>
              </a:rPr>
              <a:t>A*</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essay</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and</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taking</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it</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apart</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or</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‘reverse</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engineering</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it’</a:t>
            </a:r>
            <a:r>
              <a:rPr lang="en-US" spc="-7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you</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will</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begin</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to</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learn how</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to</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put</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together</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all</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the</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information</a:t>
            </a:r>
            <a:r>
              <a:rPr lang="en-US" spc="-7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you</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have</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learned</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with</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the</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bigger</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concepts</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and</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ideas</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that underpin it. Ask</a:t>
            </a:r>
            <a:r>
              <a:rPr lang="en-US" spc="-17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yourself:</a:t>
            </a:r>
            <a:endParaRPr lang="en-GB" dirty="0">
              <a:latin typeface="Calibri" panose="020F0502020204030204" pitchFamily="34" charset="0"/>
              <a:ea typeface="Calibri" panose="020F0502020204030204" pitchFamily="34" charset="0"/>
            </a:endParaRPr>
          </a:p>
        </p:txBody>
      </p:sp>
      <p:pic>
        <p:nvPicPr>
          <p:cNvPr id="7" name="Picture 6"/>
          <p:cNvPicPr>
            <a:picLocks noChangeAspect="1"/>
          </p:cNvPicPr>
          <p:nvPr/>
        </p:nvPicPr>
        <p:blipFill rotWithShape="1">
          <a:blip r:embed="rId4"/>
          <a:srcRect l="27989" t="42684" r="18820" b="21780"/>
          <a:stretch/>
        </p:blipFill>
        <p:spPr>
          <a:xfrm>
            <a:off x="418011" y="2245179"/>
            <a:ext cx="8292898" cy="3116506"/>
          </a:xfrm>
          <a:prstGeom prst="rect">
            <a:avLst/>
          </a:prstGeom>
        </p:spPr>
      </p:pic>
    </p:spTree>
    <p:extLst>
      <p:ext uri="{BB962C8B-B14F-4D97-AF65-F5344CB8AC3E}">
        <p14:creationId xmlns:p14="http://schemas.microsoft.com/office/powerpoint/2010/main" val="2484625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1477736"/>
            <a:chOff x="0" y="0"/>
            <a:chExt cx="12192000" cy="197031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
        <p:nvSpPr>
          <p:cNvPr id="3" name="Rectangle 2"/>
          <p:cNvSpPr/>
          <p:nvPr/>
        </p:nvSpPr>
        <p:spPr>
          <a:xfrm>
            <a:off x="418011" y="767443"/>
            <a:ext cx="7715793" cy="523220"/>
          </a:xfrm>
          <a:prstGeom prst="rect">
            <a:avLst/>
          </a:prstGeom>
        </p:spPr>
        <p:txBody>
          <a:bodyPr wrap="square">
            <a:spAutoFit/>
          </a:bodyPr>
          <a:lstStyle/>
          <a:p>
            <a:pPr lvl="0">
              <a:spcAft>
                <a:spcPts val="0"/>
              </a:spcAft>
            </a:pPr>
            <a:r>
              <a:rPr lang="en-GB" sz="2800" dirty="0" smtClean="0">
                <a:latin typeface="Bahnschrift Light SemiCondensed" panose="020B0502040204020203" pitchFamily="34" charset="0"/>
                <a:ea typeface="Calibri" panose="020F0502020204030204" pitchFamily="34" charset="0"/>
                <a:cs typeface="Times New Roman" panose="02020603050405020304" pitchFamily="18" charset="0"/>
              </a:rPr>
              <a:t>Interleaving </a:t>
            </a: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667250" y="-25992195"/>
            <a:ext cx="11525250" cy="1730602"/>
          </a:xfrm>
          <a:prstGeom prst="rect">
            <a:avLst/>
          </a:prstGeom>
        </p:spPr>
        <p:txBody>
          <a:bodyPr wrap="square">
            <a:spAutoFit/>
          </a:bodyPr>
          <a:lstStyle/>
          <a:p>
            <a:pPr marL="2050415" marR="2243455">
              <a:lnSpc>
                <a:spcPct val="97000"/>
              </a:lnSpc>
              <a:spcBef>
                <a:spcPts val="470"/>
              </a:spcBef>
              <a:spcAft>
                <a:spcPts val="0"/>
              </a:spcAft>
            </a:pPr>
            <a:r>
              <a:rPr lang="en-US" dirty="0">
                <a:solidFill>
                  <a:srgbClr val="231F20"/>
                </a:solidFill>
                <a:latin typeface="Calibri" panose="020F0502020204030204" pitchFamily="34" charset="0"/>
                <a:ea typeface="Calibri" panose="020F0502020204030204" pitchFamily="34" charset="0"/>
              </a:rPr>
              <a:t>Another</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useful</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way</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to</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use</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concrete</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examples</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is</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to</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study</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the</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best</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possible</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example</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of</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the</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thing you</a:t>
            </a:r>
            <a:r>
              <a:rPr lang="en-US" spc="-6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are</a:t>
            </a:r>
            <a:r>
              <a:rPr lang="en-US" spc="-6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trying</a:t>
            </a:r>
            <a:r>
              <a:rPr lang="en-US" spc="-6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to</a:t>
            </a:r>
            <a:r>
              <a:rPr lang="en-US" spc="-6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do,</a:t>
            </a:r>
            <a:r>
              <a:rPr lang="en-US" spc="-6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such</a:t>
            </a:r>
            <a:r>
              <a:rPr lang="en-US" spc="-6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as</a:t>
            </a:r>
            <a:r>
              <a:rPr lang="en-US" spc="-6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writing</a:t>
            </a:r>
            <a:r>
              <a:rPr lang="en-US" spc="-6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an</a:t>
            </a:r>
            <a:r>
              <a:rPr lang="en-US" spc="-60" dirty="0">
                <a:solidFill>
                  <a:srgbClr val="231F20"/>
                </a:solidFill>
                <a:latin typeface="Calibri" panose="020F0502020204030204" pitchFamily="34" charset="0"/>
                <a:ea typeface="Calibri" panose="020F0502020204030204" pitchFamily="34" charset="0"/>
              </a:rPr>
              <a:t> </a:t>
            </a:r>
            <a:r>
              <a:rPr lang="en-US" spc="-15" dirty="0">
                <a:solidFill>
                  <a:srgbClr val="231F20"/>
                </a:solidFill>
                <a:latin typeface="Calibri" panose="020F0502020204030204" pitchFamily="34" charset="0"/>
                <a:ea typeface="Calibri" panose="020F0502020204030204" pitchFamily="34" charset="0"/>
              </a:rPr>
              <a:t>essay.</a:t>
            </a:r>
            <a:endParaRPr lang="en-GB" dirty="0">
              <a:latin typeface="Calibri" panose="020F0502020204030204" pitchFamily="34" charset="0"/>
              <a:ea typeface="Calibri" panose="020F0502020204030204" pitchFamily="34" charset="0"/>
            </a:endParaRPr>
          </a:p>
          <a:p>
            <a:pPr marL="2050415">
              <a:lnSpc>
                <a:spcPts val="1815"/>
              </a:lnSpc>
              <a:spcAft>
                <a:spcPts val="0"/>
              </a:spcAft>
            </a:pPr>
            <a:r>
              <a:rPr lang="en-US" dirty="0">
                <a:solidFill>
                  <a:srgbClr val="231F20"/>
                </a:solidFill>
                <a:latin typeface="Calibri" panose="020F0502020204030204" pitchFamily="34" charset="0"/>
                <a:ea typeface="Calibri" panose="020F0502020204030204" pitchFamily="34" charset="0"/>
              </a:rPr>
              <a:t>It’s very difficult to be excellent if you don’t know what excellence looks like.</a:t>
            </a:r>
            <a:endParaRPr lang="en-GB" dirty="0">
              <a:latin typeface="Calibri" panose="020F0502020204030204" pitchFamily="34" charset="0"/>
              <a:ea typeface="Calibri" panose="020F0502020204030204" pitchFamily="34" charset="0"/>
            </a:endParaRPr>
          </a:p>
          <a:p>
            <a:pPr marL="2050415" marR="2094230" algn="just">
              <a:lnSpc>
                <a:spcPct val="97000"/>
              </a:lnSpc>
              <a:spcBef>
                <a:spcPts val="495"/>
              </a:spcBef>
              <a:spcAft>
                <a:spcPts val="0"/>
              </a:spcAft>
            </a:pPr>
            <a:r>
              <a:rPr lang="en-US" dirty="0">
                <a:solidFill>
                  <a:srgbClr val="231F20"/>
                </a:solidFill>
                <a:latin typeface="Calibri" panose="020F0502020204030204" pitchFamily="34" charset="0"/>
                <a:ea typeface="Calibri" panose="020F0502020204030204" pitchFamily="34" charset="0"/>
              </a:rPr>
              <a:t>By</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evaluating</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an</a:t>
            </a:r>
            <a:r>
              <a:rPr lang="en-US" spc="-7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or</a:t>
            </a:r>
            <a:r>
              <a:rPr lang="en-US" spc="-70" dirty="0">
                <a:solidFill>
                  <a:srgbClr val="231F20"/>
                </a:solidFill>
                <a:latin typeface="Calibri" panose="020F0502020204030204" pitchFamily="34" charset="0"/>
                <a:ea typeface="Calibri" panose="020F0502020204030204" pitchFamily="34" charset="0"/>
              </a:rPr>
              <a:t> </a:t>
            </a:r>
            <a:r>
              <a:rPr lang="en-US" spc="-65" dirty="0">
                <a:solidFill>
                  <a:srgbClr val="231F20"/>
                </a:solidFill>
                <a:latin typeface="Calibri" panose="020F0502020204030204" pitchFamily="34" charset="0"/>
                <a:ea typeface="Calibri" panose="020F0502020204030204" pitchFamily="34" charset="0"/>
              </a:rPr>
              <a:t>A*</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essay</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and</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taking</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it</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apart</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or</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‘reverse</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engineering</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it’</a:t>
            </a:r>
            <a:r>
              <a:rPr lang="en-US" spc="-7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you</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will</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begin</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to</a:t>
            </a:r>
            <a:r>
              <a:rPr lang="en-US" spc="-5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learn how</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to</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put</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together</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all</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the</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information</a:t>
            </a:r>
            <a:r>
              <a:rPr lang="en-US" spc="-7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you</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have</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learned</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with</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the</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bigger</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concepts</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and</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ideas</a:t>
            </a:r>
            <a:r>
              <a:rPr lang="en-US" spc="-55"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that underpin it. Ask</a:t>
            </a:r>
            <a:r>
              <a:rPr lang="en-US" spc="-170" dirty="0">
                <a:solidFill>
                  <a:srgbClr val="231F20"/>
                </a:solidFill>
                <a:latin typeface="Calibri" panose="020F0502020204030204" pitchFamily="34" charset="0"/>
                <a:ea typeface="Calibri" panose="020F0502020204030204" pitchFamily="34" charset="0"/>
              </a:rPr>
              <a:t> </a:t>
            </a:r>
            <a:r>
              <a:rPr lang="en-US" dirty="0">
                <a:solidFill>
                  <a:srgbClr val="231F20"/>
                </a:solidFill>
                <a:latin typeface="Calibri" panose="020F0502020204030204" pitchFamily="34" charset="0"/>
                <a:ea typeface="Calibri" panose="020F0502020204030204" pitchFamily="34" charset="0"/>
              </a:rPr>
              <a:t>yourself:</a:t>
            </a:r>
            <a:endParaRPr lang="en-GB" dirty="0">
              <a:latin typeface="Calibri" panose="020F0502020204030204" pitchFamily="34" charset="0"/>
              <a:ea typeface="Calibri" panose="020F0502020204030204" pitchFamily="34" charset="0"/>
            </a:endParaRPr>
          </a:p>
        </p:txBody>
      </p:sp>
      <p:pic>
        <p:nvPicPr>
          <p:cNvPr id="7" name="Picture 6"/>
          <p:cNvPicPr>
            <a:picLocks noChangeAspect="1"/>
          </p:cNvPicPr>
          <p:nvPr/>
        </p:nvPicPr>
        <p:blipFill rotWithShape="1">
          <a:blip r:embed="rId4"/>
          <a:srcRect l="32709" t="51660" r="31875" b="18148"/>
          <a:stretch/>
        </p:blipFill>
        <p:spPr>
          <a:xfrm>
            <a:off x="1333500" y="2190750"/>
            <a:ext cx="6477000" cy="3105856"/>
          </a:xfrm>
          <a:prstGeom prst="rect">
            <a:avLst/>
          </a:prstGeom>
        </p:spPr>
      </p:pic>
    </p:spTree>
    <p:extLst>
      <p:ext uri="{BB962C8B-B14F-4D97-AF65-F5344CB8AC3E}">
        <p14:creationId xmlns:p14="http://schemas.microsoft.com/office/powerpoint/2010/main" val="2476164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1477736"/>
            <a:chOff x="0" y="0"/>
            <a:chExt cx="12192000" cy="197031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
        <p:nvSpPr>
          <p:cNvPr id="3" name="Rectangle 2"/>
          <p:cNvSpPr/>
          <p:nvPr/>
        </p:nvSpPr>
        <p:spPr>
          <a:xfrm>
            <a:off x="418011" y="767443"/>
            <a:ext cx="7715793" cy="5693866"/>
          </a:xfrm>
          <a:prstGeom prst="rect">
            <a:avLst/>
          </a:prstGeom>
        </p:spPr>
        <p:txBody>
          <a:bodyPr wrap="square">
            <a:spAutoFit/>
          </a:bodyPr>
          <a:lstStyle/>
          <a:p>
            <a:pPr marL="342900" lvl="0" indent="-342900">
              <a:spcAft>
                <a:spcPts val="0"/>
              </a:spcAft>
              <a:buFont typeface="Symbol" panose="05050102010706020507" pitchFamily="18" charset="2"/>
              <a:buChar char=""/>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Revision and revision guides</a:t>
            </a:r>
          </a:p>
          <a:p>
            <a:pPr marL="342900" lvl="0" indent="-342900">
              <a:spcAft>
                <a:spcPts val="0"/>
              </a:spcAft>
              <a:buFont typeface="Symbol" panose="05050102010706020507" pitchFamily="18" charset="2"/>
              <a:buChar char=""/>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Revision guides are available to purchase via parent pay</a:t>
            </a:r>
          </a:p>
          <a:p>
            <a:pPr lvl="0">
              <a:spcAft>
                <a:spcPts val="0"/>
              </a:spcAft>
            </a:pP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If there are issues with parent pay, please contact: </a:t>
            </a:r>
            <a:r>
              <a:rPr lang="en-GB" sz="2800" dirty="0">
                <a:latin typeface="Bahnschrift Light SemiCondensed" panose="020B0502040204020203" pitchFamily="34" charset="0"/>
                <a:ea typeface="Calibri" panose="020F0502020204030204" pitchFamily="34" charset="0"/>
                <a:cs typeface="Times New Roman" panose="02020603050405020304" pitchFamily="18" charset="0"/>
                <a:hlinkClick r:id="rId4"/>
              </a:rPr>
              <a:t>agadmin@allertongrange.com</a:t>
            </a: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Some subjects (English, History) will provide students with the guides they need. Students need to return these at the end of the year; if they don’t, they will be charged the cost of the revision guide. </a:t>
            </a:r>
          </a:p>
          <a:p>
            <a:pPr lvl="0">
              <a:spcAft>
                <a:spcPts val="0"/>
              </a:spcAft>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3838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1477736"/>
            <a:chOff x="0" y="0"/>
            <a:chExt cx="12192000" cy="197031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
        <p:nvSpPr>
          <p:cNvPr id="3" name="Rectangle 2"/>
          <p:cNvSpPr/>
          <p:nvPr/>
        </p:nvSpPr>
        <p:spPr>
          <a:xfrm>
            <a:off x="418011" y="767443"/>
            <a:ext cx="7715793" cy="5262979"/>
          </a:xfrm>
          <a:prstGeom prst="rect">
            <a:avLst/>
          </a:prstGeom>
        </p:spPr>
        <p:txBody>
          <a:bodyPr wrap="square">
            <a:spAutoFit/>
          </a:bodyPr>
          <a:lstStyle/>
          <a:p>
            <a:pPr marL="342900" lvl="0" indent="-342900">
              <a:spcAft>
                <a:spcPts val="0"/>
              </a:spcAft>
              <a:buFont typeface="Symbol" panose="05050102010706020507" pitchFamily="18" charset="2"/>
              <a:buChar char=""/>
            </a:pPr>
            <a:endParaRPr lang="en-GB"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endParaRPr lang="en-GB"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Academic support and intervention at AGS</a:t>
            </a:r>
          </a:p>
          <a:p>
            <a:pPr marL="342900" lvl="0" indent="-342900">
              <a:spcAft>
                <a:spcPts val="0"/>
              </a:spcAft>
              <a:buFont typeface="Symbol" panose="05050102010706020507" pitchFamily="18" charset="2"/>
              <a:buChar char=""/>
            </a:pPr>
            <a:endParaRPr lang="en-GB"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r>
              <a:rPr lang="en-GB" sz="2400" b="1" dirty="0">
                <a:latin typeface="Bahnschrift Light SemiCondensed" panose="020B0502040204020203" pitchFamily="34" charset="0"/>
                <a:ea typeface="Calibri" panose="020F0502020204030204" pitchFamily="34" charset="0"/>
                <a:cs typeface="Times New Roman" panose="02020603050405020304" pitchFamily="18" charset="0"/>
              </a:rPr>
              <a:t>Academic mastery</a:t>
            </a:r>
          </a:p>
          <a:p>
            <a:pPr lvl="0">
              <a:spcAft>
                <a:spcPts val="0"/>
              </a:spcAft>
            </a:pPr>
            <a:endParaRPr lang="en-GB"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Intervention classes led by curriculum leader from 8.30-9.15 </a:t>
            </a:r>
          </a:p>
          <a:p>
            <a:pPr marL="342900" lvl="0" indent="-342900">
              <a:spcAft>
                <a:spcPts val="0"/>
              </a:spcAft>
              <a:buFont typeface="Symbol" panose="05050102010706020507" pitchFamily="18" charset="2"/>
              <a:buChar char=""/>
            </a:pPr>
            <a:endParaRPr lang="en-GB"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r>
              <a:rPr lang="en-GB" sz="2400" dirty="0" smtClean="0">
                <a:latin typeface="Bahnschrift Light SemiCondensed" panose="020B0502040204020203" pitchFamily="34" charset="0"/>
                <a:ea typeface="Calibri" panose="020F0502020204030204" pitchFamily="34" charset="0"/>
                <a:cs typeface="Times New Roman" panose="02020603050405020304" pitchFamily="18" charset="0"/>
              </a:rPr>
              <a:t>After October half term  </a:t>
            </a:r>
            <a:endParaRPr lang="en-GB"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endParaRPr lang="en-GB"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Subject teachers and curriculum leaders select student focus cohorts </a:t>
            </a:r>
          </a:p>
          <a:p>
            <a:pPr lvl="0">
              <a:spcAft>
                <a:spcPts val="0"/>
              </a:spcAft>
            </a:pPr>
            <a:endParaRPr lang="en-GB"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Students may have up to 2 additional sessions a </a:t>
            </a:r>
            <a:r>
              <a:rPr lang="en-GB" sz="2400" dirty="0" smtClean="0">
                <a:latin typeface="Bahnschrift Light SemiCondensed" panose="020B0502040204020203" pitchFamily="34" charset="0"/>
                <a:ea typeface="Calibri" panose="020F0502020204030204" pitchFamily="34" charset="0"/>
                <a:cs typeface="Times New Roman" panose="02020603050405020304" pitchFamily="18" charset="0"/>
              </a:rPr>
              <a:t>week </a:t>
            </a:r>
            <a:endParaRPr lang="en-GB" sz="2400"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282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1477736"/>
            <a:chOff x="0" y="0"/>
            <a:chExt cx="12192000" cy="197031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
        <p:nvSpPr>
          <p:cNvPr id="3" name="Rectangle 2"/>
          <p:cNvSpPr/>
          <p:nvPr/>
        </p:nvSpPr>
        <p:spPr>
          <a:xfrm>
            <a:off x="583475" y="1851469"/>
            <a:ext cx="7715793" cy="3539430"/>
          </a:xfrm>
          <a:prstGeom prst="rect">
            <a:avLst/>
          </a:prstGeom>
        </p:spPr>
        <p:txBody>
          <a:bodyPr wrap="square">
            <a:spAutoFit/>
          </a:bodyPr>
          <a:lstStyle/>
          <a:p>
            <a:pPr lvl="0">
              <a:spcAft>
                <a:spcPts val="0"/>
              </a:spcAft>
            </a:pP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Miss Drew- Assistant </a:t>
            </a:r>
            <a:r>
              <a:rPr lang="en-GB" sz="2800" dirty="0" err="1">
                <a:latin typeface="Bahnschrift Light SemiCondensed" panose="020B0502040204020203" pitchFamily="34" charset="0"/>
                <a:ea typeface="Calibri" panose="020F0502020204030204" pitchFamily="34" charset="0"/>
                <a:cs typeface="Times New Roman" panose="02020603050405020304" pitchFamily="18" charset="0"/>
              </a:rPr>
              <a:t>Headteacher</a:t>
            </a: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 Director of KS4</a:t>
            </a:r>
          </a:p>
          <a:p>
            <a:pPr lvl="0">
              <a:spcAft>
                <a:spcPts val="0"/>
              </a:spcAft>
            </a:pPr>
            <a:endParaRPr lang="en-GB" sz="2800" dirty="0" smtClean="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Ms Moore- Assistant </a:t>
            </a:r>
            <a:r>
              <a:rPr lang="en-GB" sz="2800" dirty="0" err="1">
                <a:latin typeface="Bahnschrift Light SemiCondensed" panose="020B0502040204020203" pitchFamily="34" charset="0"/>
                <a:ea typeface="Calibri" panose="020F0502020204030204" pitchFamily="34" charset="0"/>
                <a:cs typeface="Times New Roman" panose="02020603050405020304" pitchFamily="18" charset="0"/>
              </a:rPr>
              <a:t>Headteacher</a:t>
            </a: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 Teaching, Learning &amp; Assessment</a:t>
            </a:r>
          </a:p>
          <a:p>
            <a:pPr lvl="0">
              <a:spcAft>
                <a:spcPts val="0"/>
              </a:spcAft>
            </a:pPr>
            <a:endParaRPr lang="en-GB" sz="2800" dirty="0" smtClean="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Mrs Mills- Careers Lead </a:t>
            </a:r>
          </a:p>
        </p:txBody>
      </p:sp>
    </p:spTree>
    <p:extLst>
      <p:ext uri="{BB962C8B-B14F-4D97-AF65-F5344CB8AC3E}">
        <p14:creationId xmlns:p14="http://schemas.microsoft.com/office/powerpoint/2010/main" val="976365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1477736"/>
            <a:chOff x="0" y="0"/>
            <a:chExt cx="12192000" cy="197031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
        <p:nvSpPr>
          <p:cNvPr id="3" name="Rectangle 2"/>
          <p:cNvSpPr/>
          <p:nvPr/>
        </p:nvSpPr>
        <p:spPr>
          <a:xfrm>
            <a:off x="418011" y="767443"/>
            <a:ext cx="7715793" cy="5262979"/>
          </a:xfrm>
          <a:prstGeom prst="rect">
            <a:avLst/>
          </a:prstGeom>
        </p:spPr>
        <p:txBody>
          <a:bodyPr wrap="square">
            <a:spAutoFit/>
          </a:bodyPr>
          <a:lstStyle/>
          <a:p>
            <a:pPr marL="342900" lvl="0" indent="-342900">
              <a:spcAft>
                <a:spcPts val="0"/>
              </a:spcAft>
              <a:buFont typeface="Symbol" panose="05050102010706020507" pitchFamily="18" charset="2"/>
              <a:buChar char=""/>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Academic support and intervention at AGS</a:t>
            </a:r>
          </a:p>
          <a:p>
            <a:pPr marL="342900" lvl="0" indent="-342900">
              <a:spcAft>
                <a:spcPts val="0"/>
              </a:spcAft>
              <a:buFont typeface="Symbol" panose="05050102010706020507" pitchFamily="18" charset="2"/>
              <a:buChar char=""/>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r>
              <a:rPr lang="en-GB" sz="2800" b="1" dirty="0">
                <a:latin typeface="Bahnschrift Light SemiCondensed" panose="020B0502040204020203" pitchFamily="34" charset="0"/>
                <a:ea typeface="Calibri" panose="020F0502020204030204" pitchFamily="34" charset="0"/>
                <a:cs typeface="Times New Roman" panose="02020603050405020304" pitchFamily="18" charset="0"/>
              </a:rPr>
              <a:t>After school sessions</a:t>
            </a:r>
          </a:p>
          <a:p>
            <a:pPr lvl="0">
              <a:spcAft>
                <a:spcPts val="0"/>
              </a:spcAft>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Art &amp; Photography- Weds and Thurs</a:t>
            </a:r>
          </a:p>
          <a:p>
            <a:pPr lvl="0">
              <a:spcAft>
                <a:spcPts val="0"/>
              </a:spcAft>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Drama- arrange an evening with teachers </a:t>
            </a:r>
          </a:p>
          <a:p>
            <a:pPr lvl="0">
              <a:spcAft>
                <a:spcPts val="0"/>
              </a:spcAft>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Other subjects TBC </a:t>
            </a:r>
          </a:p>
          <a:p>
            <a:pPr marL="342900" lvl="0" indent="-342900">
              <a:spcAft>
                <a:spcPts val="0"/>
              </a:spcAft>
              <a:buFont typeface="Symbol" panose="05050102010706020507" pitchFamily="18" charset="2"/>
              <a:buChar char=""/>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0992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1477736"/>
            <a:chOff x="0" y="0"/>
            <a:chExt cx="12192000" cy="197031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
        <p:nvSpPr>
          <p:cNvPr id="3" name="Rectangle 2"/>
          <p:cNvSpPr/>
          <p:nvPr/>
        </p:nvSpPr>
        <p:spPr>
          <a:xfrm>
            <a:off x="418012" y="767443"/>
            <a:ext cx="2978332" cy="5970865"/>
          </a:xfrm>
          <a:prstGeom prst="rect">
            <a:avLst/>
          </a:prstGeom>
        </p:spPr>
        <p:txBody>
          <a:bodyPr wrap="square">
            <a:spAutoFit/>
          </a:bodyPr>
          <a:lstStyle/>
          <a:p>
            <a:pPr marL="342900" lvl="0" indent="-342900">
              <a:spcAft>
                <a:spcPts val="0"/>
              </a:spcAft>
              <a:buFont typeface="Symbol" panose="05050102010706020507" pitchFamily="18" charset="2"/>
              <a:buChar char=""/>
            </a:pPr>
            <a:endParaRPr lang="en-GB" sz="14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endParaRPr lang="en-GB" sz="14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000" dirty="0">
                <a:latin typeface="Bahnschrift Light SemiCondensed" panose="020B0502040204020203" pitchFamily="34" charset="0"/>
                <a:ea typeface="Calibri" panose="020F0502020204030204" pitchFamily="34" charset="0"/>
                <a:cs typeface="Times New Roman" panose="02020603050405020304" pitchFamily="18" charset="0"/>
              </a:rPr>
              <a:t>Exam boards</a:t>
            </a:r>
          </a:p>
          <a:p>
            <a:pPr marL="342900" lvl="0" indent="-342900">
              <a:spcAft>
                <a:spcPts val="0"/>
              </a:spcAft>
              <a:buFont typeface="Symbol" panose="05050102010706020507" pitchFamily="18" charset="2"/>
              <a:buChar char=""/>
            </a:pPr>
            <a:endParaRPr lang="en-GB" sz="1400" dirty="0">
              <a:latin typeface="Bahnschrift Light SemiCondensed" panose="020B0502040204020203" pitchFamily="34" charset="0"/>
              <a:ea typeface="Calibri" panose="020F0502020204030204" pitchFamily="34" charset="0"/>
              <a:cs typeface="Times New Roman" panose="02020603050405020304" pitchFamily="18" charset="0"/>
            </a:endParaRPr>
          </a:p>
          <a:p>
            <a:r>
              <a:rPr lang="en-US" sz="1400" b="1" u="sng" dirty="0">
                <a:latin typeface="Bahnschrift Light SemiCondensed" panose="020B0502040204020203" pitchFamily="34" charset="0"/>
              </a:rPr>
              <a:t>AQA</a:t>
            </a:r>
            <a:endParaRPr lang="en-US" sz="1400" dirty="0">
              <a:latin typeface="Bahnschrift Light SemiCondensed" panose="020B0502040204020203" pitchFamily="34" charset="0"/>
            </a:endParaRPr>
          </a:p>
          <a:p>
            <a:r>
              <a:rPr lang="en-US" sz="1400" dirty="0">
                <a:latin typeface="Bahnschrift Light SemiCondensed" panose="020B0502040204020203" pitchFamily="34" charset="0"/>
              </a:rPr>
              <a:t>Art (3D design, fine art, photography and textiles)</a:t>
            </a:r>
          </a:p>
          <a:p>
            <a:r>
              <a:rPr lang="en-US" sz="1400" dirty="0">
                <a:latin typeface="Bahnschrift Light SemiCondensed" panose="020B0502040204020203" pitchFamily="34" charset="0"/>
              </a:rPr>
              <a:t>Biology</a:t>
            </a:r>
          </a:p>
          <a:p>
            <a:r>
              <a:rPr lang="en-US" sz="1400" dirty="0">
                <a:latin typeface="Bahnschrift Light SemiCondensed" panose="020B0502040204020203" pitchFamily="34" charset="0"/>
              </a:rPr>
              <a:t>Chemistry</a:t>
            </a:r>
          </a:p>
          <a:p>
            <a:r>
              <a:rPr lang="en-US" sz="1400" dirty="0">
                <a:latin typeface="Bahnschrift Light SemiCondensed" panose="020B0502040204020203" pitchFamily="34" charset="0"/>
              </a:rPr>
              <a:t>Physics</a:t>
            </a:r>
          </a:p>
          <a:p>
            <a:r>
              <a:rPr lang="en-US" sz="1400" dirty="0">
                <a:latin typeface="Bahnschrift Light SemiCondensed" panose="020B0502040204020203" pitchFamily="34" charset="0"/>
              </a:rPr>
              <a:t>Combined Science</a:t>
            </a:r>
          </a:p>
          <a:p>
            <a:r>
              <a:rPr lang="en-US" sz="1400" dirty="0">
                <a:latin typeface="Bahnschrift Light SemiCondensed" panose="020B0502040204020203" pitchFamily="34" charset="0"/>
              </a:rPr>
              <a:t>Drama</a:t>
            </a:r>
          </a:p>
          <a:p>
            <a:r>
              <a:rPr lang="en-US" sz="1400" dirty="0">
                <a:latin typeface="Bahnschrift Light SemiCondensed" panose="020B0502040204020203" pitchFamily="34" charset="0"/>
              </a:rPr>
              <a:t>English Language</a:t>
            </a:r>
          </a:p>
          <a:p>
            <a:r>
              <a:rPr lang="en-US" sz="1400" dirty="0">
                <a:latin typeface="Bahnschrift Light SemiCondensed" panose="020B0502040204020203" pitchFamily="34" charset="0"/>
              </a:rPr>
              <a:t>English Lit</a:t>
            </a:r>
          </a:p>
          <a:p>
            <a:r>
              <a:rPr lang="en-US" sz="1400" dirty="0">
                <a:latin typeface="Bahnschrift Light SemiCondensed" panose="020B0502040204020203" pitchFamily="34" charset="0"/>
              </a:rPr>
              <a:t>French</a:t>
            </a:r>
          </a:p>
          <a:p>
            <a:r>
              <a:rPr lang="en-US" sz="1400" dirty="0">
                <a:latin typeface="Bahnschrift Light SemiCondensed" panose="020B0502040204020203" pitchFamily="34" charset="0"/>
              </a:rPr>
              <a:t>Spanish</a:t>
            </a:r>
          </a:p>
          <a:p>
            <a:r>
              <a:rPr lang="en-US" sz="1400" dirty="0">
                <a:latin typeface="Bahnschrift Light SemiCondensed" panose="020B0502040204020203" pitchFamily="34" charset="0"/>
              </a:rPr>
              <a:t>German</a:t>
            </a:r>
          </a:p>
          <a:p>
            <a:r>
              <a:rPr lang="en-US" sz="1400" dirty="0">
                <a:latin typeface="Bahnschrift Light SemiCondensed" panose="020B0502040204020203" pitchFamily="34" charset="0"/>
              </a:rPr>
              <a:t>Geography</a:t>
            </a:r>
          </a:p>
          <a:p>
            <a:r>
              <a:rPr lang="en-US" sz="1400" dirty="0">
                <a:latin typeface="Bahnschrift Light SemiCondensed" panose="020B0502040204020203" pitchFamily="34" charset="0"/>
              </a:rPr>
              <a:t>PE</a:t>
            </a:r>
          </a:p>
          <a:p>
            <a:r>
              <a:rPr lang="en-US" sz="1400" dirty="0">
                <a:latin typeface="Bahnschrift Light SemiCondensed" panose="020B0502040204020203" pitchFamily="34" charset="0"/>
              </a:rPr>
              <a:t>RS (Short course and full course)</a:t>
            </a:r>
          </a:p>
          <a:p>
            <a:r>
              <a:rPr lang="en-US" sz="1400" dirty="0">
                <a:latin typeface="Bahnschrift Light SemiCondensed" panose="020B0502040204020203" pitchFamily="34" charset="0"/>
              </a:rPr>
              <a:t> </a:t>
            </a:r>
          </a:p>
          <a:p>
            <a:r>
              <a:rPr lang="en-US" sz="1400" b="1" u="sng" dirty="0">
                <a:latin typeface="Bahnschrift Light SemiCondensed" panose="020B0502040204020203" pitchFamily="34" charset="0"/>
              </a:rPr>
              <a:t>Edexcel</a:t>
            </a:r>
            <a:endParaRPr lang="en-US" sz="1400" dirty="0">
              <a:latin typeface="Bahnschrift Light SemiCondensed" panose="020B0502040204020203" pitchFamily="34" charset="0"/>
            </a:endParaRPr>
          </a:p>
          <a:p>
            <a:r>
              <a:rPr lang="en-US" sz="1400" dirty="0">
                <a:latin typeface="Bahnschrift Light SemiCondensed" panose="020B0502040204020203" pitchFamily="34" charset="0"/>
              </a:rPr>
              <a:t>Business</a:t>
            </a:r>
          </a:p>
          <a:p>
            <a:r>
              <a:rPr lang="en-US" sz="1400" dirty="0">
                <a:latin typeface="Bahnschrift Light SemiCondensed" panose="020B0502040204020203" pitchFamily="34" charset="0"/>
              </a:rPr>
              <a:t>History</a:t>
            </a:r>
          </a:p>
          <a:p>
            <a:r>
              <a:rPr lang="en-US" sz="1400" dirty="0" err="1">
                <a:latin typeface="Bahnschrift Light SemiCondensed" panose="020B0502040204020203" pitchFamily="34" charset="0"/>
              </a:rPr>
              <a:t>Maths</a:t>
            </a:r>
            <a:endParaRPr lang="en-US" sz="1400" dirty="0">
              <a:latin typeface="Bahnschrift Light SemiCondensed" panose="020B0502040204020203" pitchFamily="34" charset="0"/>
            </a:endParaRPr>
          </a:p>
          <a:p>
            <a:r>
              <a:rPr lang="en-US" sz="1400" dirty="0">
                <a:latin typeface="Bahnschrift Light SemiCondensed" panose="020B0502040204020203" pitchFamily="34" charset="0"/>
              </a:rPr>
              <a:t> </a:t>
            </a:r>
          </a:p>
          <a:p>
            <a:pPr marL="342900" lvl="0" indent="-342900">
              <a:spcAft>
                <a:spcPts val="0"/>
              </a:spcAft>
              <a:buFont typeface="Symbol" panose="05050102010706020507" pitchFamily="18" charset="2"/>
              <a:buChar char=""/>
            </a:pPr>
            <a:endParaRPr lang="en-GB" sz="1400"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572000" y="1862449"/>
            <a:ext cx="4572000" cy="4124206"/>
          </a:xfrm>
          <a:prstGeom prst="rect">
            <a:avLst/>
          </a:prstGeom>
        </p:spPr>
        <p:txBody>
          <a:bodyPr lIns="91440" tIns="45720" rIns="91440" bIns="45720" anchor="t">
            <a:spAutoFit/>
          </a:bodyPr>
          <a:lstStyle/>
          <a:p>
            <a:r>
              <a:rPr lang="en-US" b="1" u="sng" dirty="0">
                <a:latin typeface="Bahnschrift Light SemiCondensed" panose="020B0502040204020203" pitchFamily="34" charset="0"/>
              </a:rPr>
              <a:t>OCR</a:t>
            </a:r>
            <a:endParaRPr lang="en-US" dirty="0">
              <a:latin typeface="Bahnschrift Light SemiCondensed" panose="020B0502040204020203" pitchFamily="34" charset="0"/>
            </a:endParaRPr>
          </a:p>
          <a:p>
            <a:r>
              <a:rPr lang="en-US" dirty="0">
                <a:latin typeface="Bahnschrift Light SemiCondensed" panose="020B0502040204020203" pitchFamily="34" charset="0"/>
              </a:rPr>
              <a:t>Classics</a:t>
            </a:r>
          </a:p>
          <a:p>
            <a:r>
              <a:rPr lang="en-US" dirty="0">
                <a:latin typeface="Bahnschrift Light SemiCondensed" panose="020B0502040204020203" pitchFamily="34" charset="0"/>
              </a:rPr>
              <a:t>Comp Science</a:t>
            </a:r>
          </a:p>
          <a:p>
            <a:r>
              <a:rPr lang="en-US" dirty="0" err="1">
                <a:latin typeface="Bahnschrift Light SemiCondensed" panose="020B0502040204020203" pitchFamily="34" charset="0"/>
              </a:rPr>
              <a:t>iMedia</a:t>
            </a:r>
            <a:endParaRPr lang="en-US" b="1" u="sng" dirty="0">
              <a:latin typeface="Bahnschrift Light SemiCondensed" panose="020B0502040204020203" pitchFamily="34" charset="0"/>
            </a:endParaRPr>
          </a:p>
          <a:p>
            <a:r>
              <a:rPr lang="en-US" dirty="0">
                <a:latin typeface="Bahnschrift Light SemiCondensed" panose="020B0502040204020203" pitchFamily="34" charset="0"/>
              </a:rPr>
              <a:t>Health &amp; Social Care (Cambridge National)</a:t>
            </a:r>
          </a:p>
          <a:p>
            <a:r>
              <a:rPr lang="en-US">
                <a:latin typeface="Bahnschrift Light SemiCondensed"/>
              </a:rPr>
              <a:t>Additional Maths</a:t>
            </a:r>
            <a:r>
              <a:rPr lang="en-US" dirty="0">
                <a:latin typeface="Bahnschrift Light SemiCondensed"/>
              </a:rPr>
              <a:t> </a:t>
            </a:r>
            <a:endParaRPr lang="en-US" dirty="0">
              <a:latin typeface="Bahnschrift Light SemiCondensed" panose="020B0502040204020203" pitchFamily="34" charset="0"/>
            </a:endParaRPr>
          </a:p>
          <a:p>
            <a:endParaRPr lang="en-US" dirty="0">
              <a:latin typeface="Bahnschrift Light SemiCondensed"/>
            </a:endParaRPr>
          </a:p>
          <a:p>
            <a:r>
              <a:rPr lang="en-US" b="1" u="sng" dirty="0">
                <a:latin typeface="Bahnschrift Light SemiCondensed" panose="020B0502040204020203" pitchFamily="34" charset="0"/>
              </a:rPr>
              <a:t>WJEC</a:t>
            </a:r>
            <a:endParaRPr lang="en-US" dirty="0">
              <a:latin typeface="Bahnschrift Light SemiCondensed" panose="020B0502040204020203" pitchFamily="34" charset="0"/>
            </a:endParaRPr>
          </a:p>
          <a:p>
            <a:r>
              <a:rPr lang="en-US" dirty="0">
                <a:latin typeface="Bahnschrift Light SemiCondensed" panose="020B0502040204020203" pitchFamily="34" charset="0"/>
              </a:rPr>
              <a:t>Music</a:t>
            </a:r>
          </a:p>
          <a:p>
            <a:r>
              <a:rPr lang="en-US" dirty="0">
                <a:latin typeface="Bahnschrift Light SemiCondensed" panose="020B0502040204020203" pitchFamily="34" charset="0"/>
              </a:rPr>
              <a:t>Hospitality</a:t>
            </a:r>
          </a:p>
          <a:p>
            <a:endParaRPr lang="en-US" dirty="0">
              <a:latin typeface="Bahnschrift Light SemiCondensed" panose="020B0502040204020203" pitchFamily="34" charset="0"/>
            </a:endParaRPr>
          </a:p>
          <a:p>
            <a:r>
              <a:rPr lang="en-US" b="1" u="sng" dirty="0">
                <a:latin typeface="Bahnschrift Light SemiCondensed" panose="020B0502040204020203" pitchFamily="34" charset="0"/>
              </a:rPr>
              <a:t>VTCT</a:t>
            </a:r>
            <a:endParaRPr lang="en-US" dirty="0">
              <a:latin typeface="Bahnschrift Light SemiCondensed" panose="020B0502040204020203" pitchFamily="34" charset="0"/>
            </a:endParaRPr>
          </a:p>
          <a:p>
            <a:r>
              <a:rPr lang="en-US" dirty="0">
                <a:latin typeface="Bahnschrift Light SemiCondensed" panose="020B0502040204020203" pitchFamily="34" charset="0"/>
              </a:rPr>
              <a:t>Hair &amp; beauty</a:t>
            </a:r>
          </a:p>
          <a:p>
            <a:pPr lvl="0">
              <a:spcAft>
                <a:spcPts val="0"/>
              </a:spcAft>
            </a:pP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66067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6186" y="1492344"/>
            <a:ext cx="3852254" cy="369332"/>
          </a:xfrm>
          <a:prstGeom prst="rect">
            <a:avLst/>
          </a:prstGeom>
          <a:noFill/>
        </p:spPr>
        <p:txBody>
          <a:bodyPr wrap="square" rtlCol="0">
            <a:spAutoFit/>
          </a:bodyPr>
          <a:lstStyle/>
          <a:p>
            <a:pPr algn="ctr"/>
            <a:r>
              <a:rPr lang="en-GB" dirty="0">
                <a:solidFill>
                  <a:schemeClr val="bg1"/>
                </a:solidFill>
                <a:latin typeface="Gill Sans MT" panose="020B0502020104020203" pitchFamily="34" charset="0"/>
              </a:rPr>
              <a:t>Operational changes to Assessment </a:t>
            </a:r>
          </a:p>
        </p:txBody>
      </p:sp>
      <p:sp>
        <p:nvSpPr>
          <p:cNvPr id="14" name="TextBox 13"/>
          <p:cNvSpPr txBox="1"/>
          <p:nvPr/>
        </p:nvSpPr>
        <p:spPr>
          <a:xfrm>
            <a:off x="2432313" y="1677010"/>
            <a:ext cx="5300663" cy="4524315"/>
          </a:xfrm>
          <a:prstGeom prst="rect">
            <a:avLst/>
          </a:prstGeom>
          <a:noFill/>
        </p:spPr>
        <p:txBody>
          <a:bodyPr wrap="square" rtlCol="0">
            <a:spAutoFit/>
          </a:bodyPr>
          <a:lstStyle/>
          <a:p>
            <a:endParaRPr lang="en-GB" sz="3200" dirty="0">
              <a:latin typeface="Gill Sans MT" panose="020B0502020104020203" pitchFamily="34" charset="0"/>
            </a:endParaRPr>
          </a:p>
          <a:p>
            <a:pPr marL="257175" indent="-257175">
              <a:buFont typeface="Wingdings" panose="05000000000000000000" pitchFamily="2" charset="2"/>
              <a:buChar char="§"/>
            </a:pPr>
            <a:r>
              <a:rPr lang="en-GB" sz="3200" dirty="0">
                <a:latin typeface="Gill Sans MT" panose="020B0502020104020203" pitchFamily="34" charset="0"/>
              </a:rPr>
              <a:t>How </a:t>
            </a:r>
            <a:r>
              <a:rPr lang="en-GB" sz="3200" dirty="0" smtClean="0">
                <a:latin typeface="Gill Sans MT" panose="020B0502020104020203" pitchFamily="34" charset="0"/>
              </a:rPr>
              <a:t>are you doing</a:t>
            </a:r>
            <a:r>
              <a:rPr lang="en-GB" sz="3200" dirty="0">
                <a:latin typeface="Gill Sans MT" panose="020B0502020104020203" pitchFamily="34" charset="0"/>
              </a:rPr>
              <a:t>?</a:t>
            </a:r>
          </a:p>
          <a:p>
            <a:endParaRPr lang="en-GB" sz="3200" dirty="0">
              <a:latin typeface="Gill Sans MT" panose="020B0502020104020203" pitchFamily="34" charset="0"/>
            </a:endParaRPr>
          </a:p>
          <a:p>
            <a:pPr marL="257175" indent="-257175">
              <a:buFont typeface="Wingdings" panose="05000000000000000000" pitchFamily="2" charset="2"/>
              <a:buChar char="§"/>
            </a:pPr>
            <a:r>
              <a:rPr lang="en-GB" sz="3200" dirty="0" smtClean="0">
                <a:latin typeface="Gill Sans MT" panose="020B0502020104020203" pitchFamily="34" charset="0"/>
              </a:rPr>
              <a:t>Are the methods to learn in class/revise working?</a:t>
            </a:r>
            <a:endParaRPr lang="en-GB" sz="3200" dirty="0">
              <a:latin typeface="Gill Sans MT" panose="020B0502020104020203" pitchFamily="34" charset="0"/>
            </a:endParaRPr>
          </a:p>
          <a:p>
            <a:endParaRPr lang="en-GB" sz="3200" dirty="0">
              <a:latin typeface="Gill Sans MT" panose="020B0502020104020203" pitchFamily="34" charset="0"/>
            </a:endParaRPr>
          </a:p>
          <a:p>
            <a:pPr marL="257175" indent="-257175">
              <a:buFont typeface="Wingdings" panose="05000000000000000000" pitchFamily="2" charset="2"/>
              <a:buChar char="§"/>
            </a:pPr>
            <a:r>
              <a:rPr lang="en-GB" sz="3200" dirty="0">
                <a:latin typeface="Gill Sans MT" panose="020B0502020104020203" pitchFamily="34" charset="0"/>
              </a:rPr>
              <a:t>How could </a:t>
            </a:r>
            <a:r>
              <a:rPr lang="en-GB" sz="3200" dirty="0" smtClean="0">
                <a:latin typeface="Gill Sans MT" panose="020B0502020104020203" pitchFamily="34" charset="0"/>
              </a:rPr>
              <a:t>you close those gaps in your learning and skills?</a:t>
            </a:r>
            <a:endParaRPr lang="en-GB" sz="3200" dirty="0">
              <a:latin typeface="Gill Sans MT" panose="020B0502020104020203" pitchFamily="34" charset="0"/>
            </a:endParaRPr>
          </a:p>
        </p:txBody>
      </p:sp>
      <p:sp>
        <p:nvSpPr>
          <p:cNvPr id="7" name="TextBox 6"/>
          <p:cNvSpPr txBox="1"/>
          <p:nvPr/>
        </p:nvSpPr>
        <p:spPr>
          <a:xfrm>
            <a:off x="506186" y="1083525"/>
            <a:ext cx="6613352" cy="646331"/>
          </a:xfrm>
          <a:prstGeom prst="rect">
            <a:avLst/>
          </a:prstGeom>
          <a:noFill/>
        </p:spPr>
        <p:txBody>
          <a:bodyPr wrap="square" rtlCol="0">
            <a:spAutoFit/>
          </a:bodyPr>
          <a:lstStyle/>
          <a:p>
            <a:r>
              <a:rPr lang="en-GB" sz="3600" b="1" dirty="0" smtClean="0">
                <a:latin typeface="Bahnschrift Condensed" panose="020B0502040204020203" pitchFamily="34" charset="0"/>
              </a:rPr>
              <a:t>Powerful conversations</a:t>
            </a:r>
            <a:endParaRPr lang="en-GB" sz="3600" b="1" dirty="0">
              <a:latin typeface="Bahnschrift Condensed" panose="020B0502040204020203" pitchFamily="34" charset="0"/>
            </a:endParaRPr>
          </a:p>
        </p:txBody>
      </p:sp>
      <p:pic>
        <p:nvPicPr>
          <p:cNvPr id="5" name="Picture 4"/>
          <p:cNvPicPr>
            <a:picLocks noChangeAspect="1"/>
          </p:cNvPicPr>
          <p:nvPr/>
        </p:nvPicPr>
        <p:blipFill rotWithShape="1">
          <a:blip r:embed="rId2"/>
          <a:srcRect b="15468"/>
          <a:stretch/>
        </p:blipFill>
        <p:spPr>
          <a:xfrm>
            <a:off x="300037" y="2821782"/>
            <a:ext cx="1985963" cy="1678781"/>
          </a:xfrm>
          <a:prstGeom prst="rect">
            <a:avLst/>
          </a:prstGeom>
        </p:spPr>
      </p:pic>
      <p:grpSp>
        <p:nvGrpSpPr>
          <p:cNvPr id="9" name="Group 8"/>
          <p:cNvGrpSpPr/>
          <p:nvPr/>
        </p:nvGrpSpPr>
        <p:grpSpPr>
          <a:xfrm>
            <a:off x="0" y="0"/>
            <a:ext cx="9144000" cy="1477736"/>
            <a:chOff x="0" y="0"/>
            <a:chExt cx="12192000" cy="1970314"/>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Tree>
    <p:extLst>
      <p:ext uri="{BB962C8B-B14F-4D97-AF65-F5344CB8AC3E}">
        <p14:creationId xmlns:p14="http://schemas.microsoft.com/office/powerpoint/2010/main" val="942975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C44E49-5C27-0653-8972-EC8D0E8038E5}"/>
              </a:ext>
            </a:extLst>
          </p:cNvPr>
          <p:cNvSpPr>
            <a:spLocks noGrp="1"/>
          </p:cNvSpPr>
          <p:nvPr>
            <p:ph type="ftr" sz="quarter" idx="11"/>
          </p:nvPr>
        </p:nvSpPr>
        <p:spPr/>
        <p:txBody>
          <a:bodyPr/>
          <a:lstStyle/>
          <a:p>
            <a:r>
              <a:rPr lang="en-US"/>
              <a:t>Aspire, Grow, Succeed.</a:t>
            </a:r>
            <a:endParaRPr lang="en-US" dirty="0"/>
          </a:p>
        </p:txBody>
      </p:sp>
      <p:grpSp>
        <p:nvGrpSpPr>
          <p:cNvPr id="3" name="Group 2"/>
          <p:cNvGrpSpPr/>
          <p:nvPr/>
        </p:nvGrpSpPr>
        <p:grpSpPr>
          <a:xfrm>
            <a:off x="0" y="0"/>
            <a:ext cx="9144000" cy="1477736"/>
            <a:chOff x="0" y="0"/>
            <a:chExt cx="12192000" cy="1970314"/>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
        <p:nvSpPr>
          <p:cNvPr id="7" name="TextBox 6"/>
          <p:cNvSpPr txBox="1"/>
          <p:nvPr/>
        </p:nvSpPr>
        <p:spPr>
          <a:xfrm>
            <a:off x="112479" y="611641"/>
            <a:ext cx="4280846" cy="600164"/>
          </a:xfrm>
          <a:prstGeom prst="rect">
            <a:avLst/>
          </a:prstGeom>
          <a:solidFill>
            <a:schemeClr val="bg1">
              <a:lumMod val="95000"/>
            </a:schemeClr>
          </a:solidFill>
        </p:spPr>
        <p:txBody>
          <a:bodyPr wrap="square" rtlCol="0">
            <a:spAutoFit/>
          </a:bodyPr>
          <a:lstStyle/>
          <a:p>
            <a:pPr algn="ctr"/>
            <a:r>
              <a:rPr lang="en-GB" sz="3300" dirty="0" smtClean="0">
                <a:latin typeface="Bahnschrift Condensed" panose="020B0502040204020203" pitchFamily="34" charset="0"/>
              </a:rPr>
              <a:t>Reflective learners</a:t>
            </a:r>
            <a:endParaRPr lang="en-GB" sz="3300" dirty="0">
              <a:latin typeface="Bahnschrift Condensed" panose="020B0502040204020203" pitchFamily="34" charset="0"/>
            </a:endParaRPr>
          </a:p>
        </p:txBody>
      </p:sp>
      <p:sp>
        <p:nvSpPr>
          <p:cNvPr id="8" name="Oval 7"/>
          <p:cNvSpPr/>
          <p:nvPr/>
        </p:nvSpPr>
        <p:spPr>
          <a:xfrm>
            <a:off x="5565535" y="3421104"/>
            <a:ext cx="1289304" cy="2081402"/>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Isosceles Triangle 8"/>
          <p:cNvSpPr/>
          <p:nvPr/>
        </p:nvSpPr>
        <p:spPr>
          <a:xfrm rot="18639378">
            <a:off x="4996321" y="3366240"/>
            <a:ext cx="1138428" cy="4389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Isosceles Triangle 9"/>
          <p:cNvSpPr/>
          <p:nvPr/>
        </p:nvSpPr>
        <p:spPr>
          <a:xfrm rot="18639378">
            <a:off x="4713935" y="3671869"/>
            <a:ext cx="1138428" cy="4389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2" descr="Metacognition 101 - KnowledgeOne"/>
          <p:cNvPicPr>
            <a:picLocks noChangeAspect="1" noChangeArrowheads="1"/>
          </p:cNvPicPr>
          <p:nvPr/>
        </p:nvPicPr>
        <p:blipFill rotWithShape="1">
          <a:blip r:embed="rId4">
            <a:extLst>
              <a:ext uri="{28A0092B-C50C-407E-A947-70E740481C1C}">
                <a14:useLocalDpi xmlns:a14="http://schemas.microsoft.com/office/drawing/2010/main" val="0"/>
              </a:ext>
            </a:extLst>
          </a:blip>
          <a:srcRect l="31585" t="3879" r="29627"/>
          <a:stretch/>
        </p:blipFill>
        <p:spPr bwMode="auto">
          <a:xfrm>
            <a:off x="3706994" y="2557839"/>
            <a:ext cx="1551710" cy="17090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44288" y="1696679"/>
            <a:ext cx="1898073" cy="646331"/>
          </a:xfrm>
          <a:prstGeom prst="rect">
            <a:avLst/>
          </a:prstGeom>
          <a:noFill/>
        </p:spPr>
        <p:txBody>
          <a:bodyPr wrap="square" rtlCol="0">
            <a:spAutoFit/>
          </a:bodyPr>
          <a:lstStyle/>
          <a:p>
            <a:pPr algn="ctr"/>
            <a:r>
              <a:rPr lang="en-GB" dirty="0">
                <a:latin typeface="Bahnschrift SemiBold SemiConden" panose="020B0502040204020203" pitchFamily="34" charset="0"/>
              </a:rPr>
              <a:t>1. Plan effective revision</a:t>
            </a:r>
          </a:p>
        </p:txBody>
      </p:sp>
      <p:pic>
        <p:nvPicPr>
          <p:cNvPr id="13" name="Picture 12" descr="https://cdn-icons-png.flaticon.com/512/2413/241344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2694376" y="2237282"/>
            <a:ext cx="644018" cy="5295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stretch>
            <a:fillRect/>
          </a:stretch>
        </p:blipFill>
        <p:spPr>
          <a:xfrm rot="16043984">
            <a:off x="2851921" y="4634962"/>
            <a:ext cx="555053" cy="674678"/>
          </a:xfrm>
          <a:prstGeom prst="rect">
            <a:avLst/>
          </a:prstGeom>
        </p:spPr>
      </p:pic>
      <p:pic>
        <p:nvPicPr>
          <p:cNvPr id="15" name="Picture 14"/>
          <p:cNvPicPr>
            <a:picLocks noChangeAspect="1"/>
          </p:cNvPicPr>
          <p:nvPr/>
        </p:nvPicPr>
        <p:blipFill>
          <a:blip r:embed="rId6"/>
          <a:stretch>
            <a:fillRect/>
          </a:stretch>
        </p:blipFill>
        <p:spPr>
          <a:xfrm rot="10595300">
            <a:off x="5486298" y="4494163"/>
            <a:ext cx="555053" cy="674678"/>
          </a:xfrm>
          <a:prstGeom prst="rect">
            <a:avLst/>
          </a:prstGeom>
        </p:spPr>
      </p:pic>
      <p:sp>
        <p:nvSpPr>
          <p:cNvPr id="16" name="TextBox 15"/>
          <p:cNvSpPr txBox="1"/>
          <p:nvPr/>
        </p:nvSpPr>
        <p:spPr>
          <a:xfrm>
            <a:off x="1837103" y="3207088"/>
            <a:ext cx="1898073" cy="923330"/>
          </a:xfrm>
          <a:prstGeom prst="rect">
            <a:avLst/>
          </a:prstGeom>
          <a:noFill/>
        </p:spPr>
        <p:txBody>
          <a:bodyPr wrap="square" rtlCol="0">
            <a:spAutoFit/>
          </a:bodyPr>
          <a:lstStyle/>
          <a:p>
            <a:pPr algn="ctr"/>
            <a:r>
              <a:rPr lang="en-GB" dirty="0">
                <a:latin typeface="Bahnschrift SemiBold SemiConden" panose="020B0502040204020203" pitchFamily="34" charset="0"/>
              </a:rPr>
              <a:t>2. Monitor how it is going during the PPEs</a:t>
            </a:r>
          </a:p>
        </p:txBody>
      </p:sp>
      <p:sp>
        <p:nvSpPr>
          <p:cNvPr id="17" name="TextBox 16"/>
          <p:cNvSpPr txBox="1"/>
          <p:nvPr/>
        </p:nvSpPr>
        <p:spPr>
          <a:xfrm>
            <a:off x="3552775" y="4611570"/>
            <a:ext cx="1898073" cy="923330"/>
          </a:xfrm>
          <a:prstGeom prst="rect">
            <a:avLst/>
          </a:prstGeom>
          <a:noFill/>
        </p:spPr>
        <p:txBody>
          <a:bodyPr wrap="square" rtlCol="0">
            <a:spAutoFit/>
          </a:bodyPr>
          <a:lstStyle/>
          <a:p>
            <a:pPr algn="ctr"/>
            <a:r>
              <a:rPr lang="en-GB" dirty="0">
                <a:latin typeface="Bahnschrift SemiBold SemiConden" panose="020B0502040204020203" pitchFamily="34" charset="0"/>
              </a:rPr>
              <a:t>3. Reflect and evaluate the outcomes</a:t>
            </a:r>
          </a:p>
        </p:txBody>
      </p:sp>
      <p:sp>
        <p:nvSpPr>
          <p:cNvPr id="18" name="TextBox 17"/>
          <p:cNvSpPr txBox="1"/>
          <p:nvPr/>
        </p:nvSpPr>
        <p:spPr>
          <a:xfrm>
            <a:off x="5273795" y="2976408"/>
            <a:ext cx="1898073" cy="646331"/>
          </a:xfrm>
          <a:prstGeom prst="rect">
            <a:avLst/>
          </a:prstGeom>
          <a:noFill/>
        </p:spPr>
        <p:txBody>
          <a:bodyPr wrap="square" rtlCol="0">
            <a:spAutoFit/>
          </a:bodyPr>
          <a:lstStyle/>
          <a:p>
            <a:pPr algn="ctr"/>
            <a:r>
              <a:rPr lang="en-GB" dirty="0">
                <a:latin typeface="Bahnschrift SemiBold SemiConden" panose="020B0502040204020203" pitchFamily="34" charset="0"/>
              </a:rPr>
              <a:t>4.Adapt how you learn/revise</a:t>
            </a:r>
          </a:p>
        </p:txBody>
      </p:sp>
      <p:pic>
        <p:nvPicPr>
          <p:cNvPr id="19" name="Picture 18"/>
          <p:cNvPicPr>
            <a:picLocks noChangeAspect="1"/>
          </p:cNvPicPr>
          <p:nvPr/>
        </p:nvPicPr>
        <p:blipFill>
          <a:blip r:embed="rId6"/>
          <a:stretch>
            <a:fillRect/>
          </a:stretch>
        </p:blipFill>
        <p:spPr>
          <a:xfrm rot="6481423">
            <a:off x="5486298" y="1998535"/>
            <a:ext cx="555053" cy="674678"/>
          </a:xfrm>
          <a:prstGeom prst="rect">
            <a:avLst/>
          </a:prstGeom>
        </p:spPr>
      </p:pic>
    </p:spTree>
    <p:extLst>
      <p:ext uri="{BB962C8B-B14F-4D97-AF65-F5344CB8AC3E}">
        <p14:creationId xmlns:p14="http://schemas.microsoft.com/office/powerpoint/2010/main" val="2613921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5527" y="1139027"/>
            <a:ext cx="2702342" cy="1454283"/>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tx1"/>
                </a:solidFill>
                <a:latin typeface="Bahnschrift SemiBold SemiConden" panose="020B0502040204020203" pitchFamily="34" charset="0"/>
              </a:rPr>
              <a:t>Three areas to focus on </a:t>
            </a:r>
            <a:r>
              <a:rPr lang="en-GB" sz="2100" dirty="0" smtClean="0">
                <a:solidFill>
                  <a:schemeClr val="tx1"/>
                </a:solidFill>
                <a:latin typeface="Bahnschrift SemiBold SemiConden" panose="020B0502040204020203" pitchFamily="34" charset="0"/>
              </a:rPr>
              <a:t>to improve GCSE results.</a:t>
            </a:r>
            <a:endParaRPr lang="en-GB" sz="2100" dirty="0">
              <a:solidFill>
                <a:schemeClr val="tx1"/>
              </a:solidFill>
              <a:latin typeface="Bahnschrift SemiBold SemiConden" panose="020B0502040204020203" pitchFamily="34" charset="0"/>
            </a:endParaRPr>
          </a:p>
        </p:txBody>
      </p:sp>
      <p:pic>
        <p:nvPicPr>
          <p:cNvPr id="4" name="Picture 3"/>
          <p:cNvPicPr>
            <a:picLocks noChangeAspect="1"/>
          </p:cNvPicPr>
          <p:nvPr/>
        </p:nvPicPr>
        <p:blipFill rotWithShape="1">
          <a:blip r:embed="rId2"/>
          <a:srcRect r="5596" b="15345"/>
          <a:stretch/>
        </p:blipFill>
        <p:spPr>
          <a:xfrm>
            <a:off x="502173" y="5332740"/>
            <a:ext cx="681885" cy="611467"/>
          </a:xfrm>
          <a:prstGeom prst="rect">
            <a:avLst/>
          </a:prstGeom>
        </p:spPr>
      </p:pic>
      <p:pic>
        <p:nvPicPr>
          <p:cNvPr id="5" name="Picture 4"/>
          <p:cNvPicPr>
            <a:picLocks noChangeAspect="1"/>
          </p:cNvPicPr>
          <p:nvPr/>
        </p:nvPicPr>
        <p:blipFill rotWithShape="1">
          <a:blip r:embed="rId3"/>
          <a:srcRect l="60777" t="27917" r="8674" b="52316"/>
          <a:stretch/>
        </p:blipFill>
        <p:spPr>
          <a:xfrm rot="20563813">
            <a:off x="1032609" y="2835972"/>
            <a:ext cx="5675824" cy="1525031"/>
          </a:xfrm>
          <a:prstGeom prst="rect">
            <a:avLst/>
          </a:prstGeom>
        </p:spPr>
      </p:pic>
      <p:sp>
        <p:nvSpPr>
          <p:cNvPr id="6" name="Rounded Rectangle 5"/>
          <p:cNvSpPr/>
          <p:nvPr/>
        </p:nvSpPr>
        <p:spPr>
          <a:xfrm>
            <a:off x="254297" y="4602153"/>
            <a:ext cx="1177637" cy="6858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Bahnschrift SemiBold SemiConden" panose="020B0502040204020203" pitchFamily="34" charset="0"/>
              </a:rPr>
              <a:t>October </a:t>
            </a:r>
          </a:p>
          <a:p>
            <a:pPr algn="ctr"/>
            <a:r>
              <a:rPr lang="en-GB" sz="1350" dirty="0">
                <a:solidFill>
                  <a:schemeClr val="tx1"/>
                </a:solidFill>
                <a:latin typeface="Bahnschrift SemiBold SemiConden" panose="020B0502040204020203" pitchFamily="34" charset="0"/>
              </a:rPr>
              <a:t>Predicted grades given</a:t>
            </a:r>
          </a:p>
        </p:txBody>
      </p:sp>
      <p:pic>
        <p:nvPicPr>
          <p:cNvPr id="7" name="Picture 6"/>
          <p:cNvPicPr>
            <a:picLocks noChangeAspect="1"/>
          </p:cNvPicPr>
          <p:nvPr/>
        </p:nvPicPr>
        <p:blipFill rotWithShape="1">
          <a:blip r:embed="rId3">
            <a:clrChange>
              <a:clrFrom>
                <a:srgbClr val="FFFFFF"/>
              </a:clrFrom>
              <a:clrTo>
                <a:srgbClr val="FFFFFF">
                  <a:alpha val="0"/>
                </a:srgbClr>
              </a:clrTo>
            </a:clrChange>
          </a:blip>
          <a:srcRect l="61467" t="30664" r="30843" b="52316"/>
          <a:stretch/>
        </p:blipFill>
        <p:spPr>
          <a:xfrm rot="19472757">
            <a:off x="6394862" y="1768767"/>
            <a:ext cx="1428651" cy="1313141"/>
          </a:xfrm>
          <a:prstGeom prst="rect">
            <a:avLst/>
          </a:prstGeom>
        </p:spPr>
      </p:pic>
      <p:sp>
        <p:nvSpPr>
          <p:cNvPr id="8" name="Rounded Rectangle 7"/>
          <p:cNvSpPr/>
          <p:nvPr/>
        </p:nvSpPr>
        <p:spPr>
          <a:xfrm>
            <a:off x="7801043" y="1476162"/>
            <a:ext cx="1181100" cy="1141699"/>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Bahnschrift SemiBold SemiConden" panose="020B0502040204020203" pitchFamily="34" charset="0"/>
              </a:rPr>
              <a:t>Successful GCSE examination outcomes for pupils</a:t>
            </a:r>
          </a:p>
        </p:txBody>
      </p:sp>
      <p:pic>
        <p:nvPicPr>
          <p:cNvPr id="10" name="Picture 10" descr="Pin drop icon point icon geolocation sign Vector Image"/>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9105" t="5899" r="17403" b="11479"/>
          <a:stretch/>
        </p:blipFill>
        <p:spPr bwMode="auto">
          <a:xfrm rot="21073477">
            <a:off x="1642844" y="4158907"/>
            <a:ext cx="390852"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in drop icon point icon geolocation sign Vector Image"/>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9105" t="5899" r="17403" b="11479"/>
          <a:stretch/>
        </p:blipFill>
        <p:spPr bwMode="auto">
          <a:xfrm rot="21029673">
            <a:off x="3857186" y="2733131"/>
            <a:ext cx="390852" cy="548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in drop icon point icon geolocation sign Vector Image"/>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9105" t="5899" r="17403" b="11479"/>
          <a:stretch/>
        </p:blipFill>
        <p:spPr bwMode="auto">
          <a:xfrm rot="21415576">
            <a:off x="6198051" y="2575256"/>
            <a:ext cx="390852" cy="54864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81814" y="2964131"/>
            <a:ext cx="1655618" cy="300082"/>
          </a:xfrm>
          <a:prstGeom prst="rect">
            <a:avLst/>
          </a:prstGeom>
          <a:noFill/>
        </p:spPr>
        <p:txBody>
          <a:bodyPr wrap="square" rtlCol="0">
            <a:spAutoFit/>
          </a:bodyPr>
          <a:lstStyle/>
          <a:p>
            <a:r>
              <a:rPr lang="en-GB" sz="1350" dirty="0">
                <a:latin typeface="Bahnschrift SemiBold SemiConden" panose="020B0502040204020203" pitchFamily="34" charset="0"/>
              </a:rPr>
              <a:t>1. Class Engagement</a:t>
            </a:r>
          </a:p>
        </p:txBody>
      </p:sp>
      <p:sp>
        <p:nvSpPr>
          <p:cNvPr id="15" name="TextBox 14"/>
          <p:cNvSpPr txBox="1"/>
          <p:nvPr/>
        </p:nvSpPr>
        <p:spPr>
          <a:xfrm>
            <a:off x="3507446" y="1424273"/>
            <a:ext cx="1655618" cy="507831"/>
          </a:xfrm>
          <a:prstGeom prst="rect">
            <a:avLst/>
          </a:prstGeom>
          <a:noFill/>
        </p:spPr>
        <p:txBody>
          <a:bodyPr wrap="square" rtlCol="0">
            <a:spAutoFit/>
          </a:bodyPr>
          <a:lstStyle/>
          <a:p>
            <a:r>
              <a:rPr lang="en-GB" sz="1350" dirty="0">
                <a:latin typeface="Bahnschrift SemiBold SemiConden" panose="020B0502040204020203" pitchFamily="34" charset="0"/>
              </a:rPr>
              <a:t>2. Homework engagement</a:t>
            </a:r>
          </a:p>
        </p:txBody>
      </p:sp>
      <p:sp>
        <p:nvSpPr>
          <p:cNvPr id="16" name="TextBox 15"/>
          <p:cNvSpPr txBox="1"/>
          <p:nvPr/>
        </p:nvSpPr>
        <p:spPr>
          <a:xfrm>
            <a:off x="5565668" y="1604726"/>
            <a:ext cx="1655618" cy="300082"/>
          </a:xfrm>
          <a:prstGeom prst="rect">
            <a:avLst/>
          </a:prstGeom>
          <a:noFill/>
        </p:spPr>
        <p:txBody>
          <a:bodyPr wrap="square" rtlCol="0">
            <a:spAutoFit/>
          </a:bodyPr>
          <a:lstStyle/>
          <a:p>
            <a:r>
              <a:rPr lang="en-GB" sz="1350" dirty="0">
                <a:latin typeface="Bahnschrift SemiBold SemiConden" panose="020B0502040204020203" pitchFamily="34" charset="0"/>
              </a:rPr>
              <a:t>3. Revision strategies</a:t>
            </a:r>
          </a:p>
        </p:txBody>
      </p:sp>
      <p:pic>
        <p:nvPicPr>
          <p:cNvPr id="17" name="Picture 4" descr="https://cdn-icons-png.flaticon.com/512/2103/210353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7464" y="2027853"/>
            <a:ext cx="667495" cy="66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6"/>
          <a:srcRect r="9192" b="24347"/>
          <a:stretch/>
        </p:blipFill>
        <p:spPr>
          <a:xfrm>
            <a:off x="7529014" y="909811"/>
            <a:ext cx="764980" cy="637310"/>
          </a:xfrm>
          <a:prstGeom prst="rect">
            <a:avLst/>
          </a:prstGeom>
        </p:spPr>
      </p:pic>
      <p:pic>
        <p:nvPicPr>
          <p:cNvPr id="19" name="Picture 18"/>
          <p:cNvPicPr>
            <a:picLocks noChangeAspect="1"/>
          </p:cNvPicPr>
          <p:nvPr/>
        </p:nvPicPr>
        <p:blipFill rotWithShape="1">
          <a:blip r:embed="rId7"/>
          <a:srcRect r="10342" b="13003"/>
          <a:stretch/>
        </p:blipFill>
        <p:spPr>
          <a:xfrm>
            <a:off x="6071934" y="2015630"/>
            <a:ext cx="505119" cy="490126"/>
          </a:xfrm>
          <a:prstGeom prst="rect">
            <a:avLst/>
          </a:prstGeom>
        </p:spPr>
      </p:pic>
      <p:sp>
        <p:nvSpPr>
          <p:cNvPr id="20" name="Rounded Rectangle 19"/>
          <p:cNvSpPr/>
          <p:nvPr/>
        </p:nvSpPr>
        <p:spPr>
          <a:xfrm>
            <a:off x="5641004" y="4846796"/>
            <a:ext cx="2173986" cy="644652"/>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tx1"/>
                </a:solidFill>
                <a:latin typeface="Bahnschrift SemiBold SemiConden" panose="020B0502040204020203" pitchFamily="34" charset="0"/>
              </a:rPr>
              <a:t>Closing the ‘gap’</a:t>
            </a:r>
          </a:p>
        </p:txBody>
      </p:sp>
      <p:pic>
        <p:nvPicPr>
          <p:cNvPr id="21" name="Picture 20"/>
          <p:cNvPicPr>
            <a:picLocks noChangeAspect="1"/>
          </p:cNvPicPr>
          <p:nvPr/>
        </p:nvPicPr>
        <p:blipFill rotWithShape="1">
          <a:blip r:embed="rId8"/>
          <a:srcRect r="1429" b="19334"/>
          <a:stretch/>
        </p:blipFill>
        <p:spPr>
          <a:xfrm>
            <a:off x="1292938" y="3353077"/>
            <a:ext cx="780321" cy="638574"/>
          </a:xfrm>
          <a:prstGeom prst="rect">
            <a:avLst/>
          </a:prstGeom>
        </p:spPr>
      </p:pic>
    </p:spTree>
    <p:extLst>
      <p:ext uri="{BB962C8B-B14F-4D97-AF65-F5344CB8AC3E}">
        <p14:creationId xmlns:p14="http://schemas.microsoft.com/office/powerpoint/2010/main" val="4244728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0025" y="1200320"/>
          <a:ext cx="8743951" cy="4846320"/>
        </p:xfrm>
        <a:graphic>
          <a:graphicData uri="http://schemas.openxmlformats.org/drawingml/2006/table">
            <a:tbl>
              <a:tblPr firstRow="1" bandRow="1">
                <a:tableStyleId>{D7AC3CCA-C797-4891-BE02-D94E43425B78}</a:tableStyleId>
              </a:tblPr>
              <a:tblGrid>
                <a:gridCol w="1409167">
                  <a:extLst>
                    <a:ext uri="{9D8B030D-6E8A-4147-A177-3AD203B41FA5}">
                      <a16:colId xmlns:a16="http://schemas.microsoft.com/office/drawing/2014/main" val="112718335"/>
                    </a:ext>
                  </a:extLst>
                </a:gridCol>
                <a:gridCol w="2226615">
                  <a:extLst>
                    <a:ext uri="{9D8B030D-6E8A-4147-A177-3AD203B41FA5}">
                      <a16:colId xmlns:a16="http://schemas.microsoft.com/office/drawing/2014/main" val="834981221"/>
                    </a:ext>
                  </a:extLst>
                </a:gridCol>
                <a:gridCol w="2047233">
                  <a:extLst>
                    <a:ext uri="{9D8B030D-6E8A-4147-A177-3AD203B41FA5}">
                      <a16:colId xmlns:a16="http://schemas.microsoft.com/office/drawing/2014/main" val="1002012715"/>
                    </a:ext>
                  </a:extLst>
                </a:gridCol>
                <a:gridCol w="1674329">
                  <a:extLst>
                    <a:ext uri="{9D8B030D-6E8A-4147-A177-3AD203B41FA5}">
                      <a16:colId xmlns:a16="http://schemas.microsoft.com/office/drawing/2014/main" val="1836102818"/>
                    </a:ext>
                  </a:extLst>
                </a:gridCol>
                <a:gridCol w="1386607">
                  <a:extLst>
                    <a:ext uri="{9D8B030D-6E8A-4147-A177-3AD203B41FA5}">
                      <a16:colId xmlns:a16="http://schemas.microsoft.com/office/drawing/2014/main" val="278213721"/>
                    </a:ext>
                  </a:extLst>
                </a:gridCol>
              </a:tblGrid>
              <a:tr h="800100">
                <a:tc>
                  <a:txBody>
                    <a:bodyPr/>
                    <a:lstStyle/>
                    <a:p>
                      <a:pPr algn="ctr"/>
                      <a:endParaRPr lang="en-GB" sz="1200" b="0" dirty="0" smtClean="0"/>
                    </a:p>
                    <a:p>
                      <a:pPr algn="ctr"/>
                      <a:endParaRPr lang="en-GB" sz="1200" b="0" dirty="0" smtClean="0"/>
                    </a:p>
                    <a:p>
                      <a:pPr algn="ctr"/>
                      <a:endParaRPr lang="en-GB" sz="1200" b="0" dirty="0" smtClean="0"/>
                    </a:p>
                    <a:p>
                      <a:pPr algn="ctr"/>
                      <a:endParaRPr lang="en-GB" sz="1200" b="0" dirty="0"/>
                    </a:p>
                  </a:txBody>
                  <a:tcPr marL="68580" marR="68580" marT="34290" marB="34290"/>
                </a:tc>
                <a:tc>
                  <a:txBody>
                    <a:bodyPr/>
                    <a:lstStyle/>
                    <a:p>
                      <a:pPr algn="ctr"/>
                      <a:endParaRPr lang="en-GB" sz="1400" dirty="0"/>
                    </a:p>
                  </a:txBody>
                  <a:tcPr marL="68580" marR="68580" marT="34290" marB="34290"/>
                </a:tc>
                <a:tc>
                  <a:txBody>
                    <a:bodyPr/>
                    <a:lstStyle/>
                    <a:p>
                      <a:pPr algn="ctr"/>
                      <a:endParaRPr lang="en-GB" sz="1200" b="0" dirty="0"/>
                    </a:p>
                  </a:txBody>
                  <a:tcPr marL="68580" marR="68580" marT="34290" marB="34290"/>
                </a:tc>
                <a:tc>
                  <a:txBody>
                    <a:bodyPr/>
                    <a:lstStyle/>
                    <a:p>
                      <a:pPr algn="ctr"/>
                      <a:endParaRPr lang="en-GB" sz="1200" b="0" dirty="0" smtClean="0"/>
                    </a:p>
                    <a:p>
                      <a:pPr algn="ctr"/>
                      <a:endParaRPr lang="en-GB" sz="1200" b="0" dirty="0" smtClean="0"/>
                    </a:p>
                    <a:p>
                      <a:pPr algn="ctr"/>
                      <a:r>
                        <a:rPr lang="en-GB" sz="1200" b="0" dirty="0" smtClean="0"/>
                        <a:t>Review:</a:t>
                      </a:r>
                      <a:r>
                        <a:rPr lang="en-GB" sz="1200" b="0" baseline="0" dirty="0" smtClean="0"/>
                        <a:t> </a:t>
                      </a:r>
                      <a:r>
                        <a:rPr lang="en-GB" sz="1200" b="0" i="0" dirty="0" smtClean="0"/>
                        <a:t>November</a:t>
                      </a:r>
                      <a:r>
                        <a:rPr lang="en-GB" sz="1200" b="0" i="0" baseline="0" dirty="0" smtClean="0"/>
                        <a:t> </a:t>
                      </a:r>
                    </a:p>
                    <a:p>
                      <a:pPr algn="ctr"/>
                      <a:r>
                        <a:rPr lang="en-GB" sz="1100" b="0" i="1" baseline="0" dirty="0" smtClean="0"/>
                        <a:t>Red. Amber, Green</a:t>
                      </a:r>
                      <a:endParaRPr lang="en-GB" sz="1100" b="0" i="1" dirty="0"/>
                    </a:p>
                  </a:txBody>
                  <a:tcPr marL="68580" marR="68580" marT="34290" marB="34290"/>
                </a:tc>
                <a:tc>
                  <a:txBody>
                    <a:bodyPr/>
                    <a:lstStyle/>
                    <a:p>
                      <a:pPr algn="ctr"/>
                      <a:endParaRPr lang="en-GB" sz="1200" b="0" i="1" dirty="0" smtClean="0"/>
                    </a:p>
                    <a:p>
                      <a:pPr algn="ctr"/>
                      <a:endParaRPr lang="en-GB" sz="1200" b="0" i="0" dirty="0" smtClean="0"/>
                    </a:p>
                    <a:p>
                      <a:pPr algn="ctr"/>
                      <a:r>
                        <a:rPr lang="en-GB" sz="1200" b="0" i="0" dirty="0" smtClean="0"/>
                        <a:t>Review:</a:t>
                      </a:r>
                      <a:r>
                        <a:rPr lang="en-GB" sz="1200" b="0" i="0" baseline="0" dirty="0" smtClean="0"/>
                        <a:t> </a:t>
                      </a:r>
                      <a:r>
                        <a:rPr lang="en-GB" sz="1200" b="0" i="0" dirty="0" smtClean="0"/>
                        <a:t>January</a:t>
                      </a:r>
                      <a:r>
                        <a:rPr lang="en-GB" sz="1200" b="0" i="0" baseline="0" dirty="0" smtClean="0"/>
                        <a:t> </a:t>
                      </a:r>
                    </a:p>
                    <a:p>
                      <a:pPr algn="ctr"/>
                      <a:r>
                        <a:rPr lang="en-GB" sz="1100" b="0" i="1" baseline="0" dirty="0" smtClean="0"/>
                        <a:t>Red, Amber, Green</a:t>
                      </a:r>
                      <a:endParaRPr lang="en-GB" sz="1100" b="0" i="1" dirty="0"/>
                    </a:p>
                  </a:txBody>
                  <a:tcPr marL="68580" marR="68580" marT="34290" marB="34290"/>
                </a:tc>
                <a:extLst>
                  <a:ext uri="{0D108BD9-81ED-4DB2-BD59-A6C34878D82A}">
                    <a16:rowId xmlns:a16="http://schemas.microsoft.com/office/drawing/2014/main" val="2785781259"/>
                  </a:ext>
                </a:extLst>
              </a:tr>
              <a:tr h="1303020">
                <a:tc>
                  <a:txBody>
                    <a:bodyPr/>
                    <a:lstStyle/>
                    <a:p>
                      <a:r>
                        <a:rPr lang="en-GB" sz="1400" dirty="0" smtClean="0"/>
                        <a:t>1. </a:t>
                      </a:r>
                    </a:p>
                    <a:p>
                      <a:endParaRPr lang="en-GB" sz="1400" dirty="0" smtClean="0"/>
                    </a:p>
                    <a:p>
                      <a:endParaRPr lang="en-GB" sz="1400" dirty="0" smtClean="0"/>
                    </a:p>
                    <a:p>
                      <a:endParaRPr lang="en-GB" sz="1400" dirty="0" smtClean="0"/>
                    </a:p>
                    <a:p>
                      <a:endParaRPr lang="en-GB" sz="1400" dirty="0" smtClean="0"/>
                    </a:p>
                    <a:p>
                      <a:endParaRPr lang="en-GB" sz="1400" dirty="0"/>
                    </a:p>
                  </a:txBody>
                  <a:tcPr marL="68580" marR="68580" marT="34290" marB="34290">
                    <a:solidFill>
                      <a:schemeClr val="bg1"/>
                    </a:solidFill>
                  </a:tcPr>
                </a:tc>
                <a:tc>
                  <a:txBody>
                    <a:bodyPr/>
                    <a:lstStyle/>
                    <a:p>
                      <a:endParaRPr lang="en-GB" sz="1400" dirty="0" smtClean="0"/>
                    </a:p>
                    <a:p>
                      <a:endParaRPr lang="en-GB" sz="1400" dirty="0" smtClean="0"/>
                    </a:p>
                    <a:p>
                      <a:endParaRPr lang="en-GB" sz="1400" dirty="0" smtClean="0"/>
                    </a:p>
                    <a:p>
                      <a:endParaRPr lang="en-GB" sz="1400" dirty="0" smtClean="0"/>
                    </a:p>
                    <a:p>
                      <a:endParaRPr lang="en-GB" sz="1400" dirty="0"/>
                    </a:p>
                  </a:txBody>
                  <a:tcPr marL="68580" marR="68580" marT="34290" marB="34290">
                    <a:solidFill>
                      <a:schemeClr val="bg1"/>
                    </a:solidFill>
                  </a:tcPr>
                </a:tc>
                <a:tc>
                  <a:txBody>
                    <a:bodyPr/>
                    <a:lstStyle/>
                    <a:p>
                      <a:endParaRPr lang="en-GB" sz="1400" dirty="0"/>
                    </a:p>
                  </a:txBody>
                  <a:tcPr marL="68580" marR="68580" marT="34290" marB="34290">
                    <a:solidFill>
                      <a:schemeClr val="bg1"/>
                    </a:solidFill>
                  </a:tcPr>
                </a:tc>
                <a:tc>
                  <a:txBody>
                    <a:bodyPr/>
                    <a:lstStyle/>
                    <a:p>
                      <a:endParaRPr lang="en-GB" sz="1400" dirty="0"/>
                    </a:p>
                  </a:txBody>
                  <a:tcPr marL="68580" marR="68580" marT="34290" marB="34290">
                    <a:solidFill>
                      <a:schemeClr val="bg1"/>
                    </a:solidFill>
                  </a:tcPr>
                </a:tc>
                <a:tc>
                  <a:txBody>
                    <a:bodyPr/>
                    <a:lstStyle/>
                    <a:p>
                      <a:endParaRPr lang="en-GB" sz="1400" dirty="0"/>
                    </a:p>
                  </a:txBody>
                  <a:tcPr marL="68580" marR="68580" marT="34290" marB="34290">
                    <a:solidFill>
                      <a:schemeClr val="bg1"/>
                    </a:solidFill>
                  </a:tcPr>
                </a:tc>
                <a:extLst>
                  <a:ext uri="{0D108BD9-81ED-4DB2-BD59-A6C34878D82A}">
                    <a16:rowId xmlns:a16="http://schemas.microsoft.com/office/drawing/2014/main" val="1128372394"/>
                  </a:ext>
                </a:extLst>
              </a:tr>
              <a:tr h="1303020">
                <a:tc>
                  <a:txBody>
                    <a:bodyPr/>
                    <a:lstStyle/>
                    <a:p>
                      <a:r>
                        <a:rPr lang="en-GB" sz="1400" dirty="0" smtClean="0"/>
                        <a:t>2. </a:t>
                      </a:r>
                    </a:p>
                    <a:p>
                      <a:endParaRPr lang="en-GB" sz="1400" dirty="0" smtClean="0"/>
                    </a:p>
                    <a:p>
                      <a:endParaRPr lang="en-GB" sz="1400" dirty="0" smtClean="0"/>
                    </a:p>
                    <a:p>
                      <a:endParaRPr lang="en-GB" sz="1400" dirty="0" smtClean="0"/>
                    </a:p>
                    <a:p>
                      <a:endParaRPr lang="en-GB" sz="1400" dirty="0" smtClean="0"/>
                    </a:p>
                    <a:p>
                      <a:endParaRPr lang="en-GB" sz="1400" dirty="0"/>
                    </a:p>
                  </a:txBody>
                  <a:tcPr marL="68580" marR="68580" marT="34290" marB="34290">
                    <a:solidFill>
                      <a:schemeClr val="bg1"/>
                    </a:solidFill>
                  </a:tcPr>
                </a:tc>
                <a:tc>
                  <a:txBody>
                    <a:bodyPr/>
                    <a:lstStyle/>
                    <a:p>
                      <a:endParaRPr lang="en-GB" sz="1400" dirty="0" smtClean="0"/>
                    </a:p>
                    <a:p>
                      <a:endParaRPr lang="en-GB" sz="1400" dirty="0" smtClean="0"/>
                    </a:p>
                    <a:p>
                      <a:endParaRPr lang="en-GB" sz="1400" dirty="0" smtClean="0"/>
                    </a:p>
                    <a:p>
                      <a:endParaRPr lang="en-GB" sz="1400" dirty="0" smtClean="0"/>
                    </a:p>
                    <a:p>
                      <a:endParaRPr lang="en-GB" sz="1400" dirty="0"/>
                    </a:p>
                  </a:txBody>
                  <a:tcPr marL="68580" marR="68580" marT="34290" marB="34290">
                    <a:solidFill>
                      <a:schemeClr val="bg1"/>
                    </a:solidFill>
                  </a:tcPr>
                </a:tc>
                <a:tc>
                  <a:txBody>
                    <a:bodyPr/>
                    <a:lstStyle/>
                    <a:p>
                      <a:endParaRPr lang="en-GB" sz="1400" dirty="0"/>
                    </a:p>
                  </a:txBody>
                  <a:tcPr marL="68580" marR="68580" marT="34290" marB="34290">
                    <a:solidFill>
                      <a:schemeClr val="bg1"/>
                    </a:solidFill>
                  </a:tcPr>
                </a:tc>
                <a:tc>
                  <a:txBody>
                    <a:bodyPr/>
                    <a:lstStyle/>
                    <a:p>
                      <a:endParaRPr lang="en-GB" sz="1400" dirty="0" smtClean="0"/>
                    </a:p>
                    <a:p>
                      <a:endParaRPr lang="en-GB" sz="1400" dirty="0" smtClean="0"/>
                    </a:p>
                    <a:p>
                      <a:endParaRPr lang="en-GB" sz="1400" dirty="0" smtClean="0"/>
                    </a:p>
                    <a:p>
                      <a:endParaRPr lang="en-GB" sz="1400" dirty="0" smtClean="0"/>
                    </a:p>
                    <a:p>
                      <a:endParaRPr lang="en-GB" sz="1400" dirty="0"/>
                    </a:p>
                  </a:txBody>
                  <a:tcPr marL="68580" marR="68580" marT="34290" marB="34290">
                    <a:solidFill>
                      <a:schemeClr val="bg1"/>
                    </a:solidFill>
                  </a:tcPr>
                </a:tc>
                <a:tc>
                  <a:txBody>
                    <a:bodyPr/>
                    <a:lstStyle/>
                    <a:p>
                      <a:endParaRPr lang="en-GB" sz="1400" dirty="0"/>
                    </a:p>
                  </a:txBody>
                  <a:tcPr marL="68580" marR="68580" marT="34290" marB="34290">
                    <a:solidFill>
                      <a:schemeClr val="bg1"/>
                    </a:solidFill>
                  </a:tcPr>
                </a:tc>
                <a:extLst>
                  <a:ext uri="{0D108BD9-81ED-4DB2-BD59-A6C34878D82A}">
                    <a16:rowId xmlns:a16="http://schemas.microsoft.com/office/drawing/2014/main" val="2340484287"/>
                  </a:ext>
                </a:extLst>
              </a:tr>
              <a:tr h="1303020">
                <a:tc>
                  <a:txBody>
                    <a:bodyPr/>
                    <a:lstStyle/>
                    <a:p>
                      <a:r>
                        <a:rPr lang="en-GB" sz="1400" dirty="0" smtClean="0"/>
                        <a:t>3. </a:t>
                      </a:r>
                    </a:p>
                    <a:p>
                      <a:endParaRPr lang="en-GB" sz="1400" dirty="0" smtClean="0"/>
                    </a:p>
                    <a:p>
                      <a:endParaRPr lang="en-GB" sz="1400" dirty="0" smtClean="0"/>
                    </a:p>
                    <a:p>
                      <a:endParaRPr lang="en-GB" sz="1400" dirty="0" smtClean="0"/>
                    </a:p>
                    <a:p>
                      <a:endParaRPr lang="en-GB" sz="1400" dirty="0" smtClean="0"/>
                    </a:p>
                    <a:p>
                      <a:endParaRPr lang="en-GB" sz="1400" dirty="0"/>
                    </a:p>
                  </a:txBody>
                  <a:tcPr marL="68580" marR="68580" marT="34290" marB="34290">
                    <a:solidFill>
                      <a:schemeClr val="bg1"/>
                    </a:solidFill>
                  </a:tcPr>
                </a:tc>
                <a:tc>
                  <a:txBody>
                    <a:bodyPr/>
                    <a:lstStyle/>
                    <a:p>
                      <a:endParaRPr lang="en-GB" sz="1400" dirty="0" smtClean="0"/>
                    </a:p>
                    <a:p>
                      <a:endParaRPr lang="en-GB" sz="1400" dirty="0" smtClean="0"/>
                    </a:p>
                    <a:p>
                      <a:endParaRPr lang="en-GB" sz="1400" dirty="0" smtClean="0"/>
                    </a:p>
                    <a:p>
                      <a:endParaRPr lang="en-GB" sz="1400" dirty="0" smtClean="0"/>
                    </a:p>
                    <a:p>
                      <a:endParaRPr lang="en-GB" sz="1400" dirty="0"/>
                    </a:p>
                  </a:txBody>
                  <a:tcPr marL="68580" marR="68580" marT="34290" marB="34290">
                    <a:solidFill>
                      <a:schemeClr val="bg1"/>
                    </a:solidFill>
                  </a:tcPr>
                </a:tc>
                <a:tc>
                  <a:txBody>
                    <a:bodyPr/>
                    <a:lstStyle/>
                    <a:p>
                      <a:endParaRPr lang="en-GB" sz="1400" dirty="0"/>
                    </a:p>
                  </a:txBody>
                  <a:tcPr marL="68580" marR="68580" marT="34290" marB="34290">
                    <a:solidFill>
                      <a:schemeClr val="bg1"/>
                    </a:solidFill>
                  </a:tcPr>
                </a:tc>
                <a:tc>
                  <a:txBody>
                    <a:bodyPr/>
                    <a:lstStyle/>
                    <a:p>
                      <a:endParaRPr lang="en-GB" sz="1400" dirty="0"/>
                    </a:p>
                  </a:txBody>
                  <a:tcPr marL="68580" marR="68580" marT="34290" marB="34290">
                    <a:solidFill>
                      <a:schemeClr val="bg1"/>
                    </a:solidFill>
                  </a:tcPr>
                </a:tc>
                <a:tc>
                  <a:txBody>
                    <a:bodyPr/>
                    <a:lstStyle/>
                    <a:p>
                      <a:endParaRPr lang="en-GB" sz="1400" dirty="0"/>
                    </a:p>
                  </a:txBody>
                  <a:tcPr marL="68580" marR="68580" marT="34290" marB="34290">
                    <a:solidFill>
                      <a:schemeClr val="bg1"/>
                    </a:solidFill>
                  </a:tcPr>
                </a:tc>
                <a:extLst>
                  <a:ext uri="{0D108BD9-81ED-4DB2-BD59-A6C34878D82A}">
                    <a16:rowId xmlns:a16="http://schemas.microsoft.com/office/drawing/2014/main" val="3958738309"/>
                  </a:ext>
                </a:extLst>
              </a:tr>
            </a:tbl>
          </a:graphicData>
        </a:graphic>
      </p:graphicFrame>
      <p:sp>
        <p:nvSpPr>
          <p:cNvPr id="3" name="TextBox 2"/>
          <p:cNvSpPr txBox="1"/>
          <p:nvPr/>
        </p:nvSpPr>
        <p:spPr>
          <a:xfrm>
            <a:off x="200025" y="274642"/>
            <a:ext cx="5747004" cy="646331"/>
          </a:xfrm>
          <a:prstGeom prst="rect">
            <a:avLst/>
          </a:prstGeom>
          <a:noFill/>
        </p:spPr>
        <p:txBody>
          <a:bodyPr wrap="square" rtlCol="0">
            <a:spAutoFit/>
          </a:bodyPr>
          <a:lstStyle/>
          <a:p>
            <a:r>
              <a:rPr lang="en-GB" sz="3600" b="1" dirty="0"/>
              <a:t>Positive next steps</a:t>
            </a:r>
          </a:p>
        </p:txBody>
      </p:sp>
      <p:pic>
        <p:nvPicPr>
          <p:cNvPr id="4" name="Picture 3"/>
          <p:cNvPicPr>
            <a:picLocks noChangeAspect="1"/>
          </p:cNvPicPr>
          <p:nvPr/>
        </p:nvPicPr>
        <p:blipFill rotWithShape="1">
          <a:blip r:embed="rId2"/>
          <a:srcRect r="6631" b="22232"/>
          <a:stretch/>
        </p:blipFill>
        <p:spPr>
          <a:xfrm>
            <a:off x="628784" y="1247800"/>
            <a:ext cx="379381" cy="315992"/>
          </a:xfrm>
          <a:prstGeom prst="rect">
            <a:avLst/>
          </a:prstGeom>
        </p:spPr>
      </p:pic>
      <p:pic>
        <p:nvPicPr>
          <p:cNvPr id="5" name="Picture 4"/>
          <p:cNvPicPr>
            <a:picLocks noChangeAspect="1"/>
          </p:cNvPicPr>
          <p:nvPr/>
        </p:nvPicPr>
        <p:blipFill rotWithShape="1">
          <a:blip r:embed="rId3"/>
          <a:srcRect b="27980"/>
          <a:stretch/>
        </p:blipFill>
        <p:spPr>
          <a:xfrm>
            <a:off x="2368093" y="1178220"/>
            <a:ext cx="557419" cy="401455"/>
          </a:xfrm>
          <a:prstGeom prst="rect">
            <a:avLst/>
          </a:prstGeom>
        </p:spPr>
      </p:pic>
      <p:sp>
        <p:nvSpPr>
          <p:cNvPr id="6" name="TextBox 5"/>
          <p:cNvSpPr txBox="1"/>
          <p:nvPr/>
        </p:nvSpPr>
        <p:spPr>
          <a:xfrm>
            <a:off x="1689569" y="1573740"/>
            <a:ext cx="2009394" cy="646331"/>
          </a:xfrm>
          <a:prstGeom prst="rect">
            <a:avLst/>
          </a:prstGeom>
          <a:noFill/>
        </p:spPr>
        <p:txBody>
          <a:bodyPr wrap="square" rtlCol="0">
            <a:spAutoFit/>
          </a:bodyPr>
          <a:lstStyle/>
          <a:p>
            <a:pPr algn="ctr"/>
            <a:r>
              <a:rPr lang="en-GB" sz="1200" dirty="0"/>
              <a:t>How will you </a:t>
            </a:r>
            <a:r>
              <a:rPr lang="en-GB" sz="1200" b="1" dirty="0"/>
              <a:t>measure </a:t>
            </a:r>
            <a:r>
              <a:rPr lang="en-GB" sz="1200" dirty="0"/>
              <a:t>if you are have achieved the target?</a:t>
            </a:r>
          </a:p>
        </p:txBody>
      </p:sp>
      <p:sp>
        <p:nvSpPr>
          <p:cNvPr id="7" name="TextBox 6"/>
          <p:cNvSpPr txBox="1"/>
          <p:nvPr/>
        </p:nvSpPr>
        <p:spPr>
          <a:xfrm>
            <a:off x="27484" y="1507837"/>
            <a:ext cx="1596390" cy="461665"/>
          </a:xfrm>
          <a:prstGeom prst="rect">
            <a:avLst/>
          </a:prstGeom>
          <a:noFill/>
        </p:spPr>
        <p:txBody>
          <a:bodyPr wrap="square" rtlCol="0">
            <a:spAutoFit/>
          </a:bodyPr>
          <a:lstStyle/>
          <a:p>
            <a:pPr algn="ctr"/>
            <a:r>
              <a:rPr lang="en-GB" sz="1200" b="1" dirty="0"/>
              <a:t>Target </a:t>
            </a:r>
            <a:r>
              <a:rPr lang="en-GB" sz="1200" dirty="0"/>
              <a:t>(make it specific)</a:t>
            </a:r>
          </a:p>
        </p:txBody>
      </p:sp>
      <p:sp>
        <p:nvSpPr>
          <p:cNvPr id="8" name="TextBox 7"/>
          <p:cNvSpPr txBox="1"/>
          <p:nvPr/>
        </p:nvSpPr>
        <p:spPr>
          <a:xfrm>
            <a:off x="3897650" y="1600535"/>
            <a:ext cx="1915478" cy="461665"/>
          </a:xfrm>
          <a:prstGeom prst="rect">
            <a:avLst/>
          </a:prstGeom>
          <a:noFill/>
        </p:spPr>
        <p:txBody>
          <a:bodyPr wrap="square" rtlCol="0">
            <a:spAutoFit/>
          </a:bodyPr>
          <a:lstStyle/>
          <a:p>
            <a:pPr algn="ctr"/>
            <a:r>
              <a:rPr lang="en-GB" sz="1200" dirty="0"/>
              <a:t>Realistic </a:t>
            </a:r>
            <a:r>
              <a:rPr lang="en-GB" sz="1200" b="1" dirty="0"/>
              <a:t>deadline </a:t>
            </a:r>
            <a:r>
              <a:rPr lang="en-GB" sz="1200" dirty="0"/>
              <a:t>to have achieved the target</a:t>
            </a:r>
          </a:p>
        </p:txBody>
      </p:sp>
      <p:pic>
        <p:nvPicPr>
          <p:cNvPr id="9" name="Picture 8"/>
          <p:cNvPicPr>
            <a:picLocks noChangeAspect="1"/>
          </p:cNvPicPr>
          <p:nvPr/>
        </p:nvPicPr>
        <p:blipFill rotWithShape="1">
          <a:blip r:embed="rId4"/>
          <a:srcRect b="14937"/>
          <a:stretch/>
        </p:blipFill>
        <p:spPr>
          <a:xfrm>
            <a:off x="4686359" y="1287957"/>
            <a:ext cx="384036" cy="326674"/>
          </a:xfrm>
          <a:prstGeom prst="rect">
            <a:avLst/>
          </a:prstGeom>
        </p:spPr>
      </p:pic>
      <p:pic>
        <p:nvPicPr>
          <p:cNvPr id="10" name="Picture 9"/>
          <p:cNvPicPr>
            <a:picLocks noChangeAspect="1"/>
          </p:cNvPicPr>
          <p:nvPr/>
        </p:nvPicPr>
        <p:blipFill rotWithShape="1">
          <a:blip r:embed="rId5"/>
          <a:srcRect r="10752" b="15030"/>
          <a:stretch/>
        </p:blipFill>
        <p:spPr>
          <a:xfrm>
            <a:off x="6495252" y="1203056"/>
            <a:ext cx="425887" cy="405480"/>
          </a:xfrm>
          <a:prstGeom prst="rect">
            <a:avLst/>
          </a:prstGeom>
        </p:spPr>
      </p:pic>
      <p:pic>
        <p:nvPicPr>
          <p:cNvPr id="11" name="Picture 10"/>
          <p:cNvPicPr>
            <a:picLocks noChangeAspect="1"/>
          </p:cNvPicPr>
          <p:nvPr/>
        </p:nvPicPr>
        <p:blipFill rotWithShape="1">
          <a:blip r:embed="rId5"/>
          <a:srcRect r="10752" b="15030"/>
          <a:stretch/>
        </p:blipFill>
        <p:spPr>
          <a:xfrm>
            <a:off x="8055623" y="1247800"/>
            <a:ext cx="425887" cy="405480"/>
          </a:xfrm>
          <a:prstGeom prst="rect">
            <a:avLst/>
          </a:prstGeom>
        </p:spPr>
      </p:pic>
    </p:spTree>
    <p:extLst>
      <p:ext uri="{BB962C8B-B14F-4D97-AF65-F5344CB8AC3E}">
        <p14:creationId xmlns:p14="http://schemas.microsoft.com/office/powerpoint/2010/main" val="3180230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6125" b="15908"/>
          <a:stretch/>
        </p:blipFill>
        <p:spPr>
          <a:xfrm>
            <a:off x="411720" y="2451335"/>
            <a:ext cx="553903" cy="496175"/>
          </a:xfrm>
          <a:prstGeom prst="rect">
            <a:avLst/>
          </a:prstGeom>
        </p:spPr>
      </p:pic>
      <p:pic>
        <p:nvPicPr>
          <p:cNvPr id="4" name="Picture 4" descr="https://cdn-icons-png.flaticon.com/512/6747/674725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1662" y="2426378"/>
            <a:ext cx="491837" cy="4918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a:srcRect r="4147" b="20384"/>
          <a:stretch/>
        </p:blipFill>
        <p:spPr>
          <a:xfrm>
            <a:off x="3183867" y="2386497"/>
            <a:ext cx="699655" cy="581135"/>
          </a:xfrm>
          <a:prstGeom prst="rect">
            <a:avLst/>
          </a:prstGeom>
        </p:spPr>
      </p:pic>
      <p:pic>
        <p:nvPicPr>
          <p:cNvPr id="6" name="Picture 5"/>
          <p:cNvPicPr>
            <a:picLocks noChangeAspect="1"/>
          </p:cNvPicPr>
          <p:nvPr/>
        </p:nvPicPr>
        <p:blipFill rotWithShape="1">
          <a:blip r:embed="rId6"/>
          <a:srcRect l="5366" b="21725"/>
          <a:stretch/>
        </p:blipFill>
        <p:spPr>
          <a:xfrm>
            <a:off x="5434227" y="2366071"/>
            <a:ext cx="667539" cy="552144"/>
          </a:xfrm>
          <a:prstGeom prst="rect">
            <a:avLst/>
          </a:prstGeom>
        </p:spPr>
      </p:pic>
      <p:pic>
        <p:nvPicPr>
          <p:cNvPr id="7" name="Picture 6"/>
          <p:cNvPicPr>
            <a:picLocks noChangeAspect="1"/>
          </p:cNvPicPr>
          <p:nvPr/>
        </p:nvPicPr>
        <p:blipFill rotWithShape="1">
          <a:blip r:embed="rId7"/>
          <a:srcRect l="1" r="1500" b="13703"/>
          <a:stretch/>
        </p:blipFill>
        <p:spPr>
          <a:xfrm>
            <a:off x="7645544" y="2302936"/>
            <a:ext cx="881496" cy="772285"/>
          </a:xfrm>
          <a:prstGeom prst="rect">
            <a:avLst/>
          </a:prstGeom>
        </p:spPr>
      </p:pic>
      <p:sp>
        <p:nvSpPr>
          <p:cNvPr id="8" name="Rounded Rectangle 7"/>
          <p:cNvSpPr/>
          <p:nvPr/>
        </p:nvSpPr>
        <p:spPr>
          <a:xfrm>
            <a:off x="289282" y="3018545"/>
            <a:ext cx="1809751" cy="2497282"/>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TextBox 8"/>
          <p:cNvSpPr txBox="1"/>
          <p:nvPr/>
        </p:nvSpPr>
        <p:spPr>
          <a:xfrm>
            <a:off x="1028448" y="1645538"/>
            <a:ext cx="311728" cy="300082"/>
          </a:xfrm>
          <a:prstGeom prst="rect">
            <a:avLst/>
          </a:prstGeom>
          <a:solidFill>
            <a:schemeClr val="accent2">
              <a:lumMod val="20000"/>
              <a:lumOff val="80000"/>
            </a:schemeClr>
          </a:solidFill>
          <a:ln w="38100">
            <a:solidFill>
              <a:schemeClr val="accent4"/>
            </a:solidFill>
          </a:ln>
        </p:spPr>
        <p:txBody>
          <a:bodyPr wrap="square" rtlCol="0">
            <a:spAutoFit/>
          </a:bodyPr>
          <a:lstStyle/>
          <a:p>
            <a:pPr algn="ctr"/>
            <a:r>
              <a:rPr lang="en-GB" sz="1350">
                <a:latin typeface="Bahnschrift SemiBold SemiConden" panose="020B0502040204020203" pitchFamily="34" charset="0"/>
              </a:rPr>
              <a:t>1. </a:t>
            </a:r>
          </a:p>
        </p:txBody>
      </p:sp>
      <p:sp>
        <p:nvSpPr>
          <p:cNvPr id="11" name="Rounded Rectangle 10"/>
          <p:cNvSpPr/>
          <p:nvPr/>
        </p:nvSpPr>
        <p:spPr>
          <a:xfrm>
            <a:off x="2594074" y="3072894"/>
            <a:ext cx="1809751" cy="2497282"/>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Rounded Rectangle 11"/>
          <p:cNvSpPr/>
          <p:nvPr/>
        </p:nvSpPr>
        <p:spPr>
          <a:xfrm>
            <a:off x="4849699" y="3029495"/>
            <a:ext cx="1809751" cy="2497282"/>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ounded Rectangle 12"/>
          <p:cNvSpPr/>
          <p:nvPr/>
        </p:nvSpPr>
        <p:spPr>
          <a:xfrm>
            <a:off x="7077188" y="3018544"/>
            <a:ext cx="1809751" cy="2497282"/>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extBox 13"/>
          <p:cNvSpPr txBox="1"/>
          <p:nvPr/>
        </p:nvSpPr>
        <p:spPr>
          <a:xfrm>
            <a:off x="523584" y="2010863"/>
            <a:ext cx="1409850" cy="507831"/>
          </a:xfrm>
          <a:prstGeom prst="rect">
            <a:avLst/>
          </a:prstGeom>
          <a:solidFill>
            <a:schemeClr val="accent4"/>
          </a:solidFill>
          <a:ln w="38100">
            <a:solidFill>
              <a:schemeClr val="accent2">
                <a:lumMod val="20000"/>
                <a:lumOff val="80000"/>
              </a:schemeClr>
            </a:solidFill>
          </a:ln>
        </p:spPr>
        <p:txBody>
          <a:bodyPr wrap="square" rtlCol="0">
            <a:spAutoFit/>
          </a:bodyPr>
          <a:lstStyle/>
          <a:p>
            <a:pPr algn="ctr"/>
            <a:r>
              <a:rPr lang="en-GB" sz="1350">
                <a:latin typeface="Bahnschrift SemiBold SemiConden" panose="020B0502040204020203" pitchFamily="34" charset="0"/>
              </a:rPr>
              <a:t>LEARNT THE FACTS </a:t>
            </a:r>
          </a:p>
        </p:txBody>
      </p:sp>
      <p:sp>
        <p:nvSpPr>
          <p:cNvPr id="15" name="TextBox 14"/>
          <p:cNvSpPr txBox="1"/>
          <p:nvPr/>
        </p:nvSpPr>
        <p:spPr>
          <a:xfrm>
            <a:off x="3296380" y="1662702"/>
            <a:ext cx="311728" cy="300082"/>
          </a:xfrm>
          <a:prstGeom prst="rect">
            <a:avLst/>
          </a:prstGeom>
          <a:solidFill>
            <a:schemeClr val="accent2">
              <a:lumMod val="20000"/>
              <a:lumOff val="80000"/>
            </a:schemeClr>
          </a:solidFill>
          <a:ln w="38100">
            <a:solidFill>
              <a:schemeClr val="accent4"/>
            </a:solidFill>
          </a:ln>
        </p:spPr>
        <p:txBody>
          <a:bodyPr wrap="square" rtlCol="0">
            <a:spAutoFit/>
          </a:bodyPr>
          <a:lstStyle/>
          <a:p>
            <a:pPr algn="ctr"/>
            <a:r>
              <a:rPr lang="en-GB" sz="1350">
                <a:latin typeface="Bahnschrift SemiBold SemiConden" panose="020B0502040204020203" pitchFamily="34" charset="0"/>
              </a:rPr>
              <a:t>2. </a:t>
            </a:r>
          </a:p>
        </p:txBody>
      </p:sp>
      <p:sp>
        <p:nvSpPr>
          <p:cNvPr id="16" name="TextBox 15"/>
          <p:cNvSpPr txBox="1"/>
          <p:nvPr/>
        </p:nvSpPr>
        <p:spPr>
          <a:xfrm>
            <a:off x="2725956" y="2010863"/>
            <a:ext cx="1409850" cy="507831"/>
          </a:xfrm>
          <a:prstGeom prst="rect">
            <a:avLst/>
          </a:prstGeom>
          <a:solidFill>
            <a:schemeClr val="accent4"/>
          </a:solidFill>
          <a:ln w="38100">
            <a:solidFill>
              <a:schemeClr val="accent2">
                <a:lumMod val="20000"/>
                <a:lumOff val="80000"/>
              </a:schemeClr>
            </a:solidFill>
          </a:ln>
        </p:spPr>
        <p:txBody>
          <a:bodyPr wrap="square" rtlCol="0">
            <a:spAutoFit/>
          </a:bodyPr>
          <a:lstStyle/>
          <a:p>
            <a:pPr algn="ctr"/>
            <a:r>
              <a:rPr lang="en-GB" sz="1350">
                <a:latin typeface="Bahnschrift SemiBold SemiConden" panose="020B0502040204020203" pitchFamily="34" charset="0"/>
              </a:rPr>
              <a:t>APPLY IN CONTEXT</a:t>
            </a:r>
          </a:p>
        </p:txBody>
      </p:sp>
      <p:sp>
        <p:nvSpPr>
          <p:cNvPr id="17" name="TextBox 16"/>
          <p:cNvSpPr txBox="1"/>
          <p:nvPr/>
        </p:nvSpPr>
        <p:spPr>
          <a:xfrm>
            <a:off x="5026337" y="2025937"/>
            <a:ext cx="1409850" cy="300082"/>
          </a:xfrm>
          <a:prstGeom prst="rect">
            <a:avLst/>
          </a:prstGeom>
          <a:solidFill>
            <a:schemeClr val="accent4"/>
          </a:solidFill>
          <a:ln w="38100">
            <a:solidFill>
              <a:schemeClr val="accent2">
                <a:lumMod val="20000"/>
                <a:lumOff val="80000"/>
              </a:schemeClr>
            </a:solidFill>
          </a:ln>
        </p:spPr>
        <p:txBody>
          <a:bodyPr wrap="square" rtlCol="0">
            <a:spAutoFit/>
          </a:bodyPr>
          <a:lstStyle/>
          <a:p>
            <a:pPr algn="ctr"/>
            <a:r>
              <a:rPr lang="en-GB" sz="1350">
                <a:latin typeface="Bahnschrift SemiBold SemiConden" panose="020B0502040204020203" pitchFamily="34" charset="0"/>
              </a:rPr>
              <a:t>CONNECT IDEAS</a:t>
            </a:r>
          </a:p>
        </p:txBody>
      </p:sp>
      <p:sp>
        <p:nvSpPr>
          <p:cNvPr id="18" name="TextBox 17"/>
          <p:cNvSpPr txBox="1"/>
          <p:nvPr/>
        </p:nvSpPr>
        <p:spPr>
          <a:xfrm>
            <a:off x="5564312" y="1662702"/>
            <a:ext cx="311728" cy="300082"/>
          </a:xfrm>
          <a:prstGeom prst="rect">
            <a:avLst/>
          </a:prstGeom>
          <a:solidFill>
            <a:schemeClr val="accent2">
              <a:lumMod val="20000"/>
              <a:lumOff val="80000"/>
            </a:schemeClr>
          </a:solidFill>
          <a:ln w="38100">
            <a:solidFill>
              <a:schemeClr val="accent4"/>
            </a:solidFill>
          </a:ln>
        </p:spPr>
        <p:txBody>
          <a:bodyPr wrap="square" rtlCol="0">
            <a:spAutoFit/>
          </a:bodyPr>
          <a:lstStyle/>
          <a:p>
            <a:pPr algn="ctr"/>
            <a:r>
              <a:rPr lang="en-GB" sz="1350">
                <a:latin typeface="Bahnschrift SemiBold SemiConden" panose="020B0502040204020203" pitchFamily="34" charset="0"/>
              </a:rPr>
              <a:t>3. </a:t>
            </a:r>
          </a:p>
        </p:txBody>
      </p:sp>
      <p:sp>
        <p:nvSpPr>
          <p:cNvPr id="19" name="TextBox 18"/>
          <p:cNvSpPr txBox="1"/>
          <p:nvPr/>
        </p:nvSpPr>
        <p:spPr>
          <a:xfrm>
            <a:off x="7790583" y="1662702"/>
            <a:ext cx="311728" cy="300082"/>
          </a:xfrm>
          <a:prstGeom prst="rect">
            <a:avLst/>
          </a:prstGeom>
          <a:solidFill>
            <a:schemeClr val="accent2">
              <a:lumMod val="20000"/>
              <a:lumOff val="80000"/>
            </a:schemeClr>
          </a:solidFill>
          <a:ln w="38100">
            <a:solidFill>
              <a:schemeClr val="accent4"/>
            </a:solidFill>
          </a:ln>
        </p:spPr>
        <p:txBody>
          <a:bodyPr wrap="square" rtlCol="0">
            <a:spAutoFit/>
          </a:bodyPr>
          <a:lstStyle/>
          <a:p>
            <a:pPr algn="ctr"/>
            <a:r>
              <a:rPr lang="en-GB" sz="1350">
                <a:latin typeface="Bahnschrift SemiBold SemiConden" panose="020B0502040204020203" pitchFamily="34" charset="0"/>
              </a:rPr>
              <a:t>4. </a:t>
            </a:r>
          </a:p>
        </p:txBody>
      </p:sp>
      <p:sp>
        <p:nvSpPr>
          <p:cNvPr id="20" name="TextBox 19"/>
          <p:cNvSpPr txBox="1"/>
          <p:nvPr/>
        </p:nvSpPr>
        <p:spPr>
          <a:xfrm>
            <a:off x="6944991" y="2025937"/>
            <a:ext cx="2074144" cy="300082"/>
          </a:xfrm>
          <a:prstGeom prst="rect">
            <a:avLst/>
          </a:prstGeom>
          <a:solidFill>
            <a:schemeClr val="accent4"/>
          </a:solidFill>
          <a:ln w="38100">
            <a:solidFill>
              <a:schemeClr val="accent2">
                <a:lumMod val="20000"/>
                <a:lumOff val="80000"/>
              </a:schemeClr>
            </a:solidFill>
          </a:ln>
        </p:spPr>
        <p:txBody>
          <a:bodyPr wrap="square" rtlCol="0">
            <a:spAutoFit/>
          </a:bodyPr>
          <a:lstStyle/>
          <a:p>
            <a:pPr algn="ctr"/>
            <a:r>
              <a:rPr lang="en-GB" sz="1350">
                <a:latin typeface="Bahnschrift SemiBold SemiConden" panose="020B0502040204020203" pitchFamily="34" charset="0"/>
              </a:rPr>
              <a:t>TEST IN EXAM CONDITIONS</a:t>
            </a:r>
          </a:p>
        </p:txBody>
      </p:sp>
      <p:sp>
        <p:nvSpPr>
          <p:cNvPr id="21" name="TextBox 20"/>
          <p:cNvSpPr txBox="1"/>
          <p:nvPr/>
        </p:nvSpPr>
        <p:spPr>
          <a:xfrm>
            <a:off x="458589" y="2918215"/>
            <a:ext cx="1583335" cy="2585323"/>
          </a:xfrm>
          <a:prstGeom prst="rect">
            <a:avLst/>
          </a:prstGeom>
          <a:noFill/>
        </p:spPr>
        <p:txBody>
          <a:bodyPr wrap="square" rtlCol="0">
            <a:spAutoFit/>
          </a:bodyPr>
          <a:lstStyle/>
          <a:p>
            <a:endParaRPr lang="en-GB" sz="1350">
              <a:latin typeface="Bahnschrift SemiBold SemiConden" panose="020B0502040204020203" pitchFamily="34" charset="0"/>
            </a:endParaRPr>
          </a:p>
          <a:p>
            <a:pPr marL="214313" indent="-214313">
              <a:buFont typeface="Wingdings" panose="05000000000000000000" pitchFamily="2" charset="2"/>
              <a:buChar char="§"/>
            </a:pPr>
            <a:r>
              <a:rPr lang="en-GB" sz="1350">
                <a:latin typeface="Bahnschrift SemiBold SemiConden" panose="020B0502040204020203" pitchFamily="34" charset="0"/>
              </a:rPr>
              <a:t>Flash cards</a:t>
            </a:r>
          </a:p>
          <a:p>
            <a:pPr marL="214313" indent="-214313">
              <a:buFont typeface="Wingdings" panose="05000000000000000000" pitchFamily="2" charset="2"/>
              <a:buChar char="§"/>
            </a:pPr>
            <a:endParaRPr lang="en-GB" sz="1350">
              <a:latin typeface="Bahnschrift SemiBold SemiConden" panose="020B0502040204020203" pitchFamily="34" charset="0"/>
            </a:endParaRPr>
          </a:p>
          <a:p>
            <a:pPr marL="214313" indent="-214313">
              <a:buFont typeface="Wingdings" panose="05000000000000000000" pitchFamily="2" charset="2"/>
              <a:buChar char="§"/>
            </a:pPr>
            <a:r>
              <a:rPr lang="en-GB" sz="1350">
                <a:latin typeface="Bahnschrift SemiBold SemiConden" panose="020B0502040204020203" pitchFamily="34" charset="0"/>
              </a:rPr>
              <a:t>Graphic organisers</a:t>
            </a:r>
          </a:p>
          <a:p>
            <a:pPr marL="214313" indent="-214313">
              <a:buFont typeface="Wingdings" panose="05000000000000000000" pitchFamily="2" charset="2"/>
              <a:buChar char="§"/>
            </a:pPr>
            <a:endParaRPr lang="en-GB" sz="1350">
              <a:latin typeface="Bahnschrift SemiBold SemiConden" panose="020B0502040204020203" pitchFamily="34" charset="0"/>
            </a:endParaRPr>
          </a:p>
          <a:p>
            <a:pPr marL="214313" indent="-214313">
              <a:buFont typeface="Wingdings" panose="05000000000000000000" pitchFamily="2" charset="2"/>
              <a:buChar char="§"/>
            </a:pPr>
            <a:r>
              <a:rPr lang="en-GB" sz="1350">
                <a:latin typeface="Bahnschrift SemiBold SemiConden" panose="020B0502040204020203" pitchFamily="34" charset="0"/>
              </a:rPr>
              <a:t>Mind maps</a:t>
            </a:r>
          </a:p>
          <a:p>
            <a:pPr marL="214313" indent="-214313">
              <a:buFont typeface="Wingdings" panose="05000000000000000000" pitchFamily="2" charset="2"/>
              <a:buChar char="§"/>
            </a:pPr>
            <a:endParaRPr lang="en-GB" sz="1350">
              <a:latin typeface="Bahnschrift SemiBold SemiConden" panose="020B0502040204020203" pitchFamily="34" charset="0"/>
            </a:endParaRPr>
          </a:p>
          <a:p>
            <a:pPr marL="214313" indent="-214313">
              <a:buFont typeface="Wingdings" panose="05000000000000000000" pitchFamily="2" charset="2"/>
              <a:buChar char="§"/>
            </a:pPr>
            <a:r>
              <a:rPr lang="en-GB" sz="1350">
                <a:latin typeface="Bahnschrift SemiBold SemiConden" panose="020B0502040204020203" pitchFamily="34" charset="0"/>
              </a:rPr>
              <a:t>Knowledge organisers</a:t>
            </a:r>
          </a:p>
          <a:p>
            <a:pPr marL="214313" indent="-214313">
              <a:buFont typeface="Wingdings" panose="05000000000000000000" pitchFamily="2" charset="2"/>
              <a:buChar char="§"/>
            </a:pPr>
            <a:endParaRPr lang="en-GB" sz="1350">
              <a:latin typeface="Bahnschrift SemiBold SemiConden" panose="020B0502040204020203" pitchFamily="34" charset="0"/>
            </a:endParaRPr>
          </a:p>
          <a:p>
            <a:pPr marL="214313" indent="-214313">
              <a:buFont typeface="Wingdings" panose="05000000000000000000" pitchFamily="2" charset="2"/>
              <a:buChar char="§"/>
            </a:pPr>
            <a:r>
              <a:rPr lang="en-GB" sz="1350">
                <a:latin typeface="Bahnschrift SemiBold SemiConden" panose="020B0502040204020203" pitchFamily="34" charset="0"/>
              </a:rPr>
              <a:t>Self quizzing</a:t>
            </a:r>
          </a:p>
        </p:txBody>
      </p:sp>
      <p:sp>
        <p:nvSpPr>
          <p:cNvPr id="22" name="TextBox 21"/>
          <p:cNvSpPr txBox="1"/>
          <p:nvPr/>
        </p:nvSpPr>
        <p:spPr>
          <a:xfrm>
            <a:off x="2725956" y="3072895"/>
            <a:ext cx="1583335" cy="1546577"/>
          </a:xfrm>
          <a:prstGeom prst="rect">
            <a:avLst/>
          </a:prstGeom>
          <a:noFill/>
        </p:spPr>
        <p:txBody>
          <a:bodyPr wrap="square" rtlCol="0">
            <a:spAutoFit/>
          </a:bodyPr>
          <a:lstStyle/>
          <a:p>
            <a:endParaRPr lang="en-GB" sz="1350">
              <a:latin typeface="Bahnschrift SemiBold SemiConden" panose="020B0502040204020203" pitchFamily="34" charset="0"/>
            </a:endParaRPr>
          </a:p>
          <a:p>
            <a:pPr marL="214313" indent="-214313">
              <a:buFont typeface="Wingdings" panose="05000000000000000000" pitchFamily="2" charset="2"/>
              <a:buChar char="§"/>
            </a:pPr>
            <a:r>
              <a:rPr lang="en-GB" sz="1350">
                <a:latin typeface="Bahnschrift SemiBold SemiConden" panose="020B0502040204020203" pitchFamily="34" charset="0"/>
              </a:rPr>
              <a:t>Tackle questions where the knowledge is tested in context – beyond straight forward recall. </a:t>
            </a:r>
          </a:p>
        </p:txBody>
      </p:sp>
      <p:sp>
        <p:nvSpPr>
          <p:cNvPr id="23" name="TextBox 22"/>
          <p:cNvSpPr txBox="1"/>
          <p:nvPr/>
        </p:nvSpPr>
        <p:spPr>
          <a:xfrm>
            <a:off x="4962906" y="3109766"/>
            <a:ext cx="1583335" cy="2169825"/>
          </a:xfrm>
          <a:prstGeom prst="rect">
            <a:avLst/>
          </a:prstGeom>
          <a:noFill/>
        </p:spPr>
        <p:txBody>
          <a:bodyPr wrap="square" rtlCol="0">
            <a:spAutoFit/>
          </a:bodyPr>
          <a:lstStyle/>
          <a:p>
            <a:endParaRPr lang="en-GB" sz="1350">
              <a:latin typeface="Bahnschrift SemiBold SemiConden" panose="020B0502040204020203" pitchFamily="34" charset="0"/>
            </a:endParaRPr>
          </a:p>
          <a:p>
            <a:pPr marL="214313" indent="-214313">
              <a:buFont typeface="Wingdings" panose="05000000000000000000" pitchFamily="2" charset="2"/>
              <a:buChar char="§"/>
            </a:pPr>
            <a:r>
              <a:rPr lang="en-GB" sz="1350">
                <a:latin typeface="Bahnschrift SemiBold SemiConden" panose="020B0502040204020203" pitchFamily="34" charset="0"/>
              </a:rPr>
              <a:t>Attempt questions that require students to draw on knowledge from one topic area or apply knowledge to previously unseen ideas. </a:t>
            </a:r>
          </a:p>
        </p:txBody>
      </p:sp>
      <p:sp>
        <p:nvSpPr>
          <p:cNvPr id="24" name="TextBox 23"/>
          <p:cNvSpPr txBox="1"/>
          <p:nvPr/>
        </p:nvSpPr>
        <p:spPr>
          <a:xfrm>
            <a:off x="7134297" y="3072895"/>
            <a:ext cx="1583335" cy="1546577"/>
          </a:xfrm>
          <a:prstGeom prst="rect">
            <a:avLst/>
          </a:prstGeom>
          <a:noFill/>
        </p:spPr>
        <p:txBody>
          <a:bodyPr wrap="square" rtlCol="0">
            <a:spAutoFit/>
          </a:bodyPr>
          <a:lstStyle/>
          <a:p>
            <a:endParaRPr lang="en-GB" sz="1350">
              <a:latin typeface="Bahnschrift SemiBold SemiConden" panose="020B0502040204020203" pitchFamily="34" charset="0"/>
            </a:endParaRPr>
          </a:p>
          <a:p>
            <a:pPr marL="214313" indent="-214313">
              <a:buFont typeface="Wingdings" panose="05000000000000000000" pitchFamily="2" charset="2"/>
              <a:buChar char="§"/>
            </a:pPr>
            <a:r>
              <a:rPr lang="en-GB" sz="1350">
                <a:latin typeface="Bahnschrift SemiBold SemiConden" panose="020B0502040204020203" pitchFamily="34" charset="0"/>
              </a:rPr>
              <a:t>Use past exam questions to rehearse the process of responding under time pressure. </a:t>
            </a:r>
          </a:p>
        </p:txBody>
      </p:sp>
      <p:pic>
        <p:nvPicPr>
          <p:cNvPr id="25" name="Picture 24"/>
          <p:cNvPicPr>
            <a:picLocks noChangeAspect="1"/>
          </p:cNvPicPr>
          <p:nvPr/>
        </p:nvPicPr>
        <p:blipFill>
          <a:blip r:embed="rId8"/>
          <a:stretch>
            <a:fillRect/>
          </a:stretch>
        </p:blipFill>
        <p:spPr>
          <a:xfrm rot="18154349" flipH="1">
            <a:off x="981517" y="2342232"/>
            <a:ext cx="279104" cy="339256"/>
          </a:xfrm>
          <a:prstGeom prst="rect">
            <a:avLst/>
          </a:prstGeom>
        </p:spPr>
      </p:pic>
      <p:sp>
        <p:nvSpPr>
          <p:cNvPr id="26" name="Rounded Rectangle 25"/>
          <p:cNvSpPr/>
          <p:nvPr/>
        </p:nvSpPr>
        <p:spPr>
          <a:xfrm>
            <a:off x="2594074" y="1019235"/>
            <a:ext cx="3291353" cy="413194"/>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solidFill>
                  <a:schemeClr val="tx1"/>
                </a:solidFill>
                <a:latin typeface="Bahnschrift SemiBold SemiConden" panose="020B0502040204020203" pitchFamily="34" charset="0"/>
              </a:rPr>
              <a:t>The FACE it revision model </a:t>
            </a:r>
          </a:p>
        </p:txBody>
      </p:sp>
    </p:spTree>
    <p:extLst>
      <p:ext uri="{BB962C8B-B14F-4D97-AF65-F5344CB8AC3E}">
        <p14:creationId xmlns:p14="http://schemas.microsoft.com/office/powerpoint/2010/main" val="1561312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8728" y="1145002"/>
            <a:ext cx="2119757" cy="769028"/>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solidFill>
                  <a:schemeClr val="tx1"/>
                </a:solidFill>
                <a:latin typeface="Bahnschrift SemiBold SemiConden" panose="020B0502040204020203" pitchFamily="34" charset="0"/>
              </a:rPr>
              <a:t>FACE it revision model </a:t>
            </a:r>
          </a:p>
        </p:txBody>
      </p:sp>
      <p:sp>
        <p:nvSpPr>
          <p:cNvPr id="3" name="TextBox 2"/>
          <p:cNvSpPr txBox="1"/>
          <p:nvPr/>
        </p:nvSpPr>
        <p:spPr>
          <a:xfrm>
            <a:off x="2497318" y="1210108"/>
            <a:ext cx="6227189" cy="923330"/>
          </a:xfrm>
          <a:prstGeom prst="rect">
            <a:avLst/>
          </a:prstGeom>
          <a:noFill/>
        </p:spPr>
        <p:txBody>
          <a:bodyPr wrap="square" rtlCol="0">
            <a:spAutoFit/>
          </a:bodyPr>
          <a:lstStyle/>
          <a:p>
            <a:r>
              <a:rPr lang="en-GB">
                <a:latin typeface="Bahnschrift SemiBold SemiConden" panose="020B0502040204020203" pitchFamily="34" charset="0"/>
              </a:rPr>
              <a:t>Students should use FACE it, to support their revision planning and as a diagnostic tool:</a:t>
            </a:r>
          </a:p>
          <a:p>
            <a:endParaRPr lang="en-GB">
              <a:latin typeface="Bahnschrift SemiBold SemiConden" panose="020B0502040204020203" pitchFamily="34" charset="0"/>
            </a:endParaRPr>
          </a:p>
        </p:txBody>
      </p:sp>
      <p:sp>
        <p:nvSpPr>
          <p:cNvPr id="4" name="TextBox 3"/>
          <p:cNvSpPr txBox="1"/>
          <p:nvPr/>
        </p:nvSpPr>
        <p:spPr>
          <a:xfrm>
            <a:off x="346363" y="2295521"/>
            <a:ext cx="7128164" cy="3323987"/>
          </a:xfrm>
          <a:prstGeom prst="rect">
            <a:avLst/>
          </a:prstGeom>
          <a:noFill/>
        </p:spPr>
        <p:txBody>
          <a:bodyPr wrap="square" rtlCol="0">
            <a:spAutoFit/>
          </a:bodyPr>
          <a:lstStyle/>
          <a:p>
            <a:r>
              <a:rPr lang="en-GB" sz="2100">
                <a:latin typeface="Bahnschrift SemiCondensed" panose="020B0502040204020203" pitchFamily="34" charset="0"/>
              </a:rPr>
              <a:t>Have you learned your </a:t>
            </a:r>
            <a:r>
              <a:rPr lang="en-GB" sz="2100" b="1" u="sng">
                <a:solidFill>
                  <a:srgbClr val="00B0F0"/>
                </a:solidFill>
                <a:latin typeface="Bahnschrift SemiCondensed" panose="020B0502040204020203" pitchFamily="34" charset="0"/>
              </a:rPr>
              <a:t>F</a:t>
            </a:r>
            <a:r>
              <a:rPr lang="en-GB" sz="2100">
                <a:latin typeface="Bahnschrift SemiCondensed" panose="020B0502040204020203" pitchFamily="34" charset="0"/>
              </a:rPr>
              <a:t>ACTs?</a:t>
            </a:r>
          </a:p>
          <a:p>
            <a:endParaRPr lang="en-GB" sz="2100">
              <a:latin typeface="Bahnschrift SemiCondensed" panose="020B0502040204020203" pitchFamily="34" charset="0"/>
            </a:endParaRPr>
          </a:p>
          <a:p>
            <a:endParaRPr lang="en-GB" sz="2100">
              <a:latin typeface="Bahnschrift SemiCondensed" panose="020B0502040204020203" pitchFamily="34" charset="0"/>
            </a:endParaRPr>
          </a:p>
          <a:p>
            <a:r>
              <a:rPr lang="en-GB" sz="2100">
                <a:latin typeface="Bahnschrift SemiCondensed" panose="020B0502040204020203" pitchFamily="34" charset="0"/>
              </a:rPr>
              <a:t>Have you practised </a:t>
            </a:r>
            <a:r>
              <a:rPr lang="en-GB" sz="2100" b="1" u="sng">
                <a:solidFill>
                  <a:srgbClr val="00B0F0"/>
                </a:solidFill>
                <a:latin typeface="Bahnschrift SemiCondensed" panose="020B0502040204020203" pitchFamily="34" charset="0"/>
              </a:rPr>
              <a:t>A</a:t>
            </a:r>
            <a:r>
              <a:rPr lang="en-GB" sz="2100">
                <a:latin typeface="Bahnschrift SemiCondensed" panose="020B0502040204020203" pitchFamily="34" charset="0"/>
              </a:rPr>
              <a:t>pplying your knowledge in context questions?</a:t>
            </a:r>
          </a:p>
          <a:p>
            <a:endParaRPr lang="en-GB" sz="2100">
              <a:latin typeface="Bahnschrift SemiCondensed" panose="020B0502040204020203" pitchFamily="34" charset="0"/>
            </a:endParaRPr>
          </a:p>
          <a:p>
            <a:endParaRPr lang="en-GB" sz="2100">
              <a:latin typeface="Bahnschrift SemiCondensed" panose="020B0502040204020203" pitchFamily="34" charset="0"/>
            </a:endParaRPr>
          </a:p>
          <a:p>
            <a:r>
              <a:rPr lang="en-GB" sz="2100">
                <a:latin typeface="Bahnschrift SemiCondensed" panose="020B0502040204020203" pitchFamily="34" charset="0"/>
              </a:rPr>
              <a:t>Have you started to </a:t>
            </a:r>
            <a:r>
              <a:rPr lang="en-GB" sz="2100" b="1" u="sng">
                <a:solidFill>
                  <a:srgbClr val="00B0F0"/>
                </a:solidFill>
                <a:latin typeface="Bahnschrift SemiCondensed" panose="020B0502040204020203" pitchFamily="34" charset="0"/>
              </a:rPr>
              <a:t>C</a:t>
            </a:r>
            <a:r>
              <a:rPr lang="en-GB" sz="2100">
                <a:latin typeface="Bahnschrift SemiCondensed" panose="020B0502040204020203" pitchFamily="34" charset="0"/>
              </a:rPr>
              <a:t>onnect ideas with more synoptic questions?</a:t>
            </a:r>
          </a:p>
          <a:p>
            <a:endParaRPr lang="en-GB" sz="2100">
              <a:latin typeface="Bahnschrift SemiCondensed" panose="020B0502040204020203" pitchFamily="34" charset="0"/>
            </a:endParaRPr>
          </a:p>
          <a:p>
            <a:endParaRPr lang="en-GB" sz="2100">
              <a:latin typeface="Bahnschrift SemiCondensed" panose="020B0502040204020203" pitchFamily="34" charset="0"/>
            </a:endParaRPr>
          </a:p>
          <a:p>
            <a:r>
              <a:rPr lang="en-GB" sz="2100">
                <a:latin typeface="Bahnschrift SemiCondensed" panose="020B0502040204020203" pitchFamily="34" charset="0"/>
              </a:rPr>
              <a:t>Have you tested yourself in timed </a:t>
            </a:r>
            <a:r>
              <a:rPr lang="en-GB" sz="2100" b="1" u="sng">
                <a:solidFill>
                  <a:srgbClr val="00B0F0"/>
                </a:solidFill>
                <a:latin typeface="Bahnschrift SemiCondensed" panose="020B0502040204020203" pitchFamily="34" charset="0"/>
              </a:rPr>
              <a:t>E</a:t>
            </a:r>
            <a:r>
              <a:rPr lang="en-GB" sz="2100">
                <a:latin typeface="Bahnschrift SemiCondensed" panose="020B0502040204020203" pitchFamily="34" charset="0"/>
              </a:rPr>
              <a:t>xam conditions? </a:t>
            </a:r>
          </a:p>
        </p:txBody>
      </p:sp>
      <p:pic>
        <p:nvPicPr>
          <p:cNvPr id="5" name="Picture 4"/>
          <p:cNvPicPr>
            <a:picLocks noChangeAspect="1"/>
          </p:cNvPicPr>
          <p:nvPr/>
        </p:nvPicPr>
        <p:blipFill rotWithShape="1">
          <a:blip r:embed="rId2"/>
          <a:srcRect r="6125" b="15908"/>
          <a:stretch/>
        </p:blipFill>
        <p:spPr>
          <a:xfrm>
            <a:off x="3771447" y="2238850"/>
            <a:ext cx="553903" cy="496175"/>
          </a:xfrm>
          <a:prstGeom prst="rect">
            <a:avLst/>
          </a:prstGeom>
        </p:spPr>
      </p:pic>
      <p:pic>
        <p:nvPicPr>
          <p:cNvPr id="6" name="Picture 4" descr="https://cdn-icons-png.flaticon.com/512/6747/674725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1389" y="2213893"/>
            <a:ext cx="491837" cy="4918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rot="18154349" flipH="1">
            <a:off x="4341244" y="2129748"/>
            <a:ext cx="279104" cy="339256"/>
          </a:xfrm>
          <a:prstGeom prst="rect">
            <a:avLst/>
          </a:prstGeom>
        </p:spPr>
      </p:pic>
      <p:pic>
        <p:nvPicPr>
          <p:cNvPr id="8" name="Picture 7"/>
          <p:cNvPicPr>
            <a:picLocks noChangeAspect="1"/>
          </p:cNvPicPr>
          <p:nvPr/>
        </p:nvPicPr>
        <p:blipFill rotWithShape="1">
          <a:blip r:embed="rId5"/>
          <a:srcRect r="4147" b="20384"/>
          <a:stretch/>
        </p:blipFill>
        <p:spPr>
          <a:xfrm>
            <a:off x="7474527" y="3138238"/>
            <a:ext cx="699655" cy="581135"/>
          </a:xfrm>
          <a:prstGeom prst="rect">
            <a:avLst/>
          </a:prstGeom>
        </p:spPr>
      </p:pic>
      <p:pic>
        <p:nvPicPr>
          <p:cNvPr id="10" name="Picture 9"/>
          <p:cNvPicPr>
            <a:picLocks noChangeAspect="1"/>
          </p:cNvPicPr>
          <p:nvPr/>
        </p:nvPicPr>
        <p:blipFill rotWithShape="1">
          <a:blip r:embed="rId6"/>
          <a:srcRect l="5366" b="21725"/>
          <a:stretch/>
        </p:blipFill>
        <p:spPr>
          <a:xfrm>
            <a:off x="7339227" y="4091259"/>
            <a:ext cx="667539" cy="552144"/>
          </a:xfrm>
          <a:prstGeom prst="rect">
            <a:avLst/>
          </a:prstGeom>
        </p:spPr>
      </p:pic>
      <p:pic>
        <p:nvPicPr>
          <p:cNvPr id="11" name="Picture 10"/>
          <p:cNvPicPr>
            <a:picLocks noChangeAspect="1"/>
          </p:cNvPicPr>
          <p:nvPr/>
        </p:nvPicPr>
        <p:blipFill rotWithShape="1">
          <a:blip r:embed="rId7"/>
          <a:srcRect l="1" r="1500" b="13703"/>
          <a:stretch/>
        </p:blipFill>
        <p:spPr>
          <a:xfrm>
            <a:off x="5982998" y="5009306"/>
            <a:ext cx="881496" cy="772285"/>
          </a:xfrm>
          <a:prstGeom prst="rect">
            <a:avLst/>
          </a:prstGeom>
        </p:spPr>
      </p:pic>
    </p:spTree>
    <p:extLst>
      <p:ext uri="{BB962C8B-B14F-4D97-AF65-F5344CB8AC3E}">
        <p14:creationId xmlns:p14="http://schemas.microsoft.com/office/powerpoint/2010/main" val="488364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1477736"/>
            <a:chOff x="0" y="0"/>
            <a:chExt cx="12192000" cy="197031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
        <p:nvSpPr>
          <p:cNvPr id="3" name="Rectangle 2"/>
          <p:cNvSpPr/>
          <p:nvPr/>
        </p:nvSpPr>
        <p:spPr>
          <a:xfrm>
            <a:off x="418011" y="767443"/>
            <a:ext cx="7715793" cy="5693866"/>
          </a:xfrm>
          <a:prstGeom prst="rect">
            <a:avLst/>
          </a:prstGeom>
        </p:spPr>
        <p:txBody>
          <a:bodyPr wrap="square" lIns="91440" tIns="45720" rIns="91440" bIns="45720" anchor="t">
            <a:spAutoFit/>
          </a:bodyPr>
          <a:lstStyle/>
          <a:p>
            <a:pPr lvl="0">
              <a:spcAft>
                <a:spcPts val="0"/>
              </a:spcAft>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Key dates for this academic year (including Year 11 PPEs and the summer examination season)</a:t>
            </a:r>
          </a:p>
          <a:p>
            <a:pPr marL="342900" lvl="0" indent="-342900">
              <a:spcAft>
                <a:spcPts val="0"/>
              </a:spcAft>
              <a:buFont typeface="Symbol" panose="05050102010706020507" pitchFamily="18" charset="2"/>
              <a:buChar char=""/>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800" dirty="0">
                <a:latin typeface="Bahnschrift Light SemiCondensed"/>
                <a:ea typeface="Calibri" panose="020F0502020204030204" pitchFamily="34" charset="0"/>
                <a:cs typeface="Times New Roman"/>
              </a:rPr>
              <a:t>Post 16 applications (LMI)</a:t>
            </a: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Revision and revision guides</a:t>
            </a:r>
          </a:p>
          <a:p>
            <a:pPr marL="342900" lvl="0" indent="-342900">
              <a:spcAft>
                <a:spcPts val="0"/>
              </a:spcAft>
              <a:buFont typeface="Symbol" panose="05050102010706020507" pitchFamily="18" charset="2"/>
              <a:buChar char=""/>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Academic support and intervention at AGS</a:t>
            </a:r>
          </a:p>
          <a:p>
            <a:pPr marL="342900" lvl="0" indent="-342900">
              <a:spcAft>
                <a:spcPts val="0"/>
              </a:spcAft>
              <a:buFont typeface="Symbol" panose="05050102010706020507" pitchFamily="18" charset="2"/>
              <a:buChar char=""/>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800" dirty="0">
                <a:latin typeface="Bahnschrift Light SemiCondensed" panose="020B0502040204020203" pitchFamily="34" charset="0"/>
                <a:ea typeface="Calibri" panose="020F0502020204030204" pitchFamily="34" charset="0"/>
                <a:cs typeface="Times New Roman" panose="02020603050405020304" pitchFamily="18" charset="0"/>
              </a:rPr>
              <a:t>Exam boards </a:t>
            </a:r>
          </a:p>
          <a:p>
            <a:pPr marL="342900" lvl="0" indent="-342900">
              <a:spcAft>
                <a:spcPts val="0"/>
              </a:spcAft>
              <a:buFont typeface="Symbol" panose="05050102010706020507" pitchFamily="18" charset="2"/>
              <a:buChar char=""/>
            </a:pP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GB" sz="2800" dirty="0">
                <a:latin typeface="Bahnschrift Light SemiCondensed"/>
                <a:ea typeface="Calibri" panose="020F0502020204030204" pitchFamily="34" charset="0"/>
                <a:cs typeface="Times New Roman"/>
              </a:rPr>
              <a:t>What now: using Year 10 PPEs to feed forward (KMO)</a:t>
            </a:r>
            <a:endParaRPr lang="en-GB" sz="2800"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2437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1477736"/>
            <a:chOff x="0" y="0"/>
            <a:chExt cx="12192000" cy="197031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
        <p:nvSpPr>
          <p:cNvPr id="3" name="Rectangle 2"/>
          <p:cNvSpPr/>
          <p:nvPr/>
        </p:nvSpPr>
        <p:spPr>
          <a:xfrm>
            <a:off x="442129" y="512465"/>
            <a:ext cx="7755316" cy="6370975"/>
          </a:xfrm>
          <a:prstGeom prst="rect">
            <a:avLst/>
          </a:prstGeom>
        </p:spPr>
        <p:txBody>
          <a:bodyPr wrap="square">
            <a:spAutoFit/>
          </a:bodyPr>
          <a:lstStyle/>
          <a:p>
            <a:pPr lvl="0">
              <a:spcAft>
                <a:spcPts val="0"/>
              </a:spcAft>
            </a:pP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28</a:t>
            </a:r>
            <a:r>
              <a:rPr lang="en-GB" sz="2400" baseline="30000" dirty="0">
                <a:latin typeface="Bahnschrift Light SemiCondensed" panose="020B0502040204020203" pitchFamily="34" charset="0"/>
                <a:ea typeface="Calibri" panose="020F0502020204030204" pitchFamily="34" charset="0"/>
                <a:cs typeface="Times New Roman" panose="02020603050405020304" pitchFamily="18" charset="0"/>
              </a:rPr>
              <a:t>th</a:t>
            </a: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 Sept KS4/5 careers fair </a:t>
            </a:r>
          </a:p>
          <a:p>
            <a:pPr lvl="0">
              <a:spcAft>
                <a:spcPts val="0"/>
              </a:spcAft>
            </a:pP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2</a:t>
            </a:r>
            <a:r>
              <a:rPr lang="en-GB" sz="2400" baseline="30000" dirty="0">
                <a:latin typeface="Bahnschrift Light SemiCondensed" panose="020B0502040204020203" pitchFamily="34" charset="0"/>
                <a:ea typeface="Calibri" panose="020F0502020204030204" pitchFamily="34" charset="0"/>
                <a:cs typeface="Times New Roman" panose="02020603050405020304" pitchFamily="18" charset="0"/>
              </a:rPr>
              <a:t>nd</a:t>
            </a: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 Oct predicted grades given to students in </a:t>
            </a:r>
            <a:r>
              <a:rPr lang="en-GB" sz="2400" dirty="0" smtClean="0">
                <a:latin typeface="Bahnschrift Light SemiCondensed" panose="020B0502040204020203" pitchFamily="34" charset="0"/>
                <a:ea typeface="Calibri" panose="020F0502020204030204" pitchFamily="34" charset="0"/>
                <a:cs typeface="Times New Roman" panose="02020603050405020304" pitchFamily="18" charset="0"/>
              </a:rPr>
              <a:t>form</a:t>
            </a:r>
            <a:endParaRPr lang="en-GB"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spcAft>
                <a:spcPts val="0"/>
              </a:spcAft>
            </a:pP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17</a:t>
            </a:r>
            <a:r>
              <a:rPr lang="en-GB" sz="2400" baseline="30000" dirty="0">
                <a:latin typeface="Bahnschrift Light SemiCondensed" panose="020B0502040204020203" pitchFamily="34" charset="0"/>
                <a:ea typeface="Calibri" panose="020F0502020204030204" pitchFamily="34" charset="0"/>
                <a:cs typeface="Times New Roman" panose="02020603050405020304" pitchFamily="18" charset="0"/>
              </a:rPr>
              <a:t>th</a:t>
            </a: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 October Y11 parents evening</a:t>
            </a:r>
          </a:p>
          <a:p>
            <a:pPr lvl="0" algn="ctr">
              <a:spcAft>
                <a:spcPts val="0"/>
              </a:spcAft>
            </a:pPr>
            <a:r>
              <a:rPr lang="en-GB" sz="2400" b="1" dirty="0">
                <a:solidFill>
                  <a:srgbClr val="4453A4"/>
                </a:solidFill>
                <a:latin typeface="Bahnschrift Light SemiCondensed" panose="020B0502040204020203" pitchFamily="34" charset="0"/>
                <a:ea typeface="Calibri" panose="020F0502020204030204" pitchFamily="34" charset="0"/>
                <a:cs typeface="Times New Roman" panose="02020603050405020304" pitchFamily="18" charset="0"/>
              </a:rPr>
              <a:t>OCTOBER HALF TERM</a:t>
            </a:r>
          </a:p>
          <a:p>
            <a:pPr lvl="0">
              <a:spcAft>
                <a:spcPts val="0"/>
              </a:spcAft>
            </a:pP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10</a:t>
            </a:r>
            <a:r>
              <a:rPr lang="en-GB" sz="2400" baseline="30000" dirty="0">
                <a:latin typeface="Bahnschrift Light SemiCondensed" panose="020B0502040204020203" pitchFamily="34" charset="0"/>
                <a:ea typeface="Calibri" panose="020F0502020204030204" pitchFamily="34" charset="0"/>
                <a:cs typeface="Times New Roman" panose="02020603050405020304" pitchFamily="18" charset="0"/>
              </a:rPr>
              <a:t>th</a:t>
            </a: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 November Y11 mock interviews </a:t>
            </a:r>
          </a:p>
          <a:p>
            <a:pPr lvl="0">
              <a:spcAft>
                <a:spcPts val="0"/>
              </a:spcAft>
            </a:pP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1</a:t>
            </a:r>
            <a:r>
              <a:rPr lang="en-GB" sz="2400" baseline="30000" dirty="0">
                <a:latin typeface="Bahnschrift Light SemiCondensed" panose="020B0502040204020203" pitchFamily="34" charset="0"/>
                <a:ea typeface="Calibri" panose="020F0502020204030204" pitchFamily="34" charset="0"/>
                <a:cs typeface="Times New Roman" panose="02020603050405020304" pitchFamily="18" charset="0"/>
              </a:rPr>
              <a:t>st</a:t>
            </a: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 December Y11 Art, 3D and Photography PPE </a:t>
            </a:r>
            <a:r>
              <a:rPr lang="en-GB" sz="2400" dirty="0" smtClean="0">
                <a:latin typeface="Bahnschrift Light SemiCondensed" panose="020B0502040204020203" pitchFamily="34" charset="0"/>
                <a:ea typeface="Calibri" panose="020F0502020204030204" pitchFamily="34" charset="0"/>
                <a:cs typeface="Times New Roman" panose="02020603050405020304" pitchFamily="18" charset="0"/>
              </a:rPr>
              <a:t>exams</a:t>
            </a:r>
          </a:p>
          <a:p>
            <a:pPr lvl="0">
              <a:spcAft>
                <a:spcPts val="0"/>
              </a:spcAft>
            </a:pPr>
            <a:r>
              <a:rPr lang="en-GB" sz="2400" dirty="0" smtClean="0">
                <a:latin typeface="Bahnschrift Light SemiCondensed" panose="020B0502040204020203" pitchFamily="34" charset="0"/>
                <a:ea typeface="Calibri" panose="020F0502020204030204" pitchFamily="34" charset="0"/>
                <a:cs typeface="Times New Roman" panose="02020603050405020304" pitchFamily="18" charset="0"/>
              </a:rPr>
              <a:t>15</a:t>
            </a:r>
            <a:r>
              <a:rPr lang="en-GB" sz="2400" baseline="30000" dirty="0" smtClean="0">
                <a:latin typeface="Bahnschrift Light SemiCondensed" panose="020B0502040204020203" pitchFamily="34" charset="0"/>
                <a:ea typeface="Calibri" panose="020F0502020204030204" pitchFamily="34" charset="0"/>
                <a:cs typeface="Times New Roman" panose="02020603050405020304" pitchFamily="18" charset="0"/>
              </a:rPr>
              <a:t>th</a:t>
            </a:r>
            <a:r>
              <a:rPr lang="en-GB" sz="2400" dirty="0" smtClean="0">
                <a:latin typeface="Bahnschrift Light SemiCondensed" panose="020B0502040204020203" pitchFamily="34" charset="0"/>
                <a:ea typeface="Calibri" panose="020F0502020204030204" pitchFamily="34" charset="0"/>
                <a:cs typeface="Times New Roman" panose="02020603050405020304" pitchFamily="18" charset="0"/>
              </a:rPr>
              <a:t> December deadline for post 16 applications </a:t>
            </a:r>
            <a:endParaRPr lang="en-GB"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lvl="0" algn="ctr">
              <a:spcAft>
                <a:spcPts val="0"/>
              </a:spcAft>
            </a:pPr>
            <a:r>
              <a:rPr lang="en-GB" sz="2400" b="1" dirty="0">
                <a:solidFill>
                  <a:srgbClr val="4453A4"/>
                </a:solidFill>
                <a:latin typeface="Bahnschrift Light SemiCondensed" panose="020B0502040204020203" pitchFamily="34" charset="0"/>
                <a:ea typeface="Calibri" panose="020F0502020204030204" pitchFamily="34" charset="0"/>
                <a:cs typeface="Times New Roman" panose="02020603050405020304" pitchFamily="18" charset="0"/>
              </a:rPr>
              <a:t>CHRISTMAS HOLIDAYS</a:t>
            </a:r>
          </a:p>
          <a:p>
            <a:pPr lvl="0">
              <a:spcAft>
                <a:spcPts val="0"/>
              </a:spcAft>
            </a:pP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8</a:t>
            </a:r>
            <a:r>
              <a:rPr lang="en-GB" sz="2400" baseline="30000" dirty="0">
                <a:latin typeface="Bahnschrift Light SemiCondensed" panose="020B0502040204020203" pitchFamily="34" charset="0"/>
                <a:ea typeface="Calibri" panose="020F0502020204030204" pitchFamily="34" charset="0"/>
                <a:cs typeface="Times New Roman" panose="02020603050405020304" pitchFamily="18" charset="0"/>
              </a:rPr>
              <a:t>th</a:t>
            </a: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 &amp; 15</a:t>
            </a:r>
            <a:r>
              <a:rPr lang="en-GB" sz="2400" baseline="30000" dirty="0">
                <a:latin typeface="Bahnschrift Light SemiCondensed" panose="020B0502040204020203" pitchFamily="34" charset="0"/>
                <a:ea typeface="Calibri" panose="020F0502020204030204" pitchFamily="34" charset="0"/>
                <a:cs typeface="Times New Roman" panose="02020603050405020304" pitchFamily="18" charset="0"/>
              </a:rPr>
              <a:t>th</a:t>
            </a: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 January Y11 MFL PPEs</a:t>
            </a:r>
          </a:p>
          <a:p>
            <a:pPr lvl="0">
              <a:spcAft>
                <a:spcPts val="0"/>
              </a:spcAft>
            </a:pP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22</a:t>
            </a:r>
            <a:r>
              <a:rPr lang="en-GB" sz="2400" baseline="30000" dirty="0">
                <a:latin typeface="Bahnschrift Light SemiCondensed" panose="020B0502040204020203" pitchFamily="34" charset="0"/>
                <a:ea typeface="Calibri" panose="020F0502020204030204" pitchFamily="34" charset="0"/>
                <a:cs typeface="Times New Roman" panose="02020603050405020304" pitchFamily="18" charset="0"/>
              </a:rPr>
              <a:t>nd</a:t>
            </a: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 &amp; 29</a:t>
            </a:r>
            <a:r>
              <a:rPr lang="en-GB" sz="2400" baseline="30000" dirty="0">
                <a:latin typeface="Bahnschrift Light SemiCondensed" panose="020B0502040204020203" pitchFamily="34" charset="0"/>
                <a:ea typeface="Calibri" panose="020F0502020204030204" pitchFamily="34" charset="0"/>
                <a:cs typeface="Times New Roman" panose="02020603050405020304" pitchFamily="18" charset="0"/>
              </a:rPr>
              <a:t>th</a:t>
            </a: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 January Y11 PPEs</a:t>
            </a:r>
          </a:p>
          <a:p>
            <a:pPr lvl="0">
              <a:spcAft>
                <a:spcPts val="0"/>
              </a:spcAft>
            </a:pP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1</a:t>
            </a:r>
            <a:r>
              <a:rPr lang="en-GB" sz="2400" baseline="30000" dirty="0">
                <a:latin typeface="Bahnschrift Light SemiCondensed" panose="020B0502040204020203" pitchFamily="34" charset="0"/>
                <a:ea typeface="Calibri" panose="020F0502020204030204" pitchFamily="34" charset="0"/>
                <a:cs typeface="Times New Roman" panose="02020603050405020304" pitchFamily="18" charset="0"/>
              </a:rPr>
              <a:t>st</a:t>
            </a: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 Feb Y11 advice &amp; guidance (sixth form)</a:t>
            </a:r>
          </a:p>
          <a:p>
            <a:pPr lvl="0" algn="ctr">
              <a:spcAft>
                <a:spcPts val="0"/>
              </a:spcAft>
            </a:pPr>
            <a:r>
              <a:rPr lang="en-GB" sz="2400" b="1" dirty="0">
                <a:solidFill>
                  <a:srgbClr val="4453A4"/>
                </a:solidFill>
                <a:latin typeface="Bahnschrift Light SemiCondensed" panose="020B0502040204020203" pitchFamily="34" charset="0"/>
                <a:ea typeface="Calibri" panose="020F0502020204030204" pitchFamily="34" charset="0"/>
                <a:cs typeface="Times New Roman" panose="02020603050405020304" pitchFamily="18" charset="0"/>
              </a:rPr>
              <a:t>FEB HALF TERM</a:t>
            </a:r>
          </a:p>
          <a:p>
            <a:pPr lvl="0">
              <a:spcAft>
                <a:spcPts val="0"/>
              </a:spcAft>
            </a:pP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27</a:t>
            </a:r>
            <a:r>
              <a:rPr lang="en-GB" sz="2400" baseline="30000" dirty="0">
                <a:latin typeface="Bahnschrift Light SemiCondensed" panose="020B0502040204020203" pitchFamily="34" charset="0"/>
                <a:ea typeface="Calibri" panose="020F0502020204030204" pitchFamily="34" charset="0"/>
                <a:cs typeface="Times New Roman" panose="02020603050405020304" pitchFamily="18" charset="0"/>
              </a:rPr>
              <a:t>th</a:t>
            </a: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 March Supporting Success Evening (Final Push)</a:t>
            </a:r>
          </a:p>
          <a:p>
            <a:pPr lvl="0" algn="ctr">
              <a:spcAft>
                <a:spcPts val="0"/>
              </a:spcAft>
            </a:pPr>
            <a:r>
              <a:rPr lang="en-GB" sz="2400" b="1" dirty="0">
                <a:solidFill>
                  <a:srgbClr val="4453A4"/>
                </a:solidFill>
                <a:latin typeface="Bahnschrift Light SemiCondensed" panose="020B0502040204020203" pitchFamily="34" charset="0"/>
                <a:ea typeface="Calibri" panose="020F0502020204030204" pitchFamily="34" charset="0"/>
                <a:cs typeface="Times New Roman" panose="02020603050405020304" pitchFamily="18" charset="0"/>
              </a:rPr>
              <a:t>EASTER HOLIDAYS</a:t>
            </a:r>
          </a:p>
          <a:p>
            <a:pPr lvl="0">
              <a:spcAft>
                <a:spcPts val="0"/>
              </a:spcAft>
            </a:pP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22</a:t>
            </a:r>
            <a:r>
              <a:rPr lang="en-GB" sz="2400" baseline="30000" dirty="0">
                <a:latin typeface="Bahnschrift Light SemiCondensed" panose="020B0502040204020203" pitchFamily="34" charset="0"/>
                <a:ea typeface="Calibri" panose="020F0502020204030204" pitchFamily="34" charset="0"/>
                <a:cs typeface="Times New Roman" panose="02020603050405020304" pitchFamily="18" charset="0"/>
              </a:rPr>
              <a:t>nd</a:t>
            </a: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 April GCSE 3D Design, Art and Photography exams</a:t>
            </a:r>
          </a:p>
          <a:p>
            <a:pPr lvl="0">
              <a:spcAft>
                <a:spcPts val="0"/>
              </a:spcAft>
            </a:pP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29</a:t>
            </a:r>
            <a:r>
              <a:rPr lang="en-GB" sz="2400" baseline="30000" dirty="0">
                <a:latin typeface="Bahnschrift Light SemiCondensed" panose="020B0502040204020203" pitchFamily="34" charset="0"/>
                <a:ea typeface="Calibri" panose="020F0502020204030204" pitchFamily="34" charset="0"/>
                <a:cs typeface="Times New Roman" panose="02020603050405020304" pitchFamily="18" charset="0"/>
              </a:rPr>
              <a:t>th</a:t>
            </a: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 April MFL GCSE Exams</a:t>
            </a:r>
          </a:p>
          <a:p>
            <a:pPr lvl="0">
              <a:spcAft>
                <a:spcPts val="0"/>
              </a:spcAft>
            </a:pP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7</a:t>
            </a:r>
            <a:r>
              <a:rPr lang="en-GB" sz="2400" baseline="30000" dirty="0">
                <a:latin typeface="Bahnschrift Light SemiCondensed" panose="020B0502040204020203" pitchFamily="34" charset="0"/>
                <a:ea typeface="Calibri" panose="020F0502020204030204" pitchFamily="34" charset="0"/>
                <a:cs typeface="Times New Roman" panose="02020603050405020304" pitchFamily="18" charset="0"/>
              </a:rPr>
              <a:t>th</a:t>
            </a:r>
            <a:r>
              <a:rPr lang="en-GB" sz="2400" dirty="0">
                <a:latin typeface="Bahnschrift Light SemiCondensed" panose="020B0502040204020203" pitchFamily="34" charset="0"/>
                <a:ea typeface="Calibri" panose="020F0502020204030204" pitchFamily="34" charset="0"/>
                <a:cs typeface="Times New Roman" panose="02020603050405020304" pitchFamily="18" charset="0"/>
              </a:rPr>
              <a:t> May GCSE Exams begin </a:t>
            </a:r>
          </a:p>
        </p:txBody>
      </p:sp>
    </p:spTree>
    <p:extLst>
      <p:ext uri="{BB962C8B-B14F-4D97-AF65-F5344CB8AC3E}">
        <p14:creationId xmlns:p14="http://schemas.microsoft.com/office/powerpoint/2010/main" val="3704058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8699" y="1716304"/>
            <a:ext cx="5147110" cy="553998"/>
          </a:xfrm>
          <a:prstGeom prst="rect">
            <a:avLst/>
          </a:prstGeom>
          <a:noFill/>
        </p:spPr>
        <p:txBody>
          <a:bodyPr wrap="square" rtlCol="0">
            <a:spAutoFit/>
          </a:bodyPr>
          <a:lstStyle/>
          <a:p>
            <a:r>
              <a:rPr lang="en-GB" sz="3000" b="1" dirty="0"/>
              <a:t>Careers Support</a:t>
            </a:r>
          </a:p>
        </p:txBody>
      </p:sp>
      <p:sp>
        <p:nvSpPr>
          <p:cNvPr id="7" name="TextBox 6"/>
          <p:cNvSpPr txBox="1"/>
          <p:nvPr/>
        </p:nvSpPr>
        <p:spPr>
          <a:xfrm>
            <a:off x="418699" y="2373229"/>
            <a:ext cx="8034689" cy="1084912"/>
          </a:xfrm>
          <a:prstGeom prst="rect">
            <a:avLst/>
          </a:prstGeom>
          <a:noFill/>
        </p:spPr>
        <p:txBody>
          <a:bodyPr wrap="square" rtlCol="0">
            <a:spAutoFit/>
          </a:bodyPr>
          <a:lstStyle/>
          <a:p>
            <a:r>
              <a:rPr lang="en-GB" sz="2400" dirty="0"/>
              <a:t>Mrs Mills is the Allerton Grange Careers Lead</a:t>
            </a:r>
            <a:endParaRPr lang="en-GB" sz="2700" dirty="0"/>
          </a:p>
          <a:p>
            <a:pPr marL="214313" indent="-214313">
              <a:buFont typeface="Arial" panose="020B0604020202020204" pitchFamily="34" charset="0"/>
              <a:buChar char="•"/>
            </a:pPr>
            <a:endParaRPr lang="en-GB" sz="2700" dirty="0"/>
          </a:p>
          <a:p>
            <a:pPr marL="214313" indent="-214313">
              <a:buFont typeface="Arial" panose="020B0604020202020204" pitchFamily="34" charset="0"/>
              <a:buChar char="•"/>
            </a:pPr>
            <a:endParaRPr lang="en-GB" sz="1350" dirty="0"/>
          </a:p>
        </p:txBody>
      </p:sp>
      <p:pic>
        <p:nvPicPr>
          <p:cNvPr id="9" name="Picture 8"/>
          <p:cNvPicPr>
            <a:picLocks noChangeAspect="1"/>
          </p:cNvPicPr>
          <p:nvPr/>
        </p:nvPicPr>
        <p:blipFill>
          <a:blip r:embed="rId2"/>
          <a:stretch>
            <a:fillRect/>
          </a:stretch>
        </p:blipFill>
        <p:spPr>
          <a:xfrm>
            <a:off x="3509065" y="2904144"/>
            <a:ext cx="1558637" cy="1827856"/>
          </a:xfrm>
          <a:prstGeom prst="rect">
            <a:avLst/>
          </a:prstGeom>
        </p:spPr>
      </p:pic>
      <p:sp>
        <p:nvSpPr>
          <p:cNvPr id="11" name="TextBox 10"/>
          <p:cNvSpPr txBox="1"/>
          <p:nvPr/>
        </p:nvSpPr>
        <p:spPr>
          <a:xfrm>
            <a:off x="1119352" y="4768293"/>
            <a:ext cx="6905297" cy="992579"/>
          </a:xfrm>
          <a:prstGeom prst="rect">
            <a:avLst/>
          </a:prstGeom>
          <a:noFill/>
        </p:spPr>
        <p:txBody>
          <a:bodyPr wrap="square" rtlCol="0">
            <a:spAutoFit/>
          </a:bodyPr>
          <a:lstStyle/>
          <a:p>
            <a:pPr algn="ctr"/>
            <a:r>
              <a:rPr lang="en-US" sz="2400" b="1" dirty="0">
                <a:hlinkClick r:id="rId3"/>
              </a:rPr>
              <a:t>louisemills@allertongrange.com</a:t>
            </a:r>
            <a:endParaRPr lang="en-US" sz="2400" b="1" dirty="0"/>
          </a:p>
          <a:p>
            <a:pPr algn="ctr"/>
            <a:endParaRPr lang="en-US" sz="1050" b="1" dirty="0"/>
          </a:p>
          <a:p>
            <a:pPr algn="ctr"/>
            <a:r>
              <a:rPr lang="en-US" sz="2400" b="1" dirty="0"/>
              <a:t>I work Monday - Thursday</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3480" y="195616"/>
            <a:ext cx="958550" cy="1282120"/>
          </a:xfrm>
          <a:prstGeom prst="rect">
            <a:avLst/>
          </a:prstGeom>
        </p:spPr>
      </p:pic>
      <p:grpSp>
        <p:nvGrpSpPr>
          <p:cNvPr id="12" name="Group 11"/>
          <p:cNvGrpSpPr/>
          <p:nvPr/>
        </p:nvGrpSpPr>
        <p:grpSpPr>
          <a:xfrm>
            <a:off x="0" y="10048"/>
            <a:ext cx="9144000" cy="1477736"/>
            <a:chOff x="0" y="0"/>
            <a:chExt cx="12192000" cy="1970314"/>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Tree>
    <p:extLst>
      <p:ext uri="{BB962C8B-B14F-4D97-AF65-F5344CB8AC3E}">
        <p14:creationId xmlns:p14="http://schemas.microsoft.com/office/powerpoint/2010/main" val="3973120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7301" y="1845991"/>
            <a:ext cx="6973245" cy="553998"/>
          </a:xfrm>
          <a:prstGeom prst="rect">
            <a:avLst/>
          </a:prstGeom>
          <a:noFill/>
        </p:spPr>
        <p:txBody>
          <a:bodyPr wrap="square" rtlCol="0">
            <a:spAutoFit/>
          </a:bodyPr>
          <a:lstStyle/>
          <a:p>
            <a:r>
              <a:rPr lang="en-GB" sz="3000" b="1" dirty="0"/>
              <a:t>What are the options?</a:t>
            </a:r>
          </a:p>
        </p:txBody>
      </p:sp>
      <p:sp>
        <p:nvSpPr>
          <p:cNvPr id="4" name="TextBox 3"/>
          <p:cNvSpPr txBox="1"/>
          <p:nvPr/>
        </p:nvSpPr>
        <p:spPr>
          <a:xfrm>
            <a:off x="577516" y="2640331"/>
            <a:ext cx="8048052" cy="2585323"/>
          </a:xfrm>
          <a:prstGeom prst="rect">
            <a:avLst/>
          </a:prstGeom>
          <a:noFill/>
        </p:spPr>
        <p:txBody>
          <a:bodyPr wrap="square" rtlCol="0">
            <a:spAutoFit/>
          </a:bodyPr>
          <a:lstStyle/>
          <a:p>
            <a:pPr marL="214313" indent="-214313">
              <a:buFontTx/>
              <a:buChar char="-"/>
            </a:pPr>
            <a:r>
              <a:rPr lang="en-GB" sz="2700" dirty="0"/>
              <a:t>A Levels</a:t>
            </a:r>
          </a:p>
          <a:p>
            <a:pPr marL="214313" indent="-214313">
              <a:buFontTx/>
              <a:buChar char="-"/>
            </a:pPr>
            <a:r>
              <a:rPr lang="en-GB" sz="2700" dirty="0"/>
              <a:t>T Levels</a:t>
            </a:r>
          </a:p>
          <a:p>
            <a:pPr marL="214313" indent="-214313">
              <a:buFontTx/>
              <a:buChar char="-"/>
            </a:pPr>
            <a:r>
              <a:rPr lang="en-GB" sz="2700" dirty="0"/>
              <a:t>Vocational Qualifications</a:t>
            </a:r>
          </a:p>
          <a:p>
            <a:pPr marL="214313" indent="-214313">
              <a:buFontTx/>
              <a:buChar char="-"/>
            </a:pPr>
            <a:r>
              <a:rPr lang="en-GB" sz="2700" dirty="0"/>
              <a:t>Apprenticeships</a:t>
            </a:r>
          </a:p>
          <a:p>
            <a:pPr marL="214313" indent="-214313">
              <a:buFontTx/>
              <a:buChar char="-"/>
            </a:pPr>
            <a:r>
              <a:rPr lang="en-GB" sz="2700" dirty="0"/>
              <a:t>Traineeships</a:t>
            </a:r>
          </a:p>
          <a:p>
            <a:pPr marL="214313" indent="-214313">
              <a:buFontTx/>
              <a:buChar char="-"/>
            </a:pPr>
            <a:r>
              <a:rPr lang="en-GB" sz="2700" dirty="0"/>
              <a:t>Part-time study with employment or volunteering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3480" y="225760"/>
            <a:ext cx="958550" cy="1282120"/>
          </a:xfrm>
          <a:prstGeom prst="rect">
            <a:avLst/>
          </a:prstGeom>
        </p:spPr>
      </p:pic>
      <p:grpSp>
        <p:nvGrpSpPr>
          <p:cNvPr id="8" name="Group 7"/>
          <p:cNvGrpSpPr/>
          <p:nvPr/>
        </p:nvGrpSpPr>
        <p:grpSpPr>
          <a:xfrm>
            <a:off x="0" y="0"/>
            <a:ext cx="9144000" cy="1477736"/>
            <a:chOff x="0" y="0"/>
            <a:chExt cx="12192000" cy="1970314"/>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Tree>
    <p:extLst>
      <p:ext uri="{BB962C8B-B14F-4D97-AF65-F5344CB8AC3E}">
        <p14:creationId xmlns:p14="http://schemas.microsoft.com/office/powerpoint/2010/main" val="2140684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638977"/>
            <a:ext cx="9045341" cy="5580047"/>
          </a:xfrm>
          <a:prstGeom prst="rect">
            <a:avLst/>
          </a:prstGeom>
        </p:spPr>
      </p:pic>
      <p:grpSp>
        <p:nvGrpSpPr>
          <p:cNvPr id="3" name="Group 2"/>
          <p:cNvGrpSpPr/>
          <p:nvPr/>
        </p:nvGrpSpPr>
        <p:grpSpPr>
          <a:xfrm>
            <a:off x="0" y="0"/>
            <a:ext cx="9144000" cy="1477736"/>
            <a:chOff x="0" y="0"/>
            <a:chExt cx="12192000" cy="197031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Tree>
    <p:extLst>
      <p:ext uri="{BB962C8B-B14F-4D97-AF65-F5344CB8AC3E}">
        <p14:creationId xmlns:p14="http://schemas.microsoft.com/office/powerpoint/2010/main" val="3101372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699" y="1716304"/>
            <a:ext cx="5147110" cy="553998"/>
          </a:xfrm>
          <a:prstGeom prst="rect">
            <a:avLst/>
          </a:prstGeom>
          <a:noFill/>
        </p:spPr>
        <p:txBody>
          <a:bodyPr wrap="square" rtlCol="0">
            <a:spAutoFit/>
          </a:bodyPr>
          <a:lstStyle/>
          <a:p>
            <a:r>
              <a:rPr lang="en-GB" sz="3000" b="1" dirty="0"/>
              <a:t>Applications and Deadlines</a:t>
            </a:r>
          </a:p>
        </p:txBody>
      </p:sp>
      <p:sp>
        <p:nvSpPr>
          <p:cNvPr id="10" name="TextBox 9"/>
          <p:cNvSpPr txBox="1"/>
          <p:nvPr/>
        </p:nvSpPr>
        <p:spPr>
          <a:xfrm>
            <a:off x="418699" y="2373229"/>
            <a:ext cx="8034689" cy="4339650"/>
          </a:xfrm>
          <a:prstGeom prst="rect">
            <a:avLst/>
          </a:prstGeom>
          <a:noFill/>
        </p:spPr>
        <p:txBody>
          <a:bodyPr wrap="square" rtlCol="0">
            <a:spAutoFit/>
          </a:bodyPr>
          <a:lstStyle/>
          <a:p>
            <a:pPr marL="214313" indent="-214313">
              <a:buFont typeface="Arial" panose="020B0604020202020204" pitchFamily="34" charset="0"/>
              <a:buChar char="•"/>
            </a:pPr>
            <a:r>
              <a:rPr lang="en-GB" sz="2400" dirty="0"/>
              <a:t>All colleges will consider applications as soon as they are made.</a:t>
            </a:r>
          </a:p>
          <a:p>
            <a:pPr marL="214313" indent="-214313">
              <a:buFont typeface="Arial" panose="020B0604020202020204" pitchFamily="34" charset="0"/>
              <a:buChar char="•"/>
            </a:pPr>
            <a:r>
              <a:rPr lang="en-GB" sz="2400" dirty="0"/>
              <a:t>Applications will open in October (each college will vary slightly)</a:t>
            </a:r>
          </a:p>
          <a:p>
            <a:pPr marL="214313" indent="-214313">
              <a:buFont typeface="Arial" panose="020B0604020202020204" pitchFamily="34" charset="0"/>
              <a:buChar char="•"/>
            </a:pPr>
            <a:r>
              <a:rPr lang="en-GB" sz="2400" dirty="0"/>
              <a:t>The majority of 6</a:t>
            </a:r>
            <a:r>
              <a:rPr lang="en-GB" sz="2400" baseline="30000" dirty="0"/>
              <a:t>th</a:t>
            </a:r>
            <a:r>
              <a:rPr lang="en-GB" sz="2400" dirty="0"/>
              <a:t> Form Colleges will close applications in December</a:t>
            </a:r>
          </a:p>
          <a:p>
            <a:pPr marL="214313" indent="-214313">
              <a:buFont typeface="Arial" panose="020B0604020202020204" pitchFamily="34" charset="0"/>
              <a:buChar char="•"/>
            </a:pPr>
            <a:r>
              <a:rPr lang="en-GB" sz="2400" dirty="0"/>
              <a:t>Do some research and be informed (grade requirements for specific courses/professions)</a:t>
            </a:r>
          </a:p>
          <a:p>
            <a:pPr marL="214313" indent="-214313">
              <a:buFont typeface="Arial" panose="020B0604020202020204" pitchFamily="34" charset="0"/>
              <a:buChar char="•"/>
            </a:pPr>
            <a:r>
              <a:rPr lang="en-GB" sz="2400" dirty="0"/>
              <a:t>Students MUST to make a minimum of TWO applications!</a:t>
            </a:r>
          </a:p>
          <a:p>
            <a:pPr marL="214313" indent="-214313">
              <a:buFont typeface="Arial" panose="020B0604020202020204" pitchFamily="34" charset="0"/>
              <a:buChar char="•"/>
            </a:pPr>
            <a:endParaRPr lang="en-GB" sz="2400" dirty="0"/>
          </a:p>
          <a:p>
            <a:pPr marL="214313" indent="-214313">
              <a:buFont typeface="Arial" panose="020B0604020202020204" pitchFamily="34" charset="0"/>
              <a:buChar char="•"/>
            </a:pPr>
            <a:endParaRPr lang="en-GB" sz="2400" dirty="0"/>
          </a:p>
          <a:p>
            <a:pPr marL="214313" indent="-214313">
              <a:buFont typeface="Arial" panose="020B0604020202020204" pitchFamily="34" charset="0"/>
              <a:buChar char="•"/>
            </a:pPr>
            <a:endParaRPr lang="en-GB" sz="1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3480" y="205664"/>
            <a:ext cx="958550" cy="1282120"/>
          </a:xfrm>
          <a:prstGeom prst="rect">
            <a:avLst/>
          </a:prstGeom>
        </p:spPr>
      </p:pic>
      <p:grpSp>
        <p:nvGrpSpPr>
          <p:cNvPr id="8" name="Group 7"/>
          <p:cNvGrpSpPr/>
          <p:nvPr/>
        </p:nvGrpSpPr>
        <p:grpSpPr>
          <a:xfrm>
            <a:off x="0" y="0"/>
            <a:ext cx="9144000" cy="1477736"/>
            <a:chOff x="0" y="0"/>
            <a:chExt cx="12192000" cy="1970314"/>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Tree>
    <p:extLst>
      <p:ext uri="{BB962C8B-B14F-4D97-AF65-F5344CB8AC3E}">
        <p14:creationId xmlns:p14="http://schemas.microsoft.com/office/powerpoint/2010/main" val="2766301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8699" y="1716304"/>
            <a:ext cx="5147110" cy="553998"/>
          </a:xfrm>
          <a:prstGeom prst="rect">
            <a:avLst/>
          </a:prstGeom>
          <a:noFill/>
        </p:spPr>
        <p:txBody>
          <a:bodyPr wrap="square" rtlCol="0">
            <a:spAutoFit/>
          </a:bodyPr>
          <a:lstStyle/>
          <a:p>
            <a:r>
              <a:rPr lang="en-GB" sz="3000" b="1" dirty="0"/>
              <a:t>Applications and Deadlines</a:t>
            </a:r>
          </a:p>
        </p:txBody>
      </p:sp>
      <p:sp>
        <p:nvSpPr>
          <p:cNvPr id="8" name="TextBox 7"/>
          <p:cNvSpPr txBox="1"/>
          <p:nvPr/>
        </p:nvSpPr>
        <p:spPr>
          <a:xfrm>
            <a:off x="418699" y="2373229"/>
            <a:ext cx="8034689" cy="3670236"/>
          </a:xfrm>
          <a:prstGeom prst="rect">
            <a:avLst/>
          </a:prstGeom>
          <a:noFill/>
        </p:spPr>
        <p:txBody>
          <a:bodyPr wrap="square" rtlCol="0">
            <a:spAutoFit/>
          </a:bodyPr>
          <a:lstStyle/>
          <a:p>
            <a:pPr marL="214313" indent="-214313">
              <a:buFont typeface="Arial" panose="020B0604020202020204" pitchFamily="34" charset="0"/>
              <a:buChar char="•"/>
            </a:pPr>
            <a:r>
              <a:rPr lang="en-GB" sz="2400" dirty="0"/>
              <a:t>Students must ensure that they have a realistic or safe back-up application, as well as their aspirational application. </a:t>
            </a:r>
          </a:p>
          <a:p>
            <a:pPr marL="214313" indent="-214313">
              <a:buFont typeface="Arial" panose="020B0604020202020204" pitchFamily="34" charset="0"/>
              <a:buChar char="•"/>
            </a:pPr>
            <a:r>
              <a:rPr lang="en-GB" sz="2400" dirty="0"/>
              <a:t>When a course is full, it’s full!</a:t>
            </a:r>
          </a:p>
          <a:p>
            <a:pPr marL="214313" indent="-214313">
              <a:buFont typeface="Arial" panose="020B0604020202020204" pitchFamily="34" charset="0"/>
              <a:buChar char="•"/>
            </a:pPr>
            <a:r>
              <a:rPr lang="en-GB" sz="2400" dirty="0"/>
              <a:t>A minimum of 5 grades at Level 4 and above is set in stone for A Levels, for very good reason. The majority of courses want a level 5 in English or Maths and some require students to have studied the subject at GCSE level.  </a:t>
            </a:r>
          </a:p>
          <a:p>
            <a:pPr marL="214313" indent="-214313">
              <a:buFont typeface="Arial" panose="020B0604020202020204" pitchFamily="34" charset="0"/>
              <a:buChar char="•"/>
            </a:pPr>
            <a:r>
              <a:rPr lang="en-GB" sz="2400" b="1" i="1" u="sng" dirty="0"/>
              <a:t>The deadline for applications is Friday 15</a:t>
            </a:r>
            <a:r>
              <a:rPr lang="en-GB" sz="2400" b="1" i="1" u="sng" baseline="30000" dirty="0"/>
              <a:t>th</a:t>
            </a:r>
            <a:r>
              <a:rPr lang="en-GB" sz="2400" b="1" i="1" u="sng" dirty="0"/>
              <a:t> December 2023</a:t>
            </a:r>
            <a:endParaRPr lang="en-GB" sz="2700" dirty="0"/>
          </a:p>
          <a:p>
            <a:pPr marL="214313" indent="-214313">
              <a:buFont typeface="Arial" panose="020B0604020202020204" pitchFamily="34" charset="0"/>
              <a:buChar char="•"/>
            </a:pPr>
            <a:endParaRPr lang="en-GB" sz="2700" dirty="0"/>
          </a:p>
          <a:p>
            <a:pPr marL="214313" indent="-214313">
              <a:buFont typeface="Arial" panose="020B0604020202020204" pitchFamily="34" charset="0"/>
              <a:buChar char="•"/>
            </a:pPr>
            <a:endParaRPr lang="en-GB" sz="135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3480" y="195616"/>
            <a:ext cx="958550" cy="1282120"/>
          </a:xfrm>
          <a:prstGeom prst="rect">
            <a:avLst/>
          </a:prstGeom>
        </p:spPr>
      </p:pic>
      <p:grpSp>
        <p:nvGrpSpPr>
          <p:cNvPr id="10" name="Group 9"/>
          <p:cNvGrpSpPr/>
          <p:nvPr/>
        </p:nvGrpSpPr>
        <p:grpSpPr>
          <a:xfrm>
            <a:off x="0" y="0"/>
            <a:ext cx="9144000" cy="1477736"/>
            <a:chOff x="0" y="0"/>
            <a:chExt cx="12192000" cy="1970314"/>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Tree>
    <p:extLst>
      <p:ext uri="{BB962C8B-B14F-4D97-AF65-F5344CB8AC3E}">
        <p14:creationId xmlns:p14="http://schemas.microsoft.com/office/powerpoint/2010/main" val="4162398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888615A95DDB428AFE53DB9631EB91" ma:contentTypeVersion="12" ma:contentTypeDescription="Create a new document." ma:contentTypeScope="" ma:versionID="4fef7a4660b69db77b5d2b955458b692">
  <xsd:schema xmlns:xsd="http://www.w3.org/2001/XMLSchema" xmlns:xs="http://www.w3.org/2001/XMLSchema" xmlns:p="http://schemas.microsoft.com/office/2006/metadata/properties" xmlns:ns3="9bda146c-169f-4e02-98ca-4a4028e4b169" xmlns:ns4="44ec7af0-113b-419d-ad06-37dbf562cc7f" targetNamespace="http://schemas.microsoft.com/office/2006/metadata/properties" ma:root="true" ma:fieldsID="0088b7a2a1e47ef741179d6a8ce9b4e8" ns3:_="" ns4:_="">
    <xsd:import namespace="9bda146c-169f-4e02-98ca-4a4028e4b169"/>
    <xsd:import namespace="44ec7af0-113b-419d-ad06-37dbf562cc7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AutoTag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da146c-169f-4e02-98ca-4a4028e4b1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ec7af0-113b-419d-ad06-37dbf562cc7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bda146c-169f-4e02-98ca-4a4028e4b169" xsi:nil="true"/>
  </documentManagement>
</p:properties>
</file>

<file path=customXml/itemProps1.xml><?xml version="1.0" encoding="utf-8"?>
<ds:datastoreItem xmlns:ds="http://schemas.openxmlformats.org/officeDocument/2006/customXml" ds:itemID="{290E08CF-8299-4D6A-B4D9-DDACB92E00AD}">
  <ds:schemaRefs>
    <ds:schemaRef ds:uri="http://schemas.microsoft.com/sharepoint/v3/contenttype/forms"/>
  </ds:schemaRefs>
</ds:datastoreItem>
</file>

<file path=customXml/itemProps2.xml><?xml version="1.0" encoding="utf-8"?>
<ds:datastoreItem xmlns:ds="http://schemas.openxmlformats.org/officeDocument/2006/customXml" ds:itemID="{A361EDEE-37FD-431F-B7D2-06F224D98B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da146c-169f-4e02-98ca-4a4028e4b169"/>
    <ds:schemaRef ds:uri="44ec7af0-113b-419d-ad06-37dbf562cc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AFE9D0-7EA1-482B-821F-A28CBBA0FFA5}">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4ec7af0-113b-419d-ad06-37dbf562cc7f"/>
    <ds:schemaRef ds:uri="http://purl.org/dc/elements/1.1/"/>
    <ds:schemaRef ds:uri="http://schemas.microsoft.com/office/2006/metadata/properties"/>
    <ds:schemaRef ds:uri="9bda146c-169f-4e02-98ca-4a4028e4b16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37719</TotalTime>
  <Words>1645</Words>
  <Application>Microsoft Office PowerPoint</Application>
  <PresentationFormat>On-screen Show (4:3)</PresentationFormat>
  <Paragraphs>290</Paragraphs>
  <Slides>27</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Bahnschrift Condensed</vt:lpstr>
      <vt:lpstr>Bahnschrift Light SemiCondensed</vt:lpstr>
      <vt:lpstr>Bahnschrift SemiBold SemiConden</vt:lpstr>
      <vt:lpstr>Bahnschrift SemiCondensed</vt:lpstr>
      <vt:lpstr>Book Antiqua</vt:lpstr>
      <vt:lpstr>Calibri</vt:lpstr>
      <vt:lpstr>Calibri Light</vt:lpstr>
      <vt:lpstr>Gill Sans MT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meeting – 26th April</dc:title>
  <dc:creator>M Roper</dc:creator>
  <cp:lastModifiedBy>vikimciver</cp:lastModifiedBy>
  <cp:revision>268</cp:revision>
  <cp:lastPrinted>2023-09-27T15:49:37Z</cp:lastPrinted>
  <dcterms:created xsi:type="dcterms:W3CDTF">2016-04-14T09:25:00Z</dcterms:created>
  <dcterms:modified xsi:type="dcterms:W3CDTF">2023-09-28T07:58:09Z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0x010100D4888615A95DDB428AFE53DB9631EB91</vt:lpwstr>
  </property>
</Properties>
</file>