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008" r:id="rId4"/>
  </p:sldMasterIdLst>
  <p:notesMasterIdLst>
    <p:notesMasterId r:id="rId43"/>
  </p:notesMasterIdLst>
  <p:handoutMasterIdLst>
    <p:handoutMasterId r:id="rId44"/>
  </p:handoutMasterIdLst>
  <p:sldIdLst>
    <p:sldId id="301" r:id="rId5"/>
    <p:sldId id="302" r:id="rId6"/>
    <p:sldId id="324" r:id="rId7"/>
    <p:sldId id="384" r:id="rId8"/>
    <p:sldId id="441" r:id="rId9"/>
    <p:sldId id="406" r:id="rId10"/>
    <p:sldId id="303" r:id="rId11"/>
    <p:sldId id="444" r:id="rId12"/>
    <p:sldId id="390" r:id="rId13"/>
    <p:sldId id="368" r:id="rId14"/>
    <p:sldId id="442" r:id="rId15"/>
    <p:sldId id="270" r:id="rId16"/>
    <p:sldId id="438" r:id="rId17"/>
    <p:sldId id="443" r:id="rId18"/>
    <p:sldId id="265" r:id="rId19"/>
    <p:sldId id="269" r:id="rId20"/>
    <p:sldId id="385" r:id="rId21"/>
    <p:sldId id="376" r:id="rId22"/>
    <p:sldId id="383" r:id="rId23"/>
    <p:sldId id="312" r:id="rId24"/>
    <p:sldId id="440" r:id="rId25"/>
    <p:sldId id="371" r:id="rId26"/>
    <p:sldId id="369" r:id="rId27"/>
    <p:sldId id="370" r:id="rId28"/>
    <p:sldId id="448" r:id="rId29"/>
    <p:sldId id="396" r:id="rId30"/>
    <p:sldId id="374" r:id="rId31"/>
    <p:sldId id="445" r:id="rId32"/>
    <p:sldId id="260" r:id="rId33"/>
    <p:sldId id="259" r:id="rId34"/>
    <p:sldId id="273" r:id="rId35"/>
    <p:sldId id="434" r:id="rId36"/>
    <p:sldId id="258" r:id="rId37"/>
    <p:sldId id="435" r:id="rId38"/>
    <p:sldId id="267" r:id="rId39"/>
    <p:sldId id="274" r:id="rId40"/>
    <p:sldId id="272" r:id="rId41"/>
    <p:sldId id="405" r:id="rId42"/>
  </p:sldIdLst>
  <p:sldSz cx="12192000" cy="6858000"/>
  <p:notesSz cx="9926638" cy="67976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75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800" y="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89C506-6FF0-43BE-ABB1-BB5235C125BF}" type="datetimeFigureOut">
              <a:rPr lang="en-GB" smtClean="0"/>
              <a:t>11/10/2024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6456613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800" y="6456613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94DD50-0EEC-4ED3-A015-F34D3C66A2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26781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800" y="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846FE-71D6-4CFC-BADE-C35F9209649E}" type="datetimeFigureOut">
              <a:rPr lang="en-GB" smtClean="0"/>
              <a:t>11/10/2024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5" y="3271383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6456613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800" y="6456613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1D5FE4-8DAC-4FCA-9FFD-4307C20622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0090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D5FE4-8DAC-4FCA-9FFD-4307C2062218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69057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D5FE4-8DAC-4FCA-9FFD-4307C2062218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08938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D5FE4-8DAC-4FCA-9FFD-4307C2062218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6265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D5FE4-8DAC-4FCA-9FFD-4307C206221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9627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D5FE4-8DAC-4FCA-9FFD-4307C206221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3641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D5FE4-8DAC-4FCA-9FFD-4307C206221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5117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D5FE4-8DAC-4FCA-9FFD-4307C206221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96278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D5FE4-8DAC-4FCA-9FFD-4307C206221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0312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D5FE4-8DAC-4FCA-9FFD-4307C2062218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459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D5FE4-8DAC-4FCA-9FFD-4307C2062218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64618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D5FE4-8DAC-4FCA-9FFD-4307C2062218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110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39899-9C7D-4E2A-80F7-8F67F08B984C}" type="datetime1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Aspire, Grow, Succeed.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4522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800FC-7048-4C9B-9F7D-CAB7A06C12E0}" type="datetime1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Aspire, Grow, Succeed.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858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2551F-CF9A-466F-B2E3-12EADC4354CF}" type="datetime1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Aspire, Grow, Succeed.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1335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449250-7194-4031-BA93-B47EA1E60DD4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err="1"/>
              <a:t>Cick</a:t>
            </a:r>
            <a:r>
              <a:rPr lang="en-US"/>
              <a:t>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073A86B-6622-418F-B42D-154DCB56B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31" y="18255"/>
            <a:ext cx="10515600" cy="1325563"/>
          </a:xfrm>
        </p:spPr>
        <p:txBody>
          <a:bodyPr>
            <a:normAutofit/>
          </a:bodyPr>
          <a:lstStyle>
            <a:lvl1pPr>
              <a:defRPr sz="4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71603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449250-7194-4031-BA93-B47EA1E60D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D0F9F7E-7FDE-48C8-A4FB-C47953BB5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31" y="18255"/>
            <a:ext cx="10515600" cy="1325563"/>
          </a:xfrm>
        </p:spPr>
        <p:txBody>
          <a:bodyPr>
            <a:normAutofit/>
          </a:bodyPr>
          <a:lstStyle>
            <a:lvl1pPr>
              <a:defRPr sz="4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6305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FC2B5-3733-4B3C-B626-8B91A9F74AA8}" type="datetime1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Aspire, Grow, Succeed.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415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7F59C-588A-4B86-BC4C-50D953904730}" type="datetime1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Aspire, Grow, Succeed.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731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2536A-5928-479C-8D6D-4B0419DFE2FD}" type="datetime1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Aspire, Grow, Succeed.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83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D2CDB-9715-4EB4-BFA4-C5598E47FFB7}" type="datetime1">
              <a:rPr lang="en-US" smtClean="0"/>
              <a:t>10/11/2024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Aspire, Grow, Succeed.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0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F2B7-49C5-4B9B-B367-B37FA4938F47}" type="datetime1">
              <a:rPr lang="en-US" smtClean="0"/>
              <a:t>10/11/2024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Aspire, Grow, Succeed.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692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F2731-B639-47ED-88E5-065841FDAE35}" type="datetime1">
              <a:rPr lang="en-US" smtClean="0"/>
              <a:t>10/11/2024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Aspire, Grow, Succeed.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0652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EEE90-CAF7-4D7E-9DB8-08FF37539B7A}" type="datetime1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Aspire, Grow, Succeed.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612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3890C-83FE-4C3C-B2D5-4CF1B03FE0E2}" type="datetime1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Aspire, Grow, Succeed.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807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1A3C1-29B9-43EC-B1D0-D997DB30B93F}" type="datetime1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Aspire, Grow, Succeed.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214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  <p:sldLayoutId id="2147484020" r:id="rId12"/>
    <p:sldLayoutId id="2147484021" r:id="rId1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0.pn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hyperlink" Target="https://www.bing.com/ck/a?!&amp;&amp;p=6ab74600720a78c6JmltdHM9MTcyNzA0OTYwMCZpZ3VpZD0wNzk1NDExMy1hMmY4LTY4Y2YtMGRjYi01NWZkYTMxODY5YzImaW5zaWQ9NTc0Mw&amp;ptn=3&amp;ver=2&amp;hsh=3&amp;fclid=07954113-a2f8-68cf-0dcb-55fda31869c2&amp;psq=triple+or+combined+science&amp;u=a1aHR0cHM6Ly90aGlua3N0dWRlbnQuY28udWsvd2hhdC1pcy10aGUtZGlmZmVyZW5jZS1iZXR3ZWVuLWNvbWJpbmVkLXNjaWVuY2UtYW5kLXRyaXBsZS1zY2llbmNlLw&amp;ntb=1" TargetMode="External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2.png"/><Relationship Id="rId4" Type="http://schemas.openxmlformats.org/officeDocument/2006/relationships/hyperlink" Target="https://www.bing.com/ck/a?!&amp;&amp;p=f07420f5f869af84JmltdHM9MTcyNzA0OTYwMCZpZ3VpZD0wNzk1NDExMy1hMmY4LTY4Y2YtMGRjYi01NWZkYTMxODY5YzImaW5zaWQ9NTc0Ng&amp;ptn=3&amp;ver=2&amp;hsh=3&amp;fclid=07954113-a2f8-68cf-0dcb-55fda31869c2&amp;psq=triple+or+combined+science&amp;u=a1aHR0cHM6Ly90aGlua3N0dWRlbnQuY28udWsvd2hhdC1pcy10aGUtZGlmZmVyZW5jZS1iZXR3ZWVuLWNvbWJpbmVkLXNjaWVuY2UtYW5kLXRyaXBsZS1zY2llbmNlLw&amp;ntb=1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3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5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louisemills@allertongrange.com" TargetMode="External"/><Relationship Id="rId4" Type="http://schemas.openxmlformats.org/officeDocument/2006/relationships/image" Target="../media/image63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32.png"/><Relationship Id="rId7" Type="http://schemas.openxmlformats.org/officeDocument/2006/relationships/image" Target="../media/image69.jpeg"/><Relationship Id="rId12" Type="http://schemas.openxmlformats.org/officeDocument/2006/relationships/image" Target="../media/image7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.jpe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1970314"/>
            <a:chOff x="0" y="0"/>
            <a:chExt cx="12192000" cy="197031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102325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4640" y="260821"/>
              <a:ext cx="1278066" cy="1709493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188184" y="1973570"/>
            <a:ext cx="11466134" cy="34163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7200" dirty="0">
                <a:latin typeface="Gill Sans MT"/>
              </a:rPr>
              <a:t>Year 11,</a:t>
            </a:r>
            <a:endParaRPr lang="en-US" dirty="0"/>
          </a:p>
          <a:p>
            <a:pPr algn="ctr"/>
            <a:r>
              <a:rPr lang="en-GB" sz="7200" dirty="0">
                <a:latin typeface="Gill Sans MT"/>
              </a:rPr>
              <a:t>Supporting Success Evening</a:t>
            </a:r>
          </a:p>
          <a:p>
            <a:pPr algn="ctr"/>
            <a:r>
              <a:rPr lang="en-GB" sz="7200" dirty="0">
                <a:latin typeface="Gill Sans MT"/>
              </a:rPr>
              <a:t>(2024-2025)</a:t>
            </a:r>
            <a:endParaRPr lang="en-GB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7217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5147" y="1688828"/>
            <a:ext cx="9315594" cy="516917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Gill Sans MT"/>
                <a:cs typeface="Calibri"/>
              </a:rPr>
              <a:t>Exceptional circumstances are exceptional</a:t>
            </a:r>
          </a:p>
          <a:p>
            <a:r>
              <a:rPr lang="en-US">
                <a:latin typeface="Gill Sans MT"/>
                <a:cs typeface="Calibri"/>
              </a:rPr>
              <a:t>Return to complete pre-pandemic examinations – standards and expectations</a:t>
            </a:r>
          </a:p>
          <a:p>
            <a:r>
              <a:rPr lang="en-US">
                <a:latin typeface="Gill Sans MT"/>
                <a:cs typeface="Calibri"/>
              </a:rPr>
              <a:t>Support your child’s attendance throughout the examination period</a:t>
            </a:r>
          </a:p>
          <a:p>
            <a:endParaRPr lang="en-US">
              <a:latin typeface="Gill Sans MT" panose="020B0502020104020203" pitchFamily="34" charset="0"/>
              <a:cs typeface="Calibri"/>
            </a:endParaRPr>
          </a:p>
          <a:p>
            <a:pPr marL="0" indent="0">
              <a:buNone/>
            </a:pPr>
            <a:r>
              <a:rPr lang="en-GB" u="sng">
                <a:latin typeface="Gill Sans MT"/>
              </a:rPr>
              <a:t>Malpractice and Late</a:t>
            </a:r>
            <a:endParaRPr lang="en-GB" u="sng">
              <a:latin typeface="Gill Sans MT" panose="020B0502020104020203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>
                <a:latin typeface="Gill Sans MT"/>
              </a:rPr>
              <a:t>We </a:t>
            </a:r>
            <a:r>
              <a:rPr lang="en-GB" b="1" u="sng">
                <a:latin typeface="Gill Sans MT"/>
              </a:rPr>
              <a:t>have</a:t>
            </a:r>
            <a:r>
              <a:rPr lang="en-GB">
                <a:latin typeface="Gill Sans MT"/>
              </a:rPr>
              <a:t> to inform the exam board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>
                <a:latin typeface="Gill Sans MT"/>
              </a:rPr>
              <a:t>Possible penalties e.g. marks deducted</a:t>
            </a:r>
          </a:p>
          <a:p>
            <a:pPr marL="571500" indent="-571500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640" y="260821"/>
            <a:ext cx="1278066" cy="170949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12192000" cy="1970314"/>
            <a:chOff x="0" y="0"/>
            <a:chExt cx="12192000" cy="197031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102325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4640" y="260821"/>
              <a:ext cx="1278066" cy="170949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694" y="761923"/>
            <a:ext cx="10515600" cy="1325563"/>
          </a:xfrm>
        </p:spPr>
        <p:txBody>
          <a:bodyPr>
            <a:normAutofit/>
          </a:bodyPr>
          <a:lstStyle/>
          <a:p>
            <a:r>
              <a:rPr lang="en-GB" sz="2800" b="1" u="sng">
                <a:latin typeface="Gill Sans MT"/>
              </a:rPr>
              <a:t>GCSE expectations</a:t>
            </a:r>
            <a:br>
              <a:rPr lang="en-GB" sz="2800" b="1" u="sng">
                <a:latin typeface="Gill Sans MT" panose="020B0502020104020203" pitchFamily="34" charset="0"/>
              </a:rPr>
            </a:br>
            <a:endParaRPr lang="en-GB" sz="2800" b="1" u="sng">
              <a:latin typeface="Gill Sans MT" panose="020B0502020104020203" pitchFamily="34" charset="0"/>
            </a:endParaRPr>
          </a:p>
        </p:txBody>
      </p:sp>
      <p:pic>
        <p:nvPicPr>
          <p:cNvPr id="9" name="Picture 6" descr="https://cdn-icons-png.flaticon.com/512/2443/244364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01" y="2596967"/>
            <a:ext cx="478479" cy="47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r="6904" b="23250"/>
          <a:stretch/>
        </p:blipFill>
        <p:spPr>
          <a:xfrm>
            <a:off x="397489" y="2085290"/>
            <a:ext cx="698612" cy="575948"/>
          </a:xfrm>
          <a:prstGeom prst="rect">
            <a:avLst/>
          </a:prstGeom>
        </p:spPr>
      </p:pic>
      <p:pic>
        <p:nvPicPr>
          <p:cNvPr id="11" name="Picture 10" descr="https://cdn-icons-png.flaticon.com/512/2413/2413446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38669">
            <a:off x="1214405" y="2246719"/>
            <a:ext cx="575067" cy="45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/>
          <a:srcRect b="14937"/>
          <a:stretch/>
        </p:blipFill>
        <p:spPr>
          <a:xfrm>
            <a:off x="857554" y="4907736"/>
            <a:ext cx="946401" cy="80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327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77733" y="1123419"/>
            <a:ext cx="8620125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5400" dirty="0">
                <a:latin typeface="Gill Sans MT"/>
              </a:rPr>
              <a:t>Plagiarism and Collusion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5443" y="2572965"/>
            <a:ext cx="11278214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latin typeface="Gill Sans MT"/>
              </a:rPr>
              <a:t>Cheating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dirty="0">
              <a:latin typeface="Gill Sans M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latin typeface="Gill Sans MT"/>
              </a:rPr>
              <a:t>Part of AGS behaviour policy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dirty="0">
              <a:latin typeface="Gill Sans M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latin typeface="Gill Sans MT"/>
              </a:rPr>
              <a:t>KS4 and KS5 – examination board notification – official investigation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7449" r="13714" b="52969"/>
          <a:stretch/>
        </p:blipFill>
        <p:spPr>
          <a:xfrm>
            <a:off x="0" y="0"/>
            <a:ext cx="12192000" cy="8764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125" t="70497" r="87450" b="16196"/>
          <a:stretch/>
        </p:blipFill>
        <p:spPr>
          <a:xfrm>
            <a:off x="11097858" y="475949"/>
            <a:ext cx="805799" cy="1111880"/>
          </a:xfrm>
          <a:prstGeom prst="rect">
            <a:avLst/>
          </a:prstGeom>
        </p:spPr>
      </p:pic>
      <p:sp>
        <p:nvSpPr>
          <p:cNvPr id="10" name="AutoShape 2" descr="data:image/png;base64,%20iVBORw0KGgoAAAANSUhEUgAAAUAAAADVCAYAAAAmTCnuAAAAAXNSR0IArs4c6QAAAARnQU1BAACxjwv8YQUAAAAJcEhZcwAADsMAAA7DAcdvqGQAAMHySURBVHhe7P1XkGVJeh4IuvtRV98bN3RkRKSWlaWrulqjFRqN5jRAggQ4szNc0mYfli/cWbPdp7U14/J9bGnGsTWbsVnboZgZkABBCTSbQGu0rq7qUlmpVWh5tTrKfb/Pb0R2FbpaVWdnZVWdP9PDzz3Cjx8Xn3+/i99FJplkkkkmmWSSSSaZZJJJJplkkkkmmWSSSSaZZJJJJplkkkkmmWSSSSaZZJJJJplkkkkmmWSSSSaZZJJJJplkkkkmmWSSSSaZZJJJJplkkkkmmWSSSSaZZJJJJplkkkkmmWSSSSaZZJJJJplkkkkmmWSSSSaZZJJJJplkkkkmmWSSSSaZZJJJJplkkkkmmWSSSSaZZJJJJplkkkkmmWSSSSaZZJJJJplkkkkmmWSSSSaZZJJJJplkkkkmmWSSSSaZZJJJJplkkkkmmWSSSSaZZJJJJplkkkkmmWSSya9ZjDHy4DCTTDLJ5J0TgJFjXnvNp39w6oFIBoKZ/DolK1zvEQFQKHgunIZLpZSG5++HHIRdhl+Bz+MYbgQ3xHt4fF/f90bBO0vGjGaFCBL8bOI9A/i/tvdl8v6SDADfIwKgKMDVAAwRfjbgEwit4LzN57cDGgfPBmI0WhCOs2CkGwgjEkBtB+Ht43of12MEzhudHSGSmTEwpjaAX1G0Hp0Brj+LmIQI/jJObeFLevhNsC/Zm4QY4H109+Wdmbx/hK15Ju8BARABDOJpsKUygOAe+I3lj5nPzteMcXGfA6cOgO3nCsLCrcI3uVxVuO6MkHoZpeYELi3HxsxFUk7jpkn8ngcVPFXFeaBsjs/yHXD33slzv7wosD8DEDQn8WMODiAvCkKE88C7DyE+n01F+inE5Wmt9Qze41/TOqAPlzXwmfxMyQrIe0RQ+Y+AfC2ALbXx866U/wiY8H8KpAwcITyniZM1UYMaKRNkevJGtnQAFAQo81fBk8AFQJvEDQAhcRLHczj28XADx5s41wG6RfhdBTBNGyG38MLvKykb2pgA93q4h2Fa1RzujcL3UbX9qYIwnoP3UYTj4n13cXwDxzvGJOcR5d82QgMgVcsIcyUV6puekCso1SXQ4DziHuek7MNvK6WGNsBMMnmDoCxl8l4QVHKwIzMDAAJOCKiLVj2EA1SIJDHCG45MOHBl0Ad96uOmIUCK9/FZglQezodzcM1FwZBiOFSjMHRUrVbFhWM4fwzXl+CKcE3csw+fKjDBbV4LPWXS9LIzGH0F9+7LcrkMX+E+voeO6jlOWbDluxgOfZ4fmP39gbxzZyifeYb9ilYAgKfhPQZHBsgC+xK8NbiPIaC/JYWZxT1dsNCXtRF/hois4bsI0hVcTxkP6Mqv49wun8e9eVwjEMdktzyXyftXUBYyeScF4MM8oCMbelsVEuwvL+UI6q87I6VXQyBTOH0Kbt7eMAapFsBhH9f2HBPvRL3Rvi/lviiVYrycKusBYIrygSulaVxJhr2cilIPrK6slTulvGDOeG5Oei77AHt4lsBGEDtpdFI3YfSi6fa+kTabkZayYpJkpKVuKsdv52u1rpmeJvDwe/kusFZRh4MWmw5Ev98Rrb2OaXZbor3Vln7ViY8enTS12ik3n38WDxG8von7N+A+B/fX4fitQ3zXVXzfX+J4F3GdANAVkLgaibrqSPk1vPIW0ro0ADCyAcB9jP+99MY1Hz8YMctUcY1+Ju9xYUHM5B0UVDx25hNAqAqm+F1DrnC0dSSFpDrLAYV7FfWvCu4ne4PqK04Yk84ADSdx8rhwnKeFVCfACH1kMkGqg0DI2HZFEm6n7c5WutvaMv1OF2EYt1BwnFIpr8rlqvCCadw3q3W4nMZh3fQHsYAzUeIDpsnaELTsCs8dST9InHxQEn5wFu8pm3D0o6TVuaTDsKyTaCoZDvpxr7cr+8M9GY72Hel0VakSerMLeTU9teyWi1Pgg0qmSYTrPTHsdwCgTd0ddOI0dWW+WNHl8hFZqZyDJp/K1HzTzRVbTrX8m8Z3P454VBEdc/Btt+A3EA/+ZrqyE/I6wPU/h73eDVUolKXnBS7Uc1zbBSvswGcakpFCfb+nrocIgypziLT/q2p7Ju8hyQDwHRRUPA4SkAlR/RxyxCEV5hkA39P4PUCtZH/XNo5bqJwDPHA47YTC+XisuGRrVBGfgnI5KUZhQYfDZYDho8jeJSePoF1iARA2isCJkr6IRm3R6e0nu62GbjS6ptsZJcNhrIXRyoeUKmVVLc+IYu6kl/drYaenAUp90xsYhC/1aJSaaDQ0WkdGyQTAUvDq9Xm/UBBht7diwnjP+P4RwNpsBPyLe5226XU7stdvycGo46SmrwpFo+qTFVWt5mXBFwpA6iqAPr7R4AkRJ6GRTjH1vAntuDXjeZNGi0Ha611BHEN/duaiUymf9EqFnCoBk/1AJI4bStffl0r10GZ4+BzX6PSWiJLvpHG8mmqtkIapSqNWmsSbsjNYCZOkXX3kkRqShwDIhojp20W6E1D3kN62jxL5RHAMcA/TPMX16A15kcm7VDIAvM9CUKOPyoG68rPloFJN4kYyvjCOoqrruX8TsPh5KRz2sf0I51fh78Cn2obq2jZJY0ckrZ4WYZh41WpJTU095fjBUzJJS2YwcPRwMJ2Eo2WVJmUnTYUzjhEgk3XXCJMmIuoNRNzupbrdiXWrGcftVpj0eiMThqkrlHKKuaI3OVEvT1SBH6mIhiNUedT3USjSwUAkva5JR/0kxf1aOcorFn3pekJGSUsqN3EmalPV+oRIgFphOBTpcCjiXl8k3Z5Ww3BkYh0aR0Hx9JAKTqpyAEDPi1zPCQFgIwBiKouVss4XakapIlAor1OdQsVuA8VjL5crqXxQDAp56ZdKwq1UhMkXgKAqVvn8UObzRb9UcOIk2cVz15HWO1CLIwlSyNRASjb1KFyRUbqv8r4DFuuLXCEB0A7w/C4Y8Truuol8bPF2PE9WTHUdGrQVzkckS+R8yBB5iLBtv+LPHNTJ5OGScWHI5L4IwQ/ORyWw00AgVD1ZIahW/UQfHypkBRlA9ZWViyxwWev093Uaf0zodE9q87ryvHXpePsi1YkZRl7cbuaixm4h3d2Tyc5urKLIkaXSslcsLYI5ehKAg3srSRTWkk7bT9pNoQBYLoAL9Eco14FzAdBKIHwhE/A+XAt7XTHqtAGKbQG2pmWSGCfwHDefE5r38zkJhy+QAFUTR9CkRyIeDUAoAYoASYVXu5pEzDNOqegFACYRHDyLoiY1bogToQGk8SgSEfwowbGOtZQiBY6mAMFYOU7sBDmtStVAFks5AJLnBoFwPE+kwK8oCkUSh4hHYr/JcVzB6xIAmPiBloWCDuoTrl+rEqVi4bh70vc7IghikQtKANsaHktEohsGTYCSZoS8GQH3ybA7SJxt5M2K7nReTzY3b+YvXnTVqVPzXrlMACRbpHThCIKHQHjoCIijA0Dk4A5BMVOjH1LJAPA+CYCP9Iq6JtncFCoAwY7sgRWElYEqK4ERlMe4YjRyhZOrSl9yoIIgSP80gOXjMgpPRM1GV3Q6G2Bz+1ApO4JT91DFdZpU02FvMm02c+n2rkj3G9qMhi7AxePkPgUkkY6TA9oGOhrJuIt6CmCT7Q6q5wi4mtiefuUBNMDYgCxgiIoDKSIFsKTDgdADMDUwNg2QI1/SYI4SIANgA9g4Y/AEpkO9BPABwEKAYZTYeSoervHLiWgEPon3SAAoQA2OnX3jlAGc41mgJeKjDQAV4TFetkjyWam0cn0j/Zxyc4F0AHDwEZaHZ7QFTjQUCIjAi5Q5eA5s1FDlV2CGqlgUaQAm6QehzOdCVSppVZ8olWZnArdQAgIqODBiY2I8HknlALy40sS0EZ3dJInupFG0LoN84tTrgTtR9d1yORD5XOyWih0ZBAMRgG3+GATvASI+0QIirllQxG/2Kx6OhGcj0A+JIE8yuR9yAICcenEUP47iOEStWk+laAP1WPjJ8BbhZnFPHepmQTSbgRmGJVTfSeV7c9JRx4AqZ9w4LA821rXe2+3Hu7vDtNUZ6WEExIES6zlFoFzV14ClPtTY/YYY7kIlJnMbDbTS2jiuK8EclcZLdYJqDuCTYIFQbwFqAA6ABmfLQNFlgPDhAFAEO2iXFvg0QI33Ah6EIegRzBSVY4AfJ7ZACFr4brBBDRxKLcOzSjYAiZQXaGkBkGFDrQU+MTRcYdVH5EhWLfghPgRUhsr7FEHUhsRnAG14n32ePsLSYKIMPzUg13jeMll+LONPMGfwcHy/Yf+n62qwRzDDvFHlkpev14UHlVkVigLsEiw1sH2I9A0AVuO5BKosQLyLz+sCGIfC8yMn8FOZy2kR+AMV+B2Vz/VkPugjjL5TKPRlqdiHGj0UQW6I2A4QnXuA+AbH34dqMwGRIMn+xIwlvgPCMpfJfRAAATvQCXAfQcHmoMRempgrotfvmHiYuIFbhTp3GvedSkbD47rbmzBbuzLd2QN4Nb10NCo6rppwXGc67ygZtZoiaeyLaGdXjHb2TNpoQwUOScaU4zme7/njhb8AthAML4UKq0dDgBHJzBhIDNkXAYUAEQNoyJpwPQXgjBkXWRlYHVggABNABxiSY2YH9RD38z4IwYesCvdQDbWAhohA4bfM0QIggJaMTIOdERQJQIbP8X46PI9vY1AIn2HzudQ+wz5J0EF8DJ+SFgDx1/qWOdrnxkWVz6Yp2CPiqDUYKsGTs/3gxu9lnAis+GaCJ5+3iQYCjjDAjAGIiL/vC6jZAsAlHKjOYIwWEB06MEeFc2B6UP99keLZFGmVOmhTXDc2rhMi3KH0nKHj+32Z8/oAUPiFvioUerJU6qkijotFgGJhoAqlAdL5kA0eAiJBkP26e4g9R64JgPxIDqyQJXKyusXxTH59Mi5VmbwtQYVDGZVGr6zkxdJSHYl5Hqd/H+5ZuFuoia/pvT0R7e2UTLebR82dReVbBEU7bqJo0uw2VLK5pcONjTjZ2zHOaAhF0/gugMiCAsBKgOUlna6Imx2R4FhEEaABlftArcSdqCoAHqivVmW1oIVzYHcEHzr2kTGjCR5kfynYWkr6RaAhAAII3FxB6ADsx8c5oJQDOsiwNPvswCrBAnGrL7xcHg735wkgnh1hJndLAYAJVWiwTKiNiFICkAIcMY6MA9iVBxXW9REnsjTGJUmhfCZwiDfUdXybhH5rgdEq/PjnAMQBMvY5xdTBP4ZLVV4n+Ga80wzAVkfsF4xsPDTAkOHjwE4LJ3aya4AgSlA0+HYLtZZdHoA5fDYYyguEg290AYAegJDgKMESJdLIMkV8u8b3aNzL1ih1JFR1JwTTDKESD8dqcW6gcvk+1O6+Uyx0ZaEEMCz0vWq5p/LlvsnnhwgnQv5xGs4dRI8Tu0l52UVCgOTCnRbiR5DM5NcoGQD+FCG4wSPA/dRWGPdQreVE3GmThAu6P3oc6unfxDMXoA5eAejdSZqNmaSxN5+sb4hkZ1eacFREqBN50CFnhIrb7ojh1pYId7aEBuOTQ5ACvpms5YC9ASSEHqKyA1wMR2IJDgfgNlZNcT/BhsBAH5WeAAi1zap4DtgN7wUjs1+lDXjeAVOjyqgCsJ98UZhSXuhiTnBUNQAgEoASvE+PRmE6HIUALICF67i+76pC4AXVknLLY1VS+OCjCNvYARKAH+IaE5Q4YEFQw7scx9EAQsk+PaueKpcojOjAS2Mp48RxCPz81iFHmvsazJjTcyTi77q5nIIaar+ZbNLFd0PlFzJE+gyGIh70Rdzvi4hdA/ht+zHxfiC+vc8B4DlIUwO1mUCJhBgDI5LLqv+IowYz5XnkkU1/Ml4HoKgAfmOXQ1rlBFRhwBUHXqA2U3WG0wDpFCo01OhEeF4kAx/qsD9SudwAedAX+SIBsecAEGW+MJSFQgPIfsMpVVblRNlTvs+lg5yjyBHouyhHBMK3FMSVfcp0GVP8FYRVLZO3EBQwLuLPo3CxfsSoElweRosrqDN2Ai1VFi4LOwt3XLcaJ+LdvXNpv/8BlcQT8X5jTfS70E3T5ZzW5XBlRXRv3QQI7mjT60vCBfiGrZhmOIIK2xMpVFlWfMPyDICg2mhVNwpZjWU9fC1pDVgdK2IJLAWV0UHlIxKmqLwgbABD3IbKKItQ8apl+FDrCnn2YUlUZJApVGxUcI7ecjQ2lcroQiBNqSCC2oQIKlUCKE7LUERJBwDTNABCEyake0gD46gckKFULohyqagq5Rwque8RcBE2EhBVE0A4GokEYBTaPsgoBKhIsDmfwJIwaR0vxnuATkxW4QXwFeKUAsxG+/v9eH9/O+10+mDMZG05sLQSWHRe+F6g8LYCgJvRAJwSRIUIoT0CQBO8L0aaRp2OdSFc2uvGJgbQGs1Bo3GfJR7DKxEk4J4AGJH1jrsK2J1A8GR3AO/lKxhJyxrBABEHACIbGYIiGpk3OAMWaQCQGtcT5KPw/RhpHwJACYhDACCZYgu0et3JBTuiVjWqVordIL8JFnobavcl/8qVK/KTnwRS/6SgHHLFzzLKJD9hEye4soWzEFKkMfsWM/kFJAPAnyJgUrSqwjl6BD6izgTccbic6XRa6fZ6BJxZUH5wCqznNADiRLS9PR9tbc6avT0vWl/riV4/9Xy/WgJbYX/eaGdbhLu7Imm1LEsC/KHygc1QTSQjsxUPKqRGmSf7Yz8VwQ3sggzOzhVBRbSqJcDDgNmJakX4tRpAq2b7r/DCcd8bVVjUWcCVkTlfO6Wiccrl1KlUUlUqK7dUygWlimVsg14Pn6uN8kDAqC+CwaBS9l0/twt1sGWnkAjZNNqMDIggQDoRw36i09jDvWVRyNUR/izUvIoM8h7uBzKoHNLOB7ujWqtNGI5EmPSB4nkv8KtWncS7qWJzQJiMCaCYQB1FYkAVhNZtovBu2m5eShvtnbTVCvVo6KU6rUONzwGgNMDZh6o64QX5uuO6VemqMvhpDhTVph9VYAEWCCYuWltbOtnc2tSdNin0FEC8lA6GxgyHGjQVrzSOR8ZHKoi8YHdCStU8xO1oICzzBgjTyQNwtI0REtn2s4Kx2wEf5BnU3zEoFsCi4YR1AEb4UH8BigFAkSPcQQQw7AEYe6ZUDJ1irqc8fwffsopEuYoG55pw3S1QvA6QrbElROf0b/82mzbORTyFt9NQBLP5hygxO0hwWuVhi7mBD7IrYnBMIUu8B6RIWYuVBz/f15IB4E8R1L8jKCnLOATNImETJ5FYz4g4ndC7W/3w7t002lyvmH5/UibpNCr5dNJpl8HwcmZnR4TrayJtd0AjwfTwoNSsRFDtwEw4KVhHLI9Qs1BZ7Rw2sjVUJNs/hYoLnikkzrtgeH61Jjw4ByDHykMADFEB2fOX+r5xa1XHn5x03PqkUdWJlBUPFYldhWSNHCIwCN8HSwyV523hel9VqhWwwjpHSHF9gPfmQYIqVFsRgX0oyzdx4XnH91dUsZxA1WMjwPJCF6EShXrYUwCEAgjrLPTRE8Z16vwOvBv4C5YGAISzWjd8smhQWDML4DsNsGCajllixE4/1ZGOs8f+NKQ359vxPS/CfR/P7SBhBrrbdZN+v5Z2u0m8t70LZqi9XH7SzeenHd+dVq43DYY1BYrJ76prR1URFgi4VgDu3bTRvKp7XWr2j4g4nkk6nSRtNnu6sdvQ7RZ09jQPElhGlIvggmhJoCGzYSLQWQBkio+EBAi6OCeRVlS9LWsH0zW4RlAHmOK1AER8okSDxHwkQ2S+cICFbNwy8lLZuhTgGBdyIvW9xA38nkNm6AZ7+I4tEXg7IpfbRb5vI5w9PNdBOTCqXDwh/dxTQN4WXvYVoB7nJXI5IpEN6WZWEBsPvDovTVQAJ8dHhBtKVaxRiEzGwkL2vhNU3vFcPFRMtoxwrNxvEly/CO+iicOZpNWpoqKfRnI9IUajSd3YM9HqihPevOEnm5uOaTQdGYY+1DTO71OCI7JgeWmvP2YQHCYACsrxkgzLujRHQAkNAECOODpgY04R2l0xh2J7MM0DrbTKBQYAKP2ZOekvLgqAnB2dHMYRsC3eS9JkAIYXuMWSh8oUq2otdMvlhGGBVXljEExRu3QNoNYG4DwvXWcVatqEyBUmpce5b3ay9gm8k5ZXEqh7K6jI3xFh+Mf47itgMAFYCgENtM2ul6UwikzDAl4xjy85YUxSRu2LcQEElZ2Qil94OOJJtYzshBZlHoFbxHOcMwmNVANJTANxvascOQL4LyG1GKcvwdH4QQ+OXREEVICTrewrYEV9cfduwQwGZeFotBAugM+blLnilKHtwpw/hfSdALiW0Lq0EbcVpP2E0cmHTRLPAxRDgOlusrt1zWxv7CG/SiYxM6gVR4w0s2CnJTB1T0eRw4EZkyJp0sROwPbwZS7OiX5/3H3Rg4rdRzT7AyHRwKEcUOW3A1kWQCGWKYIlgvlZQESeCeSVkJWyMGXkV7mIryM4IrrFstD5fCLy+QGYfg950ITa3FSlUkuVCkP4NZkLZhHgHSWdbynFAmYH4Xooa9+MjVnBGTLFSW30MhIPkVBfh3r8so1MJlbedwDIbn+oclBnZdlOT81Za8Zc28kKx8XvPYAfBzY+iHufTfZ2zsVbOwvRxuYMVKlZ0e8VZbctZavlmO1twcGNcH1d6A67BUEZ8FdRKaGKNIIaBaaHcCyoKbTyVI3syCkqEABOaAd4gsLuTkwJb2pK5OZnhTdRERpqM0psoowYonAPUQFCMTUt3NnZojs5WVSFPIFiU+ukhQLu4rMgoq/8XEPmc9tuscwVDXm8uYpv4/fMg900oFp9TSTxbeE6VQBDEaDMNa/sR/oE3EcQf3jiNv58Cc/9UwR6jzEgXQhAdAQ+ghnBkO+gvUAaK2WFY+8fg2FSjBKTNFzhkqXQcgzPLeD6aRyfgs/J3zxHcOS8uQaeozmuYwgFiaz/tRHOd1GzyWoKuE6LLRwo4Egp1+ni51gQN8aHAB0M1taKTj5fAdutgjXVwLC53potEcGYFmi41prx5fO0a3gZ9G1XNzsl0+sd0Ul8wSTJaTRoM2kYVvQoDHQYKrJVDqpEvV6Ec2CMiQ/27zsARgMN34wQLTBCgiCBUfTADOEDoMfnOU2JajTKBtVsfNZ4mg41AKrMRTD3Ukl4YPr+xKRwJmpC1KrCVCsiLVdEDHAU5XKEe0JVKRkwSo38vuP4hetoBAvSUZyGxfx6Hm4V38V8nVYivYD06eN1/0xK7+u4lsmBoCy9v4SV2ITmuPDlLAoEKx+bZ/qseDLd2jLp/n5det6jIo0fS3q9R5Pd3YXhlatuvLKiZHNfqX5PeuzDowrUbou4sY/WHwUdqqkt0Gzl4RuEzAEJ2/6zW6xaFd7kBFhcbaz6QD1KSJQCMMBKTchaTXsLs9qbmUodFvTAh76s2yLSe2Ajd43jNt3pqTmnPnECLKAkHMvedhDvJt6B2qVbJorXXcd5GYxoDVSDrM1adkFGz8DnvLPX4Zp4BrQDR5HZAKQVwG9+D+nxCdxHKnEX7s9w9V8CZGz030qQliw/XACSwwFqp8gB7AGKtsuAmj+IiGH/YVspyXcjPa4BpBYRl9wJAMAsTvEbeI0Axh7IMsKYR9z28PvLYCxcB23l4H28D4/+/DW3uN/GAz6BGo/YAS3263LwgEvaCOYEX76DPtRfC5Bk/+fBFJdMHE2nI4BgGOaUTgmEYtRsrSaNxg0zigjGC0aDVaZJAfc6JgylCCMpyf4AeoZsEGVDEhDpBnDUDAiI7AphHyXBkw2mbTqU7fN1oS6THSqAH4FQ1etCTU4KiUZSTqD9rgEQ83njlqs7brnWVJVyWRbyNQA+0/sW4r8Cx1FkNn5khjSq8b/AkVXb9c1ID7L497WwQL2vhIMb+OwnUdqoipExuMKR9EsorJPx5mYtvnGrkmysz5jRcE5E4aI3HOQGt28JjuSaHZSjbtcqd3Z+nYYqy749VAzbKU6mV4R6A5XWLQBjoOLGQJaEo7nlkvFmZ2R+eVEECyA/lapIORkXTnoBe6o7ALYtp1ppeRO1LkByJJTfN0LuiDB+JR32d2Tgn3Vy/jPCc8/gOzgwQ0D7NqrOLkpzhBpOW3kvqkMDoFrj2yR0KqtuEgDIxNgvSNAiiNDSTF2L9HMAiqdBGWg+axsK7lfAoL7GMH4ZQRhckefhfQRSlq9DZo3XjMUY7i53AQ2QLOJe7l/SgV+AT6ZGFgk117Cz7hbO/Vyg+2WF8YMjOCKetouWcSOwssHgQALLhjX7D3cEF2eYRkboGTBDsL3we7rZ/h7YIdLfPAbwOw7Vek7HUQFqr+GcRDiphyPey/5BiXIkFYCO6vHYIWvBDC0wQn3WnOuJcmXnelpAhOaQjvuC2XhyEEUBENkP7AAAFUDRsF+4Uhu4k9Oxd2SumFuYdw0aVl0odmQudweq9ibSjw0gjcmyXLBR+wrcq3C0DckWhd1AZMfvS2EBfV8JCj6Xon0SH34Ov6YAermk1/XNYFTW/d6yaTTnoytX8+Hlq57e2XJNv+u7cSSTLgop2J5od2yrzmm6XOEgWTg5kRbsz7I9H6BYKYn8/IIoLh4V7uSU0PmS6Kcp2/e2KhcT/8i85y0sBM70tK8qVeWw/wfgmUTRdRT6F6TrXHMK+VWZK5IdMY9AJ+zcMAQhPgRweBofcgYvpe3AL4Nw/e84T8AjkLcAfrfh/1RBGhAI6cgCEjYKiUjOetJbNIb9hVCXXPdVXLvDe+63GPNHjjF/i4DHONwzTIp4EIBs3HCOzPNn2kK834J0IQjaxhCOAzGWPSMCVJfpkx16iCAHZ9jwLGijn4FqfA4M7iTAsUpVWYdgglGsUvj293Bo9HCQmnCo0+FQ6dEI1yPHiWPlxZHwoBrLfk8kLFsAQkXVudcTGg4aiIiGfWjNEdKHgMjRZmgTOTSaRY7sV1NvYsL4C/NefuGIULOzIi5XDBrPTVWpNZzp+ow7MTFjXLcpff+HyPGvIt5fhiNDJANkGpOBvy/lPQmAKMj8LjoWaG7Ig3IznhsFNeNJXPgtHIIFhseSre1SePuWiTa3AtNsT8lev6Y2tkR6d0XE62si3t+FXhzbAQyOCIoo5aglMCK1k2F9rimtjOfZJWCEsQNAKQTamZlT+WMn3cLxE8KZnRfacTkncB1gOZClgouWvAqVeM4pV1jpraCCfR9//wJhf9MRw5ekLLOvi6ol1xizD+w0/N/DPWQmTXzoPo6/LKXzRSEuoRA/wnu50J6DBr+UIInsAANcYFW13d2WPH6cAPxrEWYJPET1xyr2wTl7yD8PEvx+mgCUOXGdRlfJtqcQ2RwK1Q7ygsZq2YeJhtTOBeUAEtXNvNGmCAaXN3EaQC0OoCGAFY5GaTiM9GBgkkE/hYs5gmyGfV+MBkUBNRvsMe9GsfTBIN0BGCLygX3LYbMhom7Lzo20yx05Gs2J3EgdGqkgIHJ0mexQocEV9UnjVmt9OTUZuktL5fyRBT8pFEZgkbcdz/u2EurLqujfEfU6kNffQ2tDdvi+FILEe04OKtLhCCX7dajWsZUriGj0cT0a/KaIo4tolU9Eq6vF4auvxdGNmyZd33BUr+96w1BItMQJ1+N2Uc51gnLCJVMBnA+dgT3q4ICFgvBR4PwjC8JbWhRRsahN4LeNlE0ZBA1vajrylo85/vKxnFNBq+zhmpADbRKUQagmSp1xPJ9swwriyikfX0LR/jeBlK8cnEYl3IP6WoHKqz6Pyvj38IEAOP1Pcel5sL/bSioupeJ3Mz/JYChUHane/EQ/zyHTOgCfN80ReyflIP4PBfC9lfwRmOuz4lnvqDk6HnIaM0W7Ix4c2SEBkEBJ9kjHY4KnaxITgSVGaTxKzXDQi7u9vaTd7CXNZpz0WkXkxDIayHnT6eV1r58Tw1FZjqKyjEYFh6DX74IldoUYIOsBjhxYobqcAizHyx+RbtRICsBrO7JcsX3KzuyM9ObmpKlPJNA2WipfuKWC4GUnn7/pV0ubyg3uyiiixsAVKJG8eJHaxvtGbIF7rwkqku3PQaGYxgeyD6cEn/0cM8nG2meTxt6H0u3tedluVZy9XTG8dkOMbt0SozvQ+Do9a9LJUhGuvOBk2BSFzAOe5stgexPCmagLXchznesQhS1xjx3N58+ddeXMzMCpVTek412D2vMK2OamKlfDYPlYHarvY4gDp36wdnPuXRUBLztS1ZgNOo1D0NRXoBX+BbjmPwc6XWUUKAinKEz8NND37+Lnfw33HZT6/06pgH05bxJ8OythCeEfmnUnuBHkLJvD9RIcBx+YRn2gTRfv4hD2m4Rg9LAC0cMmSCs2tpyeU0aak61PwCf4ERzpyKztgAwcixbTewMq83ayudkY7ez4wpEX0jBcSnd3o2RjSwMIaypN5qTjnMIbjulBr2g6Lc/0uq4cjlxa+GG/Ydrt2TmInKBtWSFH9jiIUiwIA1aoOZAyWRfOFIrFBJhhvR5C69j2CvlrTqlwy61U7yguxZucbIiJiR6eZ9y6+IY2PqyHMkCN4j07WIJ8em8KQIOF8QIy8lEdhlU7H2tv91iyu/PpeGPtbPjKKypdWRFOtytMqyWS/X2ou9AoUbBoH4+tqfChFUL1BWMTOgdiVUVBmjsiimfOCj05lQKw7gjXbbiLR6a8paVJd3qy705MrqhSCUxO/gWica23udl0qtWTuXzu7wqpPolzHIywUzIQN1AerZRBUQMYaWFWkSPfS0zyJzmVu457rOBbCFjPwP2f4T6D7yL7+wcomNxDhBXKYUEdq2viKPgql0mN8AUc8GCLzk3D7WgqwuJqlqd4jGtbeJ7nt3GdDJnTJiz249r7unP8VxXkBUi8pAbC/GYDTNbNAR4ydKYrVWiyLjoP951GZlb17u724DvfaSfXrgWiOrnoLy18QvreR3S3M6GbeyLd21d6v+GCAU6YUTiZdrqeZhnu9yVZoQ6hOptUKJRb9hemriscgCA1lWBmTuQWjoiQ6nKhcNerlFdVrb7rTs/syemZnpye7IlcjnMsOQLP/t87iFcbcWf3EeNMjYHlAqffG4Jve/cKWQo8+w3IlDe1UrjGDuxPA1s+Ed65MxnduuGa3f15020/FjQa+fbzP7CsT0Hdpdl4LpDnVAQRQv1l9tIYQKUq3MkJoWplYUpoTTlVZW5BFM5dEO7CkTZazhdNIb+lCrmjMhcs2HWehcJtxOU/IYR/B3+VcQmNeUwJ8w+U0L9tjF5AhCOwuVvAmts4PuxP4laVHXzEOqgZ1V/2y+AzTA4a6hxw7gkpnb/DioLz/xis7b+HzxsIjgStBNdY0Y6AB0zhgoRKhY8TQ0c6DbDK1xCfFAD413DPF3A/gfEGHNUfFnZWxAThebjOCsmRW47Q/sx+QNx/uJsaPE5t/HGf3q9D+D56eM+7DpwP0opTZ8gEmV7MA7J0fhOnKZGVbx2mOfKqgoc+lw4Gv2F6vZJuQ13e3h6lG5vIqfic0OLptN0pp9s7UbK3K5Nmw42bDaW7Lc5JVIKGIMAKubrQDfLCL1eEX58UuoTynMu1Va3WdKamO878fM85shQ6R2ZH7tT0COV+XwYByyAnTbOBZONIxwETxtfKQV7YsgfHvOc3vasEefHuFCQ+487ED3DM5WqshKx8ZDGeGAyWhav+hm53PtN/9eXZ4Suv+OnKakE2GhWv0xbD1RW0pg2hAHo2EbhsiSO4VE45h69UEWp6VgSnTorcyRM4nhJppQyIqUTO9EzoTs3sO5P1y2idOaeKgxIoWXqIQnlduuoPEZt/x2ARN7IATrz9L+F/Gu3yGZ7F78tG60t49xWA4SruJwiyUrMS8Dp9mkfi7Z5IwxNGi88wvDSK/sfRxtYflc6cKeI59j1R+O18poqHj+INiyLVLkC9L+Lherq79bxxVOItnvg/StclAJIdciTzJhzZJgGXrT9VN06o5QDMDbCKfYnWwaRpLCsVGvHkNpo04ImoWGs4h+odhXHgN1i1++A3GcMvDYoIG4+9uULhnI8IVqDDD5VSrJAACV3umXE6lceVk2z3XaGy8RsPDllmOS2JH810t4LrTFeu972I60xrpikKL/sE+x+D6vtbYICVdHdvkDYaXtzYL6V72zLeWo+S/V1Ht1t52ekoqNNCsl+by/ckiojrGRX4MVTkUFeqkZqaCt35+dg9Mhd5C0dQtif33VL5Vac68YqZrG25E9WmER73qOG8wh3EkfFg2nO+Jlktu1iYHzThZa+9W+QwA951wsLDCoFD2+GMhOfie2h9oiiTpBLfunUyaTR+M+12ngmvXa2b69dEeO26iNbWAHogYBp1xC5VYt0ET/RcML2a8CbrQqKlFDXgQH0q8U+cjIJzZ6W7dCRw6hM0t942ym2D6Q2F53WBwMxwxoFxIYu7gsj9i7W1ta8sLS3x3HGcA+iJDyKxPwz/Sd6LN64ZrsgYDq+nvd5KGsa7qdaRX66W3Hx+UnjulFSyInQyMlHcl2lS0Ul8isuykmbre/HuziUhXd8t5nNuPheaIBd55epAB/lAev5FAOBTANgq59aY4XBDNvdf0UlkxET90yIIHpNKtZSSd/AtHBm8he+6K/N5gDABmoBtAfkFkZpOOgqLXNKSDIctJ45bOo6bxveHfrXqyVKJFfMQtAl+ZC9UmchuDoGIiM9jgqe9jvz6maCIvGVeHg7oMCwuWJ4GIkzgx25ZqW3cwzw/joBm8QCBv+lJ+TrCpgr3rhemAb6Jk9i5xQKZI+sr049p/jG4TyJVK2I4itNur6YH3Xra3JfpzvYw2dspgjHO+t2uo3d2Rbq7L0yzzfXpdsmeNVeGOhA5DpqPXOpUy4lbryf+3EzsTk93nUp1zZmo3zHTMzvuzNSOU5/acsulTUe6t7bTdH12dpZTsE4KkxakdEfGhADG4AbS3ubVu0WYoO8OYWv5VxiBtpOarYWWJSQ8R9vKJhzOIKMXRi+9fHT4+usXoRosOjubUmxtinBtXUS7rBtmbGGF09BoXp1GCHKB8JaXRe7cWeEcWRBydkarYnlPlSdue0vL2luaX5K5PEf9uIqiBfWErJNTUxyEcqjSsPUmm/pi0utd1o32pEzTObyiLvLesvJzj6P1fVTl8246HEQmCtum39uJW+39tNVppb3+UCWaduGKMperqZxfUI7TlUK3yExBxMo6SavxcKhw70CMhpEOw8iJRj28pwf+AGAGc11YPKvqk4+KnA80F0riPaLbXgN4InR30SgFYEwHBDKd6i2wuw0ZRauu73f9xSMXVX3iKeW5O9Kol4x03NSIJaMTJeKoZeKwYcK4AWZpGavijm5eEKogoPrfF5VKH+oT04FsjGnCtCGY0SfocYoOHe8Z33fnTvjGKTcHDRvzlqDG52hN2UNLcxRIS4a6gZDZX1pDgLSyfRTXp4Gwd/D7PxeUsl0Ph4LrTs+YSeSTD4QeoHnrs6LCvak8PayC+DMNmCb0WWfJurnxPRsrlnsCIo1MzJlBz6f1G91pzele75Rutydkqy0VwM/pdIXZo5XxLdvfbU2F0TgHVGWbEKgDqlzkShPtTU4PnZmZrpmb76i5uaY/P7cbTE5vqlr1pioV14Vv14az4cfDuoHaeFNK70dI03sM9t0g7x4AfAvh4AA+4Blk3gWRJHNpq1nXOzuTentndvjSS/ODH74wJ3e3Pd1qQAXoW7t7XHpk96+gYUsa86zWoFRVwR+qwjt+XAaPXBD+yWPGW1yIUKFfN4n4lirVuLqDaiz726gGjFDZJgEoU5ImoUwKLFVQXxy2fmtQUV/R7e5AdPqLututiX5TmTTOG8dfAPjNB/kCiJVBeaXh0GGc9gdJ0ukmaasdilYnNiE1TTAg11EAvj5yqecoFToedPNiaQYt9pzSqRihQIt+N5TdzlAPBwM5insArERVJydkfXKmMFl3vFIRWBeLaDQMDSghYuoj4RzEPU3CMEnBLtNw1BWjUcORYhTMzc55U1PzUjk7wM67qjZRRfocl64DNpbSaMEIoDkUCVhpEnGpHpwZyNR0AbVgx7KFxqUJltlVlUosyjVHVUuBKgYF6fhINjtHkao2VSYeI2NMT0RRD+r2UAQ6kZHjmYJXF14wgwaKrVQfwFZG7T+DhOG6Y7tnL44LCJAjrlTDfADk5aYx/2luzA7xnFUpcWhqiTFP4z6u6GgARLf4PBwnYbNf612ltlE4yIIG+HCAhaP+U/A5A6Bo5xX2u0fNoH9Wd/vzptuvoHxxH5q60+s5eg+MEE43GiJtNsAMW3bStUkSKBWOcCtlaEIIahaYOr8g9OyM8ObnR97sTMednN5xJyZ2Rb6I11lmfheOfcmvIw4v4ySX3FElJuN/6IUf8a4RFGQuYeL8NUuzkeBc4/hbKA1P63bnZLy+Vg9/9GIQX7+eT+7cKes7d/ICmZxwDhXAhgZG8QyAB9WJe8kic93lo8I9dUY78wvamZvVzuKC8Y/MK04XQIPLGf9fQ2HzQRahwipOaSADNADSeT3oTeluJ2+GfcXlT9ApYpEmeyKKNwEMBZOKE7rXLZnWTqzbrTQejDxl7GK5sWUQmjRGDpCJmlRDNRmIpNUWcbcjkkHPgN1pkTDMNMatseO7BoBdLtXrvut5eBXqLZfhAdxTYEc0GMEB52jv3veVk89JWoNWvgeWixfRNBPnitF2nQSvBKuMEQaAUMTDgVFxHBFzAWA0M92XjtNT1YmiPz1dDapoLAI8m6MxB2AoEoL7eaRxkspEh0DZIeLZ02nSRR61kUYd4/lD3J+oWlk6tYrrlCqxzBf7YNIDlxsLuQovdckYOB2HfZJ9I/UAIA1Ny1vE+48gkimSBvTFKYOhnoJfR9ox/wmg7LHt4zmuatjA8WUck4VwDTJBkVM4ODp+CvH9bVznBL49xS0vwRahLq/hvl2l1L2O/XersF6InZ2CKRTQuqZlaASzJhouigE0osFgKukN5pJ+/0jUbs9FzT3uKlg1rXbRtJqB22gK2US73hlPqSExdlFu7JK7uTnhHTkivKUloeDr6Wlh6pNaTtSNKpX20VByoISO07auII05sLd7WEcfdkFc3x2CDGZTvhiLuOpLny04rbZ8GOrbH6Al+0Cys3/a3LlZav3Fn+v40mup6rQdp99XXLbGPSpYVey+DhVoseWSnTHvHj0qvFOnTfDEUxpAmMhCPpKlgnEKRQ/6NtW1G2A6l9JWqwAwOo2C5aBgUW10TRrN6H5/AqwznzT2vXi/ZcD6EgHVVMVRX3p+MVcq13w0hEmnKcJWU4waLZF0UdfBRLm3LveooOEERfNItAcIVmj34IhGACUw1TDCMe0IQnHjZGykAi0pe7k8rToDzFzo30qMrSHToGoqEgBxiPCTGOBEmALQHRhoMFCtJQ12ckMgLuMDwxQ0nW8LAeJjt8WkGaeDibWcYwMN2Dj5vPJKBeEerHGmqS2cs8Bq9xhWaFgYBcQhTuxevxw0GQGGh0j1kfCdROb9VPj50MlDTc4FAEZ/6OSLA7dYGCC9BzQfj7gNjed1U98PoGZdQDyPI00ihENrMkB0t4745vBCLRw3pikv46gVfMtf4hteQpRpBIBlw/YFwxFc2R95DtH7LDL0BJoczo/cRoS56fktfOIqAJAj4O8pwXdxBVRhuLpadjqdqhqN6no0mg17w6V42F1Ku+0l0e3Oi057Wuzt1+V+s6gbrUA3m47udSTAE0mORppGGagdTYMFAgBdAKGHeqOOLImwUAidSumSKBUvq0L+jvGCm2g+X0X6Mm1/qjn/h0neTQBYQLNONWbWkZKJvJv2+19I252/G9++/ai4e3fKvXtXtL/1TTG6eUOoJLTm5okBdqtEwhlYn3PyhHBPn7T9fWzVnMUl7R0/kTr1yRBt6Ih1XkmTlzp1wK66ALVWtLPrJXv7Fd1sJaLV6pk0UVqaMgItgAkGKEgy3N4V8S5U7XZHy9EoBYeRbj7nuqBuNJhAEI77AOMBMGGEOghQkxbUkAkAMVRoABLAxGp8BgDEuKPacnILVROyPbBYcE8LagQujlZbAKIvx0AGtmOZoXW0LI377TsO/+Jd9h0AP2uw0z5PEMM5PsupQARnvIPrm7m5EY20IgmtegS1FA0JwC/PfXpz1mK1S4MOFsTHYXEBP2IJ8kqGmYoYTFEjsYxQsXC80Dgykr4zUl4wUkF+6ObzQ6dQGHLjIJnP9dTUVEHNzz+GincUb6YaC1UZDRJaDAAqvl2l+HaksYPENHfBRL+ro/Blx+jbKnD3xZETjgwC2oWmmkumyFFtDj7RKAD7zHiOrJF9hXQ7yHf2C3JwhlH/hYRlhT6eYXvxUAviisyDqry7OxN2OgBAqMj9/nHT6x6X7eZR0+rM6/32FFTjYrq77SU7myLZ3dVo5JGRqbJlk9svgAF6AD9v+ZgQ09OxNzO15cxMbcrJ6W1VrdwUxcLLXqH8ivC8OwTBhz1tbAa+GwQVexqq0cfBCGZROV+Te3v90e7+306bjd8fvvDCQvKjl3x3Z1vEa6sibe5bcCFQQA0TsgDWly8JyVbsycdE8ATcyZPCBb2X5XKqCsUYFWmYdvvDtNP2TK9XFuHIl1HIAqDjvYZKtrfddH1DQ82IU6qnhvtigIBxk1qadaeJo95AOGBftPsWx+wuSwEctBoDgCJgIbkJKtwSkqBGoCE4onTaa0AdAUYDYMMx1x5bUCMw4SrBkABoQY3zFpkqY0AjOtnpDVRz+c0MhxCKmzi/0Y5483lWbZyz8IT7UDjtEA73uLCASpSzYmEGcUUYeCfY3PgZGyrUdd5nQZtgegCkYIPcNY6O7JKMlmECvQh++Mf48FgC05FetkWSSEQ3wv2R4x3sqpbLDZ3JyQBMY2liacmjOXnmYYL30XQYn4I6TwYI58RGmaZJ4zsmie+mUbqJ8rHvBPlQ5ryeNGrNy3tNb2E5D3VujowSj3MTeo5Wc34bmR/7E+mzP5IDO3QESDJHqtB85VvKAagwHe/dcwCK7Kb5qc+9k4L4sWuAXTlzKBFHdTg8IQeDU6bdO5M228cBetNifycfrd4V0c0bw3RzwyStdk5AsaGGwAFDGmt16gDChXkTLC5G3vLiSC0e6anZ2Q13ZvayW598QXreD/CO23gH7TxSHX4oV5Qws94VgsrMzcY/hhw8BjY0jC9dyg9v3f4UgOm54fPPF6If/Ui4w4FQBAmokGQt3BRbA/zYzxecPjfu77twRrjHloU/M2sHQVClEx2OYjDJfryzO0xW1/Lp9k5NdDuuGUJd5QgZ+/e6XVSVhki5YqTbFgmvQeVzADxQofA+G8nxJkdgUUnCpUlgebhApOQ9ZEcWFAgeFAtKY4Di/rYEHMv+kCsETt5L9dKCG/sNLQihXvHbcC/B1IZBoUdAoyMA8h0EU3uBHs7T4RnbOJBJWjA8EEvx6A7C4AX6FN7Hd/Ij+R+O4Gp/0LGRP3h+zDDHTHDsEHcCOs8fhE92SyhlFBgnhsL3MVaoJInK5bVTrQX5iQnhgLVLOJqD0nazoUAI9kOyOwMu9ZQAP4m1hLqrJU1oWQADWWwak2xBiWvIfCEBm/T8qZlJVa7WnEJ+JINcU+SDIeJ1uIE5QY+McROOlnWowhEE+XWMYoL7+JuDJuwd8JEEAT6HQHfPag0HJwZiUC/IAjucWfF5jSPcBAB7zzspiDdHkjmCywEULhbgPNLx1KcwvZC22zNJc6+SbG/K+M6tQbq25qa7u1Wzt+eMtrZF0unYPaZpwi2YmhS5xUXhHz8m5NFloefmht78kXV3aur7ql7nSihre/LQ4fvfBICIiy2g72S6HJTwh19Q4WhG/eNiGD5t2vunRi++NNH7znfm4pWVaX37lkRGCQfAw020bSXzfaFB2WlFOffkU6L44Y8K79gxoeambB+YZF8b1NGk1dBppxWj9RsA+MJ4bbOQbGxWzN6uTDl6DPWN/WwENsn+uNFIpCMuQh/aiaUKWXpY6amSHoKbBWAypwOWZzECqW03MyLbso6AwP+4iNo0BkEC0xiciDFkgAQOy9I4aALPMjD7DtxgQXDsOJBifRYn3mKfO2CJjB+B9PB99hnU3XvPMw42WHg4YMngd9kwGE8yxrFvo8t/fA4Mk+GMwZGAygf5EtzL5yyQ87lxOCjs47gd3Me//EmfQmAdb/yEc2SXZJMAPFkA4AEAuR0Ad7pTaNhUsYhGDH6pICR3YYMaDi3BTszEi0LE0I6gI2+GULdjp1B0nUJJAUAHKp/rqlwwcor5oSywbzI/kIXijsgX1xBHTgrnaCYBDC+2008YTQIlB1s48MKRV9BTqzpzMjwHUgiMdfDbE/iyMkoDANPgmsfVHRz5tl8OIZBypBRBPHhBHGn8l3YQyQbLcJxS82m4R3WUukm7kdPt5mS6s11Id3bKYIWT6da2O6KFpM1NIRuoF6gHLvLHr1ZFsMDBxGUhAIZmdq6r6lMvqUrp697c3BVnYYFMm6bcVvC9bGSs/EOA3+8jDqjUyLJ3ji0flruHWpBhjOenRJT8Zrqx9jFkzNPxiy8G+//xT43ZWJO0zCwHKOtgXQIVxuTHwOeeOimco2B/j1wUhcefsKs5RIDrva5IV9dEDDe8fcskOzspGF+kO134Q990uoFugu11WjZMO1hhKzMAxEYIFZ7Axpn1qKm2GKPiUd3jRuAEOAs8+G1V10M1FPda5sZTDI8V3IIaw6YbAwJvILjYPWotgAJYCCQEd7JaqpdkV4zP+IExCLG/jn14HMQg6PKduMZ4KJrex7OM3xiU7IPj+OEdY0cQRcNAtdeCMD8L9x2AlyIb5fMH38pLY7BmGsC338jvO3D2DQyE/8fgZ0HUvp+q9DgOZMg8IjDzuRTfbUfq+d28AdfZNWAd0wvfYQeO7EZD3FyoINwS1DICIoDQjlSDKRqOfiO+QBpwTr7XS5XnJ8K3e/aOlO+GDkBQ5gP8LgxkLtizRkT93LooBJuqWo+cWq2A9+QQd87DI7vkaCd9qtJkUVShOfBCw7JkelWk/gmkB9hVqow0e6nxrwGUm0UpybwoVLk5BYcZ9I7LUOuTgZCfReqfSJNkR4wGrgijp9NB74JptybTvUYl2toKwpVVGd2+rfXKXQNGqFQf2I+y5gT5saHW6WkhZ2YiOTGxKiYmLqv5+dVgeWnTm5+/Jcvl626pdAds3g6O4F1cweMcrN4ZIS1su/WgZVwCH3JBpeAE5L+D1ujzoxdfeMpfW1tIXn5Z7H3jG4JA5dJSC5kIKyEqhJmaFe6Zc6Lw8Y8J79SpsZ00zr3jiHCvIwye0WCM0d27YnTjhoAaDVDsGBUlmtvdqhSAS6u8IfIGDBA1EW5caceqKSvyj8GKFZXsi9NKbInmdQDUvX19CXD2fjwBgKDVDs4DtOc4SIL4G5+V2reDCexH44CDxRPLOEfG7lMLHc8gXFqZRiUdDzzY/jaCC1+MqkfwQ/h25DgE0Ygi+9uCNOKvLYiMgdSqqIffgZexMBuo7Yb9l7SCQ0C1YMqHAWFU9y0LHIObPeTzCMA6nmRaIB9sX6d1B0DM8PnJB/8s+B0AoW1c8Ns2cwwCvn0nHAF6zDSZtgiPeUzhe9kAMH2RBpYpBkgPgB+B0SmAJcIHqKHRg+OQCB3SzG5kzo2nqJq7MpGuHwvfj5D+PYTTlp6/h0K1T4vcTq0qnYm6AqNRUKV3TeC/7pYrI6Q/LUaTPZEpkuGQ6RyqzRWUxtOI2QJSj5aXX0P0uyilVaRXiPLMUdJtuIOPeWelq/UsEP6DiG8FKHRbmoTbJXxeRPGHTTiaNv1+KW21SyAK3BZilNy6NUrX1/Jibz8HIBTQnmx5s41jpWzU1PRIzM133OPHOsHJE/veiWOb3vLyDWdm6kXl+JyqpFCyZli5HONwygy7HLjunIz7gcpBkXu4RGvNGebcl7cN1wob24+7jvf3o+s3PjX40pcWzOuXS2ZtXYxWV7jo267hFQRBFHqHVnGPnRTeuQui+BsfFx7oOa1lJFs7Ynj1qojwjGii0W42LXgmyEDTQYM+RDjcAFuiIpHBjWMyrnBkfKzMPGZF5kWyIoAIKor1bd0HCFJ907iPhcHlgAAqm7Ukg8qYK1WEF+REjMISj4YpgBB1IZVQbZX0PckNkzywV69YEh7tuaEycxQ1GgyMHgyidBQmaRwzmkAix5Fe4Lh2aosrnJyHlpigS2aFgoioKgCYBAhyv5Jk0DeaJpN0yg4sCzwWADkNB76FJpzmfnTsI7RbeHJKjJ2KA6VuiN9hzNnbUNwOGht+J9ICeXTAEOGYLjhHiLRMksANZ0ex8S0yAahZJgzHVOOzfIAgSEA8YHo2kIM4EfzobBfBAftmPthEt/LGMOBso4M8PJjyIwmMbCyQ9kxTC4wBzyPvwBINwJOWf+injmuQcSGeG4ANDmU+H0PlTlWxFKvA30Xa3pHVSurNzM6pctkBKG5Dfd4Ei9zGNfYf3kRMOHb/YfhPwyfbuwzHAjSBsr3uOM538Zvrv/Eh77xoY8qRMUs+6Dl0/H3oxXNI3c8i/lyHvICmaULEcUX3+4Fptbvx2nqYbm5MOft7ExJEIrx1V0Qb69Z+JoWLC9TcvHCOHRPy2FHUxdND79ixDW9m+iuqWOHgCPsezyJtRqACd6QxP3Kl+zzSYxzAAxSWsodKgAgeyvrTKC2nHSmpWmyNLr/yXNrs/L3k2pXH+l/6i4K4ds3hXgrcTEZDRTU5FF5aZp6fF/mnnxG5Rx8XcmJyvIkMAkg3t8D2VsTglVdFdOsmlJV9oQCcigwDlcmA7YynmrCioQLjGVuJUSHHqip81jZWelZkVj7SHzIKqF2cHkCGyT1gU0IMhGCJDFUyyClTLEpuiFScmxN5xCscq5oDMLOUq1KM1IFyJC2F4JVOime0KJeUKJWkk0MFpDXrOB2AzYVpGKmUWzVyKZ6ROQASHtMJgM9VBT9QhZwjacnGC4CrAEa8Kx70wX4HiYlGjkwAoMORiEYgIvwW+62M6ZitctqOxR8yX1zn3icK1XTY7Ymw2U4IiiIOoSINbX+oBbgDMKIJJo54OxZUHYtPXO1yj40CTLlZkBnF1myTVdf5/RbcxoBoJ2lTzUW6A9bG8TvwoU7iL+6z7BDvtO7g2AIyjnkLHTPwEBQPAZGNFZkiwI6AR/ADqI0dgRHqM+c3EiTZn6jRsCVw2nU4sTwBMPbxcS1VKsXOxIQPAEygareQ3vtovHagWq8g/q+Yan3oT05+EuE+g4TlwAqt7YAtGjKrH+L4PyDFb8N/x/oB3yhIf2CQAf7ZVkdD75lFk/A4fjyKlOPUIS4/xCk7eKJMu+NCG5uPtreW1cZGYG7dQr26JYZ371jTctwliya4oPoK78RxwdVVvZlp7U9Pfd2Zn7/s1icuIKOfQo5FcFdx+791jfpf0YCSRT9QGZesh0jQQs4COn4HkPOkknINtWe7+adf/HC8cucL4sat6ej7PxBya3s82opCr5FDplYVcmlJuCdOivInPiFy5y+IeG9fhAA9gl+6uirS3T0Rr2/CRxr3OZIVok6MKyoriq0z1L2QI+NKyWnEYDG8DgbBTnhbUVhBOXLJ+oYKZThKOVETQX1SuJWq0J470p4zYJ1G6jpghzmRy+cSz9NuqRS61VrqFgodP18YiiDnaEXDCLqGYAsAphgg0URru4/gWyKfi9nZ7xRLBgwmdZSrUaE9rZMCsLMGUCynUZgAkEYIoyQDZxJqt2ccL0VlTUAPU7A70jXa+EoPdi4rcIJ1OhxqAJMEqDqKcx8RWW7qZPCHs+2UslM8iEhIHQBBFI/0KBrQxDtAtMipPimYNdml7VoYDg1YIzvwgE9aOR4YLRoECzxILI7OK1LXCCwQYGgHk/gcbdjBJyjbNakAXjvajQzhCPq4gI4xYvyXMj6iCRULeocAeMAsD0F1fP7wKcAoQfUQEOHb/lDGzwWhBiBaB/Dj3EY0PJY5CuS5VZvJEOEnbOQ8L5X5XCpzefh5Lpkc0JCE9v0do5zbTm0i9BePnPNq1SMqH+wj7/Zo3IIvh+r/H8Gn//CGvHH3EfHIQzEy/FcFaVcYidFcIAKODp9FyrEscACDcygX0egU9H7Dj7c355K1taV4dXU6vnunHK3c9czGhlQNkF6yfqSfO1m3g4/R3AyNsV71T5zY9y+cP+ufPD0FBiESHW0ja/5nR3j/w/saAJHoTGRacaYR07+JkvwIAHAnunF11P7iF5+Jrl591ltZE9GNm0L1eii/476stAhgOnFC+GB+nKXuH1sGEFVEePW6GL78qoivX7cDHoIDJagY1kYarcEkMTSuN1QvqoN27hrVQcYntf10nHsmOdJYn7CZ6QLsLEuw/U8AQFQKqt65GrT2Usk4pdK+KRebVJ2EC31aOtOe79dGwxE3Jb8MprXl5nINr1bLiWrtqMgHM6B9M6itZVRg0KxoxfSHr8Sd1iWAQROgq51ixVW5gu8USnmR98sAbLbIc0CaOkAtAZNL4M8BGI9B76TVEFBa2VXKbaCCt6GON6UPFiPRkkuJZzT3rXCRDnkRxXnEq0jmxqV4aTTqAyvZuuQBJH2w4jV8A+iyG4MJQVNxjgDbF5BSMhkcABgZZq+X6H4vTnvdftxqtrmCRTtuGWolNz8CwxWej/TypWuHVF0CFvsZkS8a74WKL8J2WwwbeynCSnUYSh1HYKwJUINqOaNEpsjcGgOjC9i23YjMR1y3KjdAnH2slt0yvwmGBELr+NwYb8Z/7cMWDOlsHxYBkY5MkV0YlinCh/p8OMBCEGS3hsPR6GJJmAKSEGVC5PMjkytwDfQIZSXvTU16bq3Sd2u1viqVi9L1d9A4/LNQhH9UkAX2HT6UxkX/ofmH6h+Yf1Cqi/JRJMwSUgvg5wKcJFRjcxHlxZhOZ1Pv7lbTVuvRtNE4n+zuHE821qf03btBurLipXt7ru71FJdLctqSnJrU7vxc3z93Ns499cxE+fEnpICajKZyHQn+/0UO/P+QFpyc/kCF5eihEDA/0usZJMIHUCK+YEbDM6bVSEYvvex2v/TFE+L6zWm5vSNouZnTURRH+QBMenpSBM8+Kwqf+BRadBCa9RVhuMj75l0R37lrNy7XeIaM0a5U4BfDkV2wUrA/iczHqkPcqR8szqMpLGQammc7Y9YQ8MAy3QVQ+sUF4REMca/iqgiOrqJ2s78Pbd5QBd5NqK/rUJNQ6It4oTqJyruISnkVTOcv4l7vipckW87kzLKplD8vPecCXsE+zzyixcrA5Vz/AQf/WQyHG4Pt7ZAIImu1vMlXStK3C+B5Pw1ockKrVU1w/0lU8dOo4NZ0FarVPkJbA7lbRYW+i4rNJWBswWlaiQYFGAaf5wL6eSTGBOIIapg2weI4AlOEinpd9gdfNKNoBemhZKm0JHL+p/C9TyrPyxFQADQa4BtDNR6awaALVriZ7u7eTLqdWEs1ixo+BQSqIl4FKNPcWcXD18ATgeOCJxIZEQH2D4bNphjt7XbSdnsEYHXAED0xGngoCx7YqmvNvpM9HqjOFkgBXC7oM0HQ5mWc2NUsdFY9t4M5B5sIwY1X1AAU4SwoshzY//iDMBC3MRiy4SMgsquDv1F2FLs8AIx2ewQwQwdagWu7QNAmcR+Oag1lsopGmaboUZamp4w/P6PdmenYmZ5NVL74I3Dr/wGM+4towO9NCXnYBA2NvG6u+6fEqRraUpQZn3HtIm24qf1JpGAbKXA1bLVK8J9Cw/cB5P0z0K6W9cpqLrl9uxCtrlbF1pYTs2+w00Z99YU3MyUcaGn+xceEd/4RLkNN3bm5a9Lz/xXC//dwl/EODiI9MEFuPxzCCaTwaNbqs0jkL+jd7VPx7Tvl0fM/yPX/858XxO3bHqe7cGd9VDghK2Xhnj4lFCc1I0GDx54Q0caq6H79y0LfWRFqDzS8w1208Ew4woeygCNzWejR6tvVC+z8RwHHu4WhelutiGDhiCgcOyX8uTm7sYwOPPYBwUfhZz/j5KRwAIAOjoWfg0bjSssGAQbpaLSFg+8rz70kisUNVCC81E4y5WRTmsn6FtwlnNxBKXsSBe2/FUo8gUgA/CWtmszBEQD/MRyNqrID/U3yBqZchl/B/TwmsB3Flx1FdeU5vngEnyzjLp6h0VPu9cB+HpqYohUdu90jfLTw1qgE40h+RaMEB7YVzddEf/A/yj/+48vNxcWg9tGPPiN85+8jzT4LDCMQU9hGcCoIl5TZ+V4AmBtgcVCJo8U0DOd0Ek+ZJCrL1KCVSEDo2HGrFfTkinKcKhKwiPyBfpn0zXC4nYajyERJoCOq66MSALAMFTrvEdDAFiNUqJAWTPr9RIQhOyQUFHXClR01ZoPGvlUc2FFtgqIFQoLnwcR261CWqKoRGFmmqEITEPH9FggRL5sg+I9PPlCfeQ4ey5DizscARAktQObBBmlEFwBoyAppUWVuVuSOsWvmuNALR0JVr/85APO/l9L7FsLHyx5uQbk53FSeTJXxZdmh9tFBg0OLOyQtF5DSn0SSfEYPBwtiZ1cnd++WB7fuLDpra370+iUR3bkFht8VDuqSMzsHje2UcM+eN8H5C5F75MgNZ2rqP6uJCe5X/H28h2XpgQnz+qERJCj3X/1v0Dr/QXTptZOjV16ppS/+SA2+/nVhwP5oAYUFLxFaOItHRPFTnxTu8eNWVaVqFN28IUY//IEwW9vC7Q4sq2A/3fgrAXKoEFyTy4ENu561XBHe1DRU16LRvhuZXBCpqenUXz7pesdP5AvLS45bRyOIjLMjAwRM9gtB5cUPVowEQXPuFxfeU5e5jtf8Od77HeGpl/DePqoI16GSZTFjrdUSZDJok3kU9/8Bfp9GxBCgPoY6x8neV6Vw/x+4x1qU/kWEjQfuZ8HkXiC0UcjGhCDIaQUEUZrd5yRexpnXQFVMHUr+FOJ3XEnnCZw/jnvwgRbQqEaPcO6LOP6nKOy2VUaczwNR/m/41N8G3nAeHMOjpWDOjfsGHK2CcCSPk345gZj3EGin0fBAxY89HcZgi4OmiJA5Sk0DuMhGrV1F5E9TxOkezjtI6xqQbRJlAs+mswDR+QB8UQDQBFTl3samMa12S7daHdPthiIKc3gHqJfJAwChHhhEm526EDZ6dHyW03xGSBbruGxxrH5TlbfqPM8BEDlARjC005s4t5FfitDs9B3+h2NfKVOAf3nScJ6kCzCkZsBpOJWS8I7MidITj4vQTsKf+5P84pF/7C0cfR4PPJT9fz9LkBeEfpYRAiJaDHtuCR/xX8H9AZLEkcPRerK+XhmurJ0Mb92aSS695iY3rol0ax2NF0AQaeNMggkuLhnn5KnEO3ps0zmy8LIzO/ttd3bym+5M+Rra9p+5GRPeiUv3J+0Q54dHUMHITP4vutX9/f5X/nwx+t538+bKNTG6fFnQyCM7pwFWIi0VhHf2tKh8/rdRyCqi9/wPRXQdJGdnG+AHEoaCrCK06mR2AC07mss5X3A4Y0FR0qoJN4k5e0Y4C/ORLBb2he/uGuFuqPJE3zt+fDJYXpxXtWoFamoeOZFHgIGSbBDHgnN7CJXqwSJDR44Q4L6E4z+F/xVk0gCZ5Zr9/YKI66mcs0Y4CTDMxGPwCDxz0CEryM8zyFKqw69LmYIl5K7wvrcrCB+UVbAFZ2nhe9FQjwsPPLbcBVT1iiuSZWnkRQDhEi4AHFm2rdGBFs59FT++zucoePYs/nJfkk/BJ7NlWKtIUlRoDcbqfg+/WUkIfnwHWg+ratNxtzSep1XoBo41gGVGJUkFgIPWJA3B5jZwdhsAmBNBYVoG/jzyjUsgTyHX2FDMQD0vyDTVehS1zGC4YzrdtbQJEBz2yRanENY0mNyE5n68caSgooNxgrPhu8ENqSkrBVxUiREOWJ9DUISGwMGcUaPJqRwRypoGKCqo246O8HycSDaedtCNoIgIOShTdoUQ6yHVaAImCoThoDzCZtlLDTCiVha1x58QoxMnhHvs6L+c+syn/ycxNcf9NjjFy+bJu1nQ+E7iI/7v+Jb/A/L1roySH5hWszTa2jkTr63OpzduVuKb18vR6u2i3tpUstUZz+3krIm5ee2fOxt5587uBKdPvZw7d+67amHxNQS7jrAipKSHtEXD3W9JWWJ6kWzcV2EBfiiEFRPuOTSx/1185cpnOv/qX9Xi733HlTu7QlPdGQ1RZXN2bpE6ftRabQ7OnOHeCKIPhhhfuyEcHCswPFRchAiwY6c4jljKNBfrc3tATo2pVaHuok7W6zp35kzsLy82nNnpW6pcum4Gox8lg3TTnZ5adqbqZ1QQkFmVEY51KONQ/QxdCOC4gzaKwT8GHayCMk+V85uoZP8Sjpsi/dQWDI6Tu2vgIWUgRkmKdB4oAAYs1wEkBB7L2O638N3wnDsARyBwgKJYT0yy5AoXLBUMCmoyHPW9BhLvJaUU1WcrKOyn8F0fxjMfwU+yVQTIKR6S89r++K+O4uFdDIvqNMOlIwDy/eyPJJMgMFKFp5A13raq1R/9kSM+97kJEwRzwvOOgm7xXXRkiwyT2i4rA1dkcNlax4xGxXTUmzVhvCzD6AjU3TxUaYej3CaKHc05tzolGLrAQQ8ag5E0dUNTC67rK4BY2OnGotvtpt1OYnpdxTDwbJFdL9yUnOu/I5oao+oMZkg0daAGO7YPEo7/QJIUQRDhpWksYlynTb14emY3d/rUv5z8g7/1r6WX57zAPeTxwae/ewVlYj6V8v+Jw99COf6WTM23kEBVsOlTptOZS7e3uVx1MVlfnVcrd53kxi27nC7i2vpSSRTPXxDy/FmoxOdW8o9efNU9evQV4edY5qAVmXk0OUNlxBredFVKj9sdcNnhfRMWxndcUFGoui3pTuvTujf4e+GLP7rY+8M/dNJXXhFqCOCDtsT+eVGriOCDHxTehfN2ykRKK7ZQd9PXLgm9uyscIJBdmobCaA0h4Ouo7iZUXbk14KlTIgDjC5aXhaRhx0Jh4NZq+069et2dmX5BFqosmGyd98ALjqk0PYkyXUJjDzbjcO0nANDUESz7QrpAidto+akPPwu3CDBowr0C1PtjaGtUH3+qHAARGZoLHdXzpfRL4/6WCEDyQPpBDuLAdxbQ0AKgOJQZw3kuCtoQ19cRFwIT73WM6c8gmiehCT2DonMehRKZIm+jHiPNXAD/z57JjzCAM/hGUsyD98Id7ipHowF/FUCZPrTCDbapTwGUoZpb1sRnCYI8phUXvpeqPQGVjHEJbK1soigQcRzA900C9TuOPZMmObC0nImSfTPo38JLaDrrhHLdCTRXNKTYw71QqUcKTLOOZ2aB2orzGA00i7jbE/1GQ4zAFHV/mAhNq0BEPQcwGqjAywGz4QocMfZFh+XUdfZELveyf2Thj6uf/Ry7CtDI2bXB73oZaX0BwPd/xeEpJMQXcfwa8nIZv2l5p470n063t47Fqysn9c2blfT1yyK6epVLUG0fbH5+QTjHjwl9/Hg3OH9+1T1x4gpY4Lpbn5hHqp9kuUAeARAl0k39x7/ayP6qwgrwQOWwEqAAWNUMx2zRH0VZfjq6s/KZZGvrt8QLL1Raf/THwty5gzRAFNHCJr4Lyjwn8h//uHCXl8Tw5k0RXrkq1M6OcLjPB6e3sJOao3xUfYOcnaMnajVAVp3LcwTYngTNFoWzZ4WZmuI0mm0U4BvKdb4hSzVar6B5b/ZhxaiU8whphr1+wiQBaloelY8Mhp3/VO92UOq5BWYRFeoiojlzoCGtgwB8MwjUJdzz82UMQoQAvNKmD4J855iBMV8D6PyG1fMRj3v28Q7yDQkaziBJzuHUEhIaLExx9QPTgcu7bL/QLyMIk0BGxw+33QNvFFznrnpHkEjsS0xRa/BOOy/NH89bsmDK56iEsu+SIMgRcjJ35hUHiNh4Ie46r5O4JhIdQL19zbQ7XwHABU6x+BHQuCUyOOTjUAoDcOIafUlGvozyNA3KDp0N1+NYjHZ2ddru7IIpDvVwKE0MlpkkLnLNpSlr5QWOKRV8UyoqlQ+2gYpXAA7f0YXcnxXOXKCFlHelGf63kkjrZ5Hm/yUOyei/5EjZRoF5CinFfVpYjnwxGpXT9dUjw2vXj41evzQTXblSSK9dlXpvDxmPWsUBxfm50D19uhtcfGzbf+SRVnD65JQslSfQVm5Dl6Ol6S+Ba/8J0o2s/74J4vhgBQU61zOmgtLOHY1IZ9lR/nk9GnxkdPnS0/rW7fPiO98T7f/0JWEa+4KbF5liQaRcz7u0JHJPPS1o2Xn4wgsivnpFOJ2OcMkSQb3s9AROcUBqGU5K5nKckydE7sK51IXK7M3MKX9uXhJAQbNZAG/DvQD3bxCv/4DWhes0kXfCAQoWUIMIdL4xI4B04EOhySG7oK5yxDFdxyUCJgF8Hq4E7AVLEkO/L1dl/RfLKLyPFQ0xfriF8YTHQg62aKAux1XQNgC+RwbWQNr9xIj1/RC8i5UI5NhwNhAZH3vYHGHzBBRrHCcyQHYZxERt+GSWHA0n+LEfkoy9xt/wCY7M1+fx+8vwp9Mw/CxU42WHVi+M6eok2VSuom34KeT0Eei3SyheBMMa8jcHQIQuHG8DREM9GimAoAt1mVuQOjLRrtQmAXz2Rd7vq0J+zyuXb6nAfQmA/V1VqXDd63tCWCbAYJ5Aa/QRIEkHqur3EylLIjUfRy7MuQpaBGcfRNGe3tgohWurT0Zrq48mt24txzduTiS3bwVid1faJZo0wX/8uC48+4Eo9+TTo+CJx5U3v0B8oKVvDhp9HVnLWRT3VVhYHqi0tK7npJxB4iXQWTooZE8iEv9tsr/zod73vjtpXrtUSL//fTF6Ed896FuTR2J2RhhQZa4vdBcBXp2uCH/wA6FXV21HNjcIsp3UPrQrDpQUkQczc1ocPWaCxy7q8gefTb35eSVd33MKRclNz1GJUGEkWdq34f4VWmh24L9JmMHwyDaoio1bMyDhUAxVXuSbqPR2Lheu2YoIMqoAgnphwVq3eMv+v3ebMA0gbwJogADSxaYHwYfCEbufYG/3UxAPvouNEwV1jcNaknvEMH/4frKqN8WBcUfEud9uET77IAmKdRwTALlmlw0g99z9JHwyRw7QbOG5qzhsQpvICenXpQsWiNKH8kJGybxmi0sVdgzObBQ0QDdOAIAoi2HYjAe9m9qkW1CtO8FUtWFcMBmZo6mtX2s6PUhBOlEroKa0iDTo+1Kuh6GYdX3xpNZmAtrbAMqb3atFdNq+Hgw+nOzvfzTe3nkquXvn5Oi1V2vm+jWZrq1zqaYIjhwRRRAc9/HHhXr8icg7ceKaLBb+HPn8lwjjh6ijawevvm+C/H5wwgIJ/eU4SvIyKhFac5NAF2bh+/tia21p79/8GxE+/7yQV68KGjugRRIJJueePSfU8lGhOQ0GUbb9fq+8KkyrKWgIAGfsfC9ZKtj1wGbhiHFPnx2ok2ei4MypNHf+tHTKVaqwKPjUmBiXaN8I50Uk7DcBoX+SU4r9fz9X+A3wWOkO50YdyIEqa+XhZ3TvdjnIBwIiHdObOuvPTfeDShug8WIfJ3eS+wgeeg6BsA+xA5/zNV+FO1yYT7CcwoO1NE3zDud2StnBywmC7BIhyyR42gEdOMZnF2GycV3DfT1x6VICNdDIZ555z4DfoRzkQ0AfQuseFXzkHGoqWTjz5HD6F9OKOys+F+82PhTfvfPY8KUXl9JLr+Xi114TMcgMDYXkjx0V7vnzwjxyMfHPnr3hLB75hjNV/6ryc99RUt13AGRmPUgJoCNOSWOWAEPsPOVG4c8BvRZpbTm+eVPEKyvCdDsWQ7gO14ABkvW5s2iA0UrEt64LtB62Q5prTAl+1uIwDWVOTQt16pTwnng8KXzs4/3Kb3y8lTtzpuUUK10pHJT1MfiNhVisrfqWiuEv3CHNSsaMhrsHfsx8qt1jycDvQchBPrCCkf39wkYFcJ8m+PEY+RaknMxrTAxdnio0uy12UUj24VBmrOFTHq/hwR3jOP1EJG3cz5FnbqhEkGMXyguo9D9EBL4H9x24F/EMR7R38L6BvHgxei+CH4XpDjdimsKP4e+DCZJMvIbf1+CD+dq8YZcT0+0Vtz7xHVWrvuTOzm6J+YVETE9brS3p98UAGNB74QUx+P73ZHj18rRpdx5VsT4P8jKL9K7DTWwbwy4RkpBfWR40AObB/qpADi7HOgHHjWpOieFQxmB98Y2bQuztjS2G4AIXoMvahHBovh7HendHpHduCbO/C+CjXQAkC+9EyyFmZoRz7pzwnnlWBE8/q4OLF1NvaSlxaxOghgrlnN1Hh0Ls4uReO6+oU5CFX2lE7qAQICIZ+L3bBBWggdJwFxnHFTPrADeCFifiMi8PJ/x2Y1Q6JfQjrlDPaaE/iovP4dpZPMOKGehQ9IcDs4bnr8OR8bwnRnnfjiBdbCNzkI6sYxSm4zrS7YU4jf9C5grf9Y4dW8mdO9fJPQ7CcuG88CZBoqH1JVubIrl9y5H7jUnd611M+/2zeJZq9rEIrmwMJ8gfdr/8SvJAARCR9gBDHEtjCzwCbeLE27LY3xcDAKDe2BCq18epgwnMXHw+MSEklxaB/Zm9XSFaaKTDEMAHYRmlcU/ec/yEcJ5+RgQf/JAILj6qVL3OPh/290wiR2q4mSqOFW10DD1mKIUaKmHY6v9a5txl8nALKmcYSXnHF+JlqGyvoiTdwLl7gxQ4RvGxvvZlOomycgG/PqqE/AIK8982Rv9tXP6bcL/t++ZpL58soChxuSFHz1nhMzkQpiXTBay44fv+68Hi/Fru7Nlu7onHB/kPPJvkn33a7i2iuKaa9Xt/T6j1dWiFN4pQl2dNY5dmuc4oY5aRT+yLvS/yQAEQCcBVs32kxF0A2GtSJ+u6P5Bkfcndu3aHeho6YHeatbJSKlvjikQ702wK2elAkU1spKEgj+f50RzVsaPGuXAh9R59NPbOngvd6dkYQbiA0RLum8RdNbz7HgAiwATc0XZkQzWmJdr3pHqSyVsLGuJx+yllVJKS+3UQ+Dj5ln1MP9EY4n7usQvyYdpSWovP7PdjhXwa5z6Ba78J/yNgh49IWVzA7zeUtUzeQmjJbEr6/oS7MK/9E8f7YnExTudmQWaqliHRavvglZdE+MMfiOTmjeVka/uDptd7FPk0jYwDjt6fOvvAABCFgp3PiLccAQR38eINEUUDUNxA7OyKBOxPcjoLUobsTxTH4Mc9H6zhTVqBGQzt6AMnOlgAdHHf7KzOPfFEXHr22UHuxIm2G+S5GmMV+jEQVVOl2cN7W1rrJlrsERxKP/eZFaDndh+HB26FNpN3VlAGLbM7FP6G4wT0n7YvMEqcexfeN1GE/wKlj8sDadmYa6B3UY6o5rEuFVHWClK2Hli9ejcKEp9bcl5AQi8Jx9VgfTvO9MyGc2RxX83MhjQezPm8ozu3RXrzpqP390/oVvsZaH6nUP9LYOtc2vlW+fRLy4PMKGIXW1JOI1iI0+h8GoYnkna7mpDq7uzgo9ldhyiB/TnVCeHSLJWSgruzpaDENIdkhbGmWSJuxHLiRJJ/+qlh7uIjPbdW54jTHZTWH4JDfg1A92dw/w4Nxp8hwb6Gayy0HOHjSN8KAmKnbAaAmfxMQdlJAI53pXS/jeMvgnz8CU7/EcrVnwA7/x2q9J/CfRsO5SpCg1s77PfK5C0kNmYqNXqGZARptiFy+dvu0WN38o8/seE/8sgwd/q08CYmrPUep9sVxW5PJXt7c7rbnU3RyKB+37fuhQcOgPiASXz1h4HfX0jD+CnRavvDO3dESvU35QwDV9Ck+z32F0ci3dsFCLZA6PAkvp7TkCVaCbm4JHyovP6ZMz1ndn4kgwAFjyN05kdSOl9ORIqCKv85mpx/KoT+Zzj/L+D+N7j/APddgPFVFOj7OrM8k/euoKyQeTSlzN8BINLyzTeg2Pwpytq/R1X6Csruy1IGtPZz0FJn8tYSp6jG15Ggf4m0+44qlK54y0c3vQsX2sH585F3+oxQMzPQBB00J3uid+mSCG/dDqLN7TmzszthoohTaqxQqzw4fFvywAAQEQV62ULEdb+PijT9gAmHSyk+cESLzUPa7MM/5VjDpDRVRVtrejgAODatySK0GBYArTFKu8rjdOqcONlXkzN9oGKAwCsIIQRS0kLJNU96KJDyuyisX0PhBAt0/hif/Idw/xYO5yRVGDslIpNMfllB+TEHo5178Al87E+k1RJb1jP5SSFgecLbNCL9T5acjE2uXUG15g58XOwQJdPTiQYBoo1F2n3sXL4i5PqmSrd355Pt3WmRSk6HmdTGlIXYyGu9kjfmNf/tgOEDA0AUCs7ZCg9eqEwSO2YwctP9fZHs7lr11u4oRkOltLAL9kfTVWm/J3SH2+6FSD2ekULhuru4KNyjR0P4OyJXoHklhat5bbini0GAAy7NulcYD97fRkFdhbsGR/DjlIessGaSyQMS1jfUvV2Qk+94Uv45EOv7RphtOCV8V7pHjrS8peWmOnos8Y4s2eXeptsTbqcjkp2dctpoVEQaziEomqCbFKJawWHZmAtkhb80nj1IAKTezr6RASK+C8Brkd3JdktoMDy7ZSLNkAcgcuWS4D65VH/J/OjYKWpVYNrKnJwC+C0LtTC3ryYmOOmSi6W589ZtJCR8vS9lcfDzwA3X0Yj8ahQ6k0wy+eXlsG7CH6QmjIyJR8ov7Dnz82vu0eO7ubPno+D4cW4IBo05FhHHCW7d1GZ/t256nfMgORcACseM8ealjOpC9O+pxb+MPDAAPBB+NDdoaOkwHOrR0BHs2+t07aY33KFN5vEdhTxuNOOtE2kHMAT7w3Xr0CJYc/UL80LV63ecYvk7CPObcH8O95+UoGmmpAFgyzqiM8nkIZcfmh96RjggK851MJEfKS94zanXNwGEQzE1rVUJZEinon/3jkju3NK61102/f4H9bD3ETz3lJT+aWPUjBBFDq7+TMLzVvJAARCx4+xtKaKYmzYoxU2+Gw3u7WC79qTnCJHnFoQuLgMnqfZGsZDc4Jt2/oyxm1r7c7MiKZe1Kuavi1zuRTz6fTz/51rorwjh3EQgZH9vXPrxU+XnscRMMsnk1ydPmadQ2909QBHX5dPowYuyXF5xZ2eb7vT0UE1PG9b5tNsRYH7cIGsh7fUfFYl+Ugr5KII4gVrMzb0canQ20F9CHjQDdAFUIHcaCr90OOM72QcAcuY3l+m6jt2ciDY8qP5Kbn4E1mfBL4WKjAA8brg8NQUgzLWl61xxy9xDQKzg2s1IetxQiFNhOFn1vswTyiSTTH49ctD9xOWGtD7OJYQ0h3/TrVZ33NmZpjs/H3JjdXdyAuQH9b/fE2Z720/2oAYnXHUjZhEKLasTx97W1JgHDYDsxRuAdtHoZAxUj6J94FWCuNPwAZ2CEhuNwU8BELktN0GQ6i/7CLnnr+RWhErtghFyzt8uErC3umraBcNlbZLsj7PEM2aXSSYPuaCuck8z1tl9OM7JJXkJZaU8dBfmUn9pSXIHRukokTb2xej6NZHuN3wpFYEP1V/3cLGFZ9/WctYHCoCIbR8ovwlFdtMkejPd3W8kzWZC9sfRX4OP1LTtF46sgRcvlzsAQGiznALjuUIW8nZDMZmkLS9X5HyrgjYmWBwJ/Y1v0DKINY75C1sHySSTTN4ZOaijqNiGhIV99lzdym4yIz03dWZnXX9+3s4IIT6wqyyhBfg4Bhpq3tc3Jt0B1eFqr3cBANI0UFtuOLncXRUnN9ONzV09HI63u/TA/ojnUH1pEYLWX2gN2lp7IQDiGld/JPjZb7aFSaXvLR3jfrZP4ZZFOSVzn/iEpdOc7pKpv5lk8u4Q1tfDpW3KmNg1Io1lkNPO7IzrcuuKUlmIfNGSIAdY4IIyJu220YNBV0ivBWDp4Pm3tTb4QavANFBOK8r7ptXdSnb3R1BlXQId9/Pg7v3cfYtbCtIStAQICm5qzU2uwRK50VEURiJqtY3j+zNupfRRhPUxYOMJkbML1B/892SSSSZvWwBcXIdtByzB4lB/DTfN76AqR7JUMgmwIS1A2+Ve3MAADhWkvb6ItraHSafDLi8uZPhpa7h/rrwTgMElcXG0vx/rOPSDUlGogCPYY/bHjak5+ZGTnYUEKIZc2AG1WJEhSpHg401/wCkzE1KbU3jspNFm3uQMzV9lam8mmbyrRYPV2V0Ruaf2KFEAwvpELPJ5u78BKKKIGk0Rb211dRzbHQGBiW976eE7AYB2vk7Sa7si75f8WgVaP9R5u6E0mJ82AESovhwQIfhZAwj4RMcFQIIhtttCDQcSCZEX4QgoaWrSkVU0JTSR8wtNfckkk0wePhnX3wDsz9ro7KHud5xSuePPzYdOoQAWhLNRIsLdbZE0ml1gBC12hzjNgZO3Je8EANp3GpkW1cRExatW8F3ktdDvjRSuA/YHtpcOh6C6g/E17n7I0eE4thuhO/BdOM15QXHE0aAC7soMUGaSybtbSGCg0rpdLcw+EHHLrVWb7mSVJvc5QGINIw83N7QYdNpuqcTutCFBkA+/HXmgADjW8cFi4zhQlYlpZ2F+wilVRArw4zQXjvg6HA1mXyCYHtVh4Y23fyX95XxABuBAVTZ7eyLd2eXESAIgN9fOADCTTN7FctAfCDAzTdTnG9IPbqpiqSWFSgznBEslEtoG7XaGSqqhcl32+7H/712jAtMSrCOiqOjNz83WTpxyVS4vEqq6nOjscBt0A5bXExoAaDgBOsjhPFRkqsZggS5UY73fEMNLr4t4dcMXYVxGmB5bh0M5mGCZSSaZvPsklkLuAiiuKeXedXK5roxjAiDYEQAQmh+uJ16tlpd2o/5frd//QQOglVTqglOfKnHLyzjhqrhEcJdXTv7jxv96f0+YXs8ue7NrAQF6FBpL5aToZHtHjK5dM+nuXpAORmWAI+cE0RwOHW9Wt43J4ZjnrWSgmEkmD7+QBUK68GnZfUcY2U563URr7XAgNGZXWbni+fXJOTEcToNM/UoY9qABkCiUOPmSdkqlThjH7QHn/BULQuUCfD3YH3R83WgA4xOhOAO8wE3MCWBMnDEAmgFU/05HilbLSTe3/HRrE2AXT+M2ulJbiMpRYypISI8vpeDYRyJy/9J3BPQzySSTX0wAfiNUdw6EbKTd9rpuN0fK96H1oupC6XXB/pxiYVqMRnngwK+0N8gDBQN8WAoA4iqNAdjdqkiSVVnIRbm5GQCgLzQHOTjqy8nQQDzcN0Y+CJfIQRce9wVyVQhAMLx2TQxfesmLr99c1lt7T5sk4cbLFypCnE2EOIrjsn12DIRVhFf4+jvEejPJJJNfTIgTqPncVnQzXl/divs97YEIOTSFB20wX52QQkEfDsP2YPiL7+n9VvJOgAE7LkfSdbeFqxpqelL4s1OICdRfqMIc9LU39Xt27R8NpTpBTiiuFrGx5biwFmm7KYaXLono9ddL6f7+E3o4/Gt49Hdxw18HRv4uUvFjQNrjYH31kHuPCHFyZEztEwwik0wyediFzG4Qra9rk+q85/t2AMHL5e0iCR0n3bjbXyssLXHO4NuWd4oNRSJNe6pUSv2FI+BmE3aHN9vXxzmBOhVpsyHS3V07L9DFB6vAA/RxKhDwk5ahaSJ/D9dbzbwc9E/qTvcjejD8LYT91+H+BtynwPwuAgQfdX3/0wDE30DotCSbzRXMJJOHXzizo5D0e9wEvabS1K4Uc7lHONigTpN9HY24DcGvZPfzgQMg1Vp8WGK0jvy5JeMdPW7ERN3u78vd4HjRxIkAmAkxHIIYgu1a9ocLnCfJfkJwQEbcocWY5r5w794R7vp6Lt3cPKJ7vTNC67PSmKO4Zxn67zO49fPKmA8CWst4PwLKJJNMHlYB4HHwsph2GnUzGi3gRJlb4+okFk6tAqwAA1SqY3y/j3vHI6RvU94JBggENJFwvdCZmRm69eluVCxpwQ3Qczk79YUO94CrJXZPYB0CDKke81HumkxQBFtUOhHR6oro/OD7ovf8D0R0+XURr28KMwzt3CCAJwHvNO7nJtYF+Jw4mUkmmTzcQgAs6O3dOojQrJumLogNdD8j1ERNmGIh0b4/cGcm2WFWpTWotwuEDwwAEUGObx9Gsg8M2xaOvA4Uvy2rtZ6cmROyWLZL3uzeILiJAyJJpw022B8PfvC8HRixRFBwrwDuFzy6fUsMr1wW/Uuv63h1tSP6g23c1cXHlfBCGknoGCm5dwj3Dckkk0webuGgZTHa2ZnW/e6UMxhYAwjGcUxUyGuTC7qqXAjlxMQE7pvhvQes8ZeWBwKABL8XgOobQhxOQ+Ew90pqxAsqV7gSnDo9yJ89J9ypGbsXMCc8cmUId4LTQ3w4fMl/YH92UJhqNIGQwhPcO4R7B6/eFcmtW2l0+3aM1sOBms0E4iRpGk59CW5z/FAmmWTyEEsBrpbu7Mymrfak7HTGG6P5Xiz9YFu53qZTrhRUvngetf8kMGAK948tqvyS8qAYoFoC+IHf8cMqcIxsQyfmujMzvZY/fbbrLC6nsl4HCywB1ABVnPFNM1i0BUi1WBsCKcOC4DpVYajB0ucyOS10Y1/oW2CCP/yhP/jud0rDl16cCW/eOKK7nYpIkqEypoMH31YiZZJJJg9GSJbglXAwme7sLphmq8qN07haDOA3cPLBhlsudtxq9Rgo0Ydx82O4/yQ0w7eFZQ8KAJ28EDnfmPrB/Ly5EZigdmVL5vy7Tq1+RZXLG2m1FutyWRgOeljGR95HMjgeAbJ9g1Z49sDnPbyGREpXV1X46sv54Y9emBhcvrQQ3rm1lDT2pqVOyrhvEfD5rDbmw0jkpztaT8P/lTpQM8kkk/srqKPgSWIy3d6d0zu7c2a/UUwbDfAhEKJqNXLn5xN3arqoCgX261/A/ceAECdRl9/WeuAHAoCrABowMA8vqwCyZsDpagA36UvRwu8XTZp+VVUnrgSnz7Tl8rLBB9q5PnZ/ELA+Ap8mGzxkgHiIY8H2kB7YIUGQm6bIxr5SO9u+2toqpRvrk2Zvb8J0u3N44nHcyXmCfw8w+jdy44ERquQTcHNaa/YjHCJrJplk8oAE9U5xvi78E/h5Du5kvLF2VG9uzXnNloybYICOFO7RJT9/+vSkOzm5oIplanNEAmIY8eRtTYd5IAC4CIiC7hsBqxjJHmhXOwcfseckxle17zwfnDl1M3j00YZ38lTiLy0BAEsipTVobotJQwlvVH/fIHZ5HFVhxxVKSWsyW9FQ7NqqSK5f98LLlwuja1en4pWVc+lg8Amdmi/gsY+4QswjxBoSna3HGZyrwz0oRpxJJplASDrgSqjIF1OR/o4xyRd0OPxIsrp6wezuTEtodtFwKCQ0Q//kqaK7tDzvVCrcBpMUaA8BdFFtbwMADwHil5IHUuEROc7q7vlSbkEFvoHjFXw0FzxzWdzIK5d33IWFO6C3K3Jmpp1MTQExuQaYAG+sFVg0ERYECX/jvz8GwkMQVC5AUIAttkCZb94U0Y9eUsNv/WVx+Jffqo9eeH4J507KdmvODEbTIk45R/AiHiczPA5HyxJvRtdMMsnk1y3shiKgPYf6/XtmNPydaGvjY+nW+gXd2K9xFkiCeu9Mz4jgxEnPmZ0tcuGEEZrz4ralFB3AyBUG9HbkQQGgVkpxbt4eVM+78Hfg7unsgO4GvBek731P1etX5Mzsvpib197MjHC4IxQZ3kF/4Bij7GTqvyKARQIk2KLp9UW6vS3Sm7fU6JXX8qOXXqpFr746Fd+4UU63d4QYDiaAmR9DmF+A+yACn7UoaqOSSSaZPCghtgHJOIp7Ruj0fNrpnE83N08la2sLaWM/iGn/L1cQ/pFlkTtxUoiZ2fGD3F5XmDaIVGSMu3Zw7peWB67yAXC4c9ubtq1UUu6LZvN5Van8oHj67Gv5Cxc2c088IUsXHxVqYoKzvkmV7Ujwz5I39uBZazKgzk6nI529PVdsbObM6oqTrK8J3WzOm+HwU7jt83CP4rEiHHemSu3DmWSSyX0X1GEoc2/uZ+9IUXCl5IzmmglDN9nc9JJbNwv67h1f9LqSG6GpySnhHj0m5PyCnSd8IFB9rel81tmWPfM25KHp85L1etudmtoOHnlkM3f+Qid45KKBzi90uSJS7gcCFdhuoG77A6EO/wRZY7riLCdLM9G4sRKYo8NnWi1h1tdFevWqSC+9JryVFSl3dyf0zvYJ3e/NGJ3kEBptCb4pczLJJJP7Iwd1qwB/GnV5AW6+q/VsbjyHj7QurxvNMLx2NY4vXRLpygrqeyqcel14y0vCO34sEvWJHw90GAAgnRAxtcvxyV9eHhoARMIQ2gPhSA0gHLizc90QH69nZozghO9cfmwsAaowv/7H7s1iEYzqMrfQowktACDN68dI0OiVl8Xw298S3S//hQi/9jURvfSSCK9cKUQ3bszHt29fMJub53W7zcXXb2tWeSaZZPLWgjrFUVuC3QmwmOeE0L+Rk+IiavQi6uyCSZOJZHXNia9cken160Lv7dvN0bzFI8I/cTz1lxc7qlwm4zsQO+0FTt0c/3578tAAIKQGVzSc81IoNN3p6U339Ol+8bnnZOGJJ4R37Oh4HaAPbLIg+FbC84d9hRCozWSMdj1xsymS1VUxeu1V0fzmN8X+V78qet//noguXyom6xuPJ4P+72jf+V1RLn4GT31AG3MGmbYAN3Gw1vCnvTSTTDL5+cJpZgtSynOAnQ+jcn4Uutp5AOCS0OaIaTTL8fUbXvT6VSe9uyp0fyBkrSbc48eFf/xY352b30Ld3kM4Y9YjJdkfB0LeGwCIxFHGJJGQTkMWi6vO/Nzd3MVHmsFzz+rcs88I7/w5IaenhHakSJN4bDz1jXMD3yRjIBwfwqejEVU+w0XVXDa3tiLSO3eEXl8vJft7j4hu9zNpv//XzGj4Odz9CbgP4mm6p3F8Em+ZAhDmEU8nA8NMMvmlhdPMThqjH0NlfAIq2llUoqMyHJ7Qe3uLya075fj1K665dVum27u2WqsjR4Rz9mwKBrjlTk5yLf/rcK+CJF3GszcQDhhh91da3vrw9AHa3aAcfsxV4NXLqlB4xZ2fu+EuLW2mCwujdOGISOsTIgUt5v54JgGzo+PqEPYPvhUQEvigCksXbY3vCxn4QuHY0Yng+kKzvibErdvCu3PXSW5cn0uuXT+V3Lp1Md1af0KH/We0MB9CqLQyfQYhzcJxlrr3xgEcgOGhqX2P4HhwOpNMMjmQA8Iwg6NTcBdwDPBTXBF2Unf7j0RXrx8bvfRSBeqvZ6D6Cs7/LVeEOnZCB2fPddylZe4O90Pc/3UjzB/D/0OE+Q1U7htSVt72AAiFEXsohOABlwNo5RApzgs6R/BJGruPRzdvno2vXZsfvfJyWV+7psz6hhDtjk0ofsAhHgGY+PdezyD9wxUjh3Lvg9mfyA3YK1XhTiNvwC6d6emBs7DQlPNzO87cXAtu5FQqW24u/2rqOVccv7CCd3Czlib8VGuDAAQ3NnaH4zFowK3g/J5+VcoO7iFFzyST97WwXkO7+xgOP4cq8kmceURKZ4jfd8NXXnEG3/r2fPzqa+Xkhz9w9M6OsvsAHV1OS7/7u73Cb35m3Z2Z+aoulL7iuO4KAmPfHxiPVX85vY7zit+23MODh00GerCUE94jyWj4AdPqfCDd2r6QrKwsO3fuONHVqyKG+prs7NiN0gVU4vHIMGX8dwx+cPe+kPMEcZVMkZZm6HgolTA0t10qGmdiQsuFhVguLw/U0aOj4OjS0Jme2QpqtcuyXL6qStWbgnuZAAQRLDOQGy+x75JzmYB3EjlnfEfKTfg3kDm8J5NM3tcCDamISvo4VLHfQDX5As48xZO62WoPv/HNoPfVr9XE1asyXbljBy7l4hFhTp/pl//6767mP/zRm6JY/J6R8nugLFdQr3ZJPhAsByo5pe7efOK3Iw/TIMibZCBz7Vi6226+vOHNH1kPzp3fzT/5TM996hnhPfmU8M6cFWpqGuAFlRhgZvsEY6SLVYkJfW8WDo38+J+y/+zEaYInLU+321Lt7Tlyaytn1tfrenVlIV5ZXdTrG8f07v4jstt/UiTR04C5ZwB+tDL9Abjn8PsJuLNKyuM4v4wMoQVbriphK5VJJu97QZ0AfukGjnZQR1omSbvJzm46unq1NHrttZK5eVOmm+uov5FQ0MTcUydRv0/3vKPH11SpRMJBQ8akMnbKC8KzK8j4m+H/KvJQAiBYlQS8478hze3gy9dUPv+aOzX9ipyZW9PzC8N0fkHrqSlhymWhPR+YB9WX4EejCJwryON7PPDHYgGQrQznCuI5FfjC8XBM9ZkWJ7od4ezuCG9jU8iVlSC9c6cer6wsRevrZ5KtzYumvf801OoPISjur/QpPEWTPE+gdeJyugISdIAMazOj+L5MMsmEG1r4BDCaefLA/NLwxk05evmVIHr9kpusroi41RCp6wjv5AnhPf64yF282PEWFvbwUBM1mXUpxvGb2B6B9eDwbQsj9dDJNX0tmBfzVU94U74MOE+Ihk19M4yPJ43dD8Zb2+eTO7cmo2vX8smtm26ysioEN1DiZuoEMYIeHrKDJeyVO/hMJhe3FjkUHprD/kPeAxA0HDDJ5YQsV4SsTQg9MZE6U5MDd2amJWdnmu7ikZY7P993ZmYCVa5OqCBAa+TsIAj2RbwCdw3uEjKnCT+TTN73oo3hft2npdaf193u70VXrx7t//B5L770mhf/8AWRbm5wBb9wjy6Lyb/1+0J+4IOpu3DkR97S8ovQiddjk24mQr9ckN6LZH/jUO+PPJSjlv/k//VPlC99FYvYcYUL+iybYIV3gWB96QVVVSqWVa2Sc+r1wK1PesHEhHC5byhZHUd9EQbuBwAeot0BAB7+eaOjd3Cb0RxZhio9CoXu9kTabIl4f1/Ge7tOvLPtx3s7hXS3Udatdk0PBtMmDusmioomiVxp0q7Q6SoQdU06zs4/+kf/6Ffqm8gkk/eCcAAE3qKI0nOm2fhYur31jH71lULvL7+pOOlZb28DhZRQC/Mi/9hjovqpz3DqS9eZqF9Wvn8L7K+lhAGZcO56SpFo3Fc5gICHS5BoXDPI6SY5+EWewjH1/SW4jwGvnkDET6TdzmKyuVWPb94qp9euuuYmSNjamjBI1LjZEDHN6XOKDJfHUe3lPztS/BbCERE7KgIQZB8inF1wh8zRPph7PrBD887kVOrOLyTOsaNGLS9Jb2Fee1NTbadUuuQE+e+6ueAVExSuyUJhCy8jdWdfBfstDmA2k0zeP4L6O4tq9ZF0deW5ZHPzc97+3mOjr39N7H3lKyLd20XdlMI9sij8i4+Kygc/KAqf/ZwwMzO3QSL+xEhqVLKXiqQLInQLdejWQbD3TR5KADwUAiE89wAM2X9QB4pwsGERxws4Xk729heTu3dnB5dem4xvXJ9IV+5W3M1NR+9si6TZFAYqMVVbu73mARDaySr89LcCwwMgxDvHPs/xfrJLssxKVcjJKaHnZu1olb+8KOT0dOTVarfcSu2SW63eVJXqXVGusNOXnbcbcOtwPTiCODsnU3wP/UwyedfKYf2EI2EhSWF1sVUGxzGvo/590LTbf2t0+fKz4asvX/A3N+rD558XvctXRKoToaYmRe6Jp0XuA8+JyjMfEM75C0KUCl/Fs/8zqii7lEKE6MdSBp4xrENcDjdC+P37UYfeAgEePkFicJKxjw8GGIoAuBUglTnSOq0b7flw5fbC8OrlhWRl9ZjY3jqhd3aOWEvQjX1fc8JzFAnJhdV4wH4wAc2C36H/s+UgR+0kapUDo+fmzLWaUDPTIgAIpshEZ2JiC+r4ujs1vQ1/T9SnRmqi2sVDnMHOjCR9t525cOSYEd7MjMws0GTyrhTUSauhoQxzmVuAgp0HU6FlJXa1d8XOjkwajU+kg95/NXrp5dODr32lrNbXvWRrS6TDgTBVaFTHjov8b3xS5J7+wCg4fjx0F47sSUf+e4T3vyDcy6wfOD6WGPMkXukg3A0woSbq47X7UXd+fu1/CAQJwJaG+MV5P2/66EajUc21WrVo9das2+qf193u02m79ZTpti+q/f1qurEpEtoGpEWYwUBIMkKqxVYIbT87CezVQybIHwRMmuQJfCELReFO1IRGRopKuSsnJjrO1HSHhhzchcXYmZ7qOrXay06p8qKYqG/j+QGePhy+5yZN+/iebLQ4k4dSUO9QPH+y64bn4VEz48qoyQRExJU0dCDncWEZ50qoa7349k0dXr76eLq/96Hw0mv14fe+K2UDRZ7aFeqMXFoULlTf0qc/l+QvPrqjSuWbspC7jjDIAL+qlLLL3LQ2F7Uwv4lD7hdJNZizLL7Ca7+q8EMeejlIcGbGT6W8uId9hedMo/GBZG/vE2mr8QlnZ2cmvX1bxLdui/DOXRFvo+Xpdu02mmMz+3gCISNcG8ZPE2YY88yuJ4a7Z5eQz3muMABDnQtSWalEYIaRmpoJvdm5xJuZ7api6aabz19TExPbcnKypSamujjuOdXapvTkCkLZw/vfcmTrHwL4H8Fb/uAA9JkOkJ8okJlk8iAF5ZDgN97hUUruy3sKNeM0SuYp1IjzYjSq6/3dJLz8uu5969v15ObNabO24tIYiUjR9pfLQh09qt1HHkn9J55U5d/4dOwvLFxBwf46nn8ZYV9FOb8OR+MHfN9nEP5n4HNhwQ1nbFT5W7z2q8rPrvnvIkHikCFyU5UnTRR+Mm02PpFsbC4C/AJ9966XAAij1RXLBjXYoByNhOKcQSIbgIzms35m/yDvs0CIrCCDpEsBhuSGfAZAqINApMWCMMWycGsTiTcxGbl1sMLaxL6sTbScyXpTTNY77sRkQ5RKKyrv31R+fjWWcjPvuk05N8eR40OAI9K5d/H7+MGGL/hG9rfQ4RGrGtjIQhCZTDK5/4Iyxu4nF2WMZQ6a6MEeHuBw+F1Cy72Aivccfn/AJOkx3e4spbs71WTtrowuXxb9b/6lSm9cl6rXFZK7OxbywszOiNwzz/TzH/xw6J07X/BPnDaO738b5f1P8EJ2F3G56S5YXoerSFC4v4CC/hyu76OG3kEl+UFOKU43+5Xlr9Tyd68gU3wk0BEcnhEmfU73B08nu7vT6dpGWW9vL6Sbm/V0bVWM7t4RySaYNUGQy+jYP0g2CNwhCFowIxBynxGCoAVCOoLfITZBeGxHi8cgyHs5h9CqxkHebvBO9dibhGZQq4mkUtXO5ORQTtYHYIAdAOKOU66sO9XqulMs3lWFwuvCdVeF7x+qxFzj4/hCcCCFy38Ijlx6x77QNn/bbx5PM2Dh5EhzBoSZ3FfpGTNXMGYWhbIfjIGJdYK7O04DDSdR5o6htnwaNeGD6e7uZLK+kU+vXvai118T6a1bIrpy1Y722qpUgca8sCDk8WNJ6ROfapQ+8tGhnKjPiCCvQT7+A+rUP0d4V1CmuY7erqUHANbhfxqt/Vm8eR8B7fWE+HLtPs2zZc1+T8hr5jX/uDk+40nvqEjFRceY47o3Kpp2e1oPes+4w+FJp9kQwzt3rHHUeH1DpFSJ9/eFhlosR2DXnANIhsfMQo6Ntwmxk2csLRvD3/ivlYPDe2f4jAPg5AZNvi+8YlF4tSrZoJATkwLgJ8AAhZmcFHGlKtREvevWJ9tOpXJX5XJ/KX3/FVmtUh0mqNFKNdkeR5Bp/qeH3xVGEHFbhxugcLAAloHFXbyaoHhfJ4lm8v4WABFbWa5yOouytwvl9UZu3B1D01an4C6aODyV9odPoQ6dMVtbXnzjhhj+4Hti9NKLgCvg1WAoOL9WlArCPXFSeLTtefp0v/DUszv++fMor2oR5biHsvtPEd7/Bv8O/AF89pODX+gKbqI1pinUrxHikXhCfO9+lfX3DACSDfXRIvlSLLlCnsapaUAZ+dyCSNNPqTh+UqRIs91dgYwSydo63JpI1uGDEYK2i7TDgZK+0GCFnA9Ihmd73OgOvcMUsyrxwTGEh4eXkDljldoFGNIEV74oZLEiXI561WvC7ns8PSPk9CwAcVIkheK+9Ny/VMXi6+5UPVD1+oQolCYRZoAwX0OQ34Wj2R+Ofjdwjv0lHEXmvEh2RHN7UfYlcprAWwrSh2BKq7xUabiW0q6ptBczyeQtBOXEAwo9BxpwAT9aOhGrwuWePmIK57gc9DdRbxbjuysVvblZIuNLboP1XXpVRLdvA6oioQK05aWiEJwx8ewHTOkTn07c5aNtd2Z2W1UqHNVdRD1bQQX6/wgl/h3KJDdMu1cuCcLwaIcT2CsV6rhXOhgcuR9yWGff9cIEgleDOgpQsJues5OWCck5gx/Dhz4Cv2TiyElbbQW67iRbW3nBPkECISdQ74DhN8AIuRXfYGCnz9yzN3hPCHU/9uzBvWO8Gcc/5otUj/FXOXCeAMgJJx/YPY8dsEJnctq6uJAfADGvyFJh0zt6NHCXFmvO7NycqtU8MMOXVD7/baAqR40ZketwaF7tOm4CPb9zD+9hhzGt5Pbxrdzgia+2grRRLdGq5ESu7ogcN4KPfDnYNabArUmpWjNcG+k3PpfJe1tQDlh2WI7YGFrG9UYB+wpQ7i6gcJzHTVX4th8o6XTqMkl+AxrTZ/1GQ7a++z2ouldEfO2qMNCqJLUqaFQGZV1OTQnn+DHhHjue5p/5QFL40EciZ3KqbaRqCKVoPYlm8l9Epfkn8L/Gfj/78gck7wkARJ6wY5bspiJEvISGYtkYx0lRufGBs8g87v+7jOMSarcyo9EobTbz0e7uQry9MxWtrxfABH25teW6+7ucWwM22Ba63xcmDO1kasPNlcD6rNEEsjv6TD569wTnD484WmwdygxKznjgeLyZEzduEg6IfJAHfJXADguxDryuLJUG7tyMdI4s+s7ycsWZmjYqH1x1crnX3YnJvqxODJxi/keqUgYAyjzexQ3dyezIAJt4xeFm81sENqYJztG+Yi0SUV0JfwoJNWVE2neEgyZ6gHsLnFDKhsJOZoVPdsjfVLV5Cl4Giu814Xr7U+IUBw1LyN995LPdbwPHbAypksZUP2MhjzlSPIo69BTOz6b9gYrX10rxxsZjpTg+KtbXRPPFH4nR9WsivnPb9qu77EPP50Q6VRfOyZMi/4Hn0ty585F39NgQ7C8Wns/yxQnOZbzNR+39KirG/4R3/gDn2ZXDODwQeVP1fbcKKyk8GlRlizaNOoxWxWUtxoV0CrAEFqgBAE4eSDSESrybdAcl3Wufj1udpXhnu5JsbBbT9bWi2N4q6kajlLYa+bTVcnSvr2gui6PGnEOogGZsMlFSQNpwRCWbYMj+QusfgiMFuMH/BEFii1WrAYoH02gMpzY6UNiDADAViJTTafI5LWs1LaanlZqsa6dcajjF0r43OT1U1Vrb8Z1LynWueotHfGdqZtYpFiMdBA3l+WB/dp+Eu3g71WYOpszDHcHbjqNETRCHbdyN6QME18FLwRoHaHG90Xguq+1f5HOHjrejURFBx5i4Mr5GxkiQfGCFNJP7LwC3+VSkH0ZprSmh0BjahrPIwovyw3122yg3C6hEZ5JR7wm0gR82w9Fi3Gw68c1bwfCllyYdqL0KjA9gKFCHBDcxp+V1d6Iu5OyMMUtHjPfII7ry8U/G/vHjI5nPdQRUYjSp7LcOpJEFNLEsU19FofyXYITfx9vX4AYoiwfV7Ndbzg5r6rtekGD8Fs5PAq0S+SGgBQdOLOKqJ2U9NbLiSA6qSrZ0NFhaEWH8SDIcHknb3XKyu1uCCpzXO1sTaae1BACcjrd2gmR3zxedTl72e77kUD7AkCPHBDN5bz4gHbgdR44BirYIWRCkb+/4sdwDQ/r2JzDQEcrz7Chy6jgisdNpUBYrZSGrZeGUK4lXrUcAwKFTyu2CMe54k1Paq08pUSj0nXy+YXK5LkC0KTzvsiedF0S9TpXmNOJyFiXocRyzi+AKosORPDTqFuCQFkkDbJn9LsA4Q9WZAMdpN338ZoNyAg1JHTRzhAAH4K0joGWYQ8E9uJdzs/hcBojvEkG+OrGJn1TS/SzKAcHoJtCGjScHN0j5L8Fnn/Pjuj98JtlYOZc0G+dMq11LdvdlfPeuO3zllcCsrjpOq2HrhI4joT005tPTQi0tC//cudg9dybxT55MgrMXErc+1UOJ78DltNELrnRZT1GNUpYdmrv/MurMVxCf19CED/aPGn9SygIKYi4xZgCaStXYTv/ic/dL/mr1fM8IMxmO6iHolcgj4fJIfAIgV2Mws6twtOHHwQZW9JwYpb5p7M6k7f1zaaNJQwu5ZGurpDudI36/XzJ7eyLe3bHzCNNeT5jhQOgIOAL12BpdQEmySjDAD+9DkDw+SGT84dU3CsHvUOwUnAMQJQjSAINTLAgPIKi4P0K5KlStBkCs2LmGAMXQKZcjVSwOVb7QE+ViX+YLLeMFN4V0ruB85JQKMyKXOyZ97zxKdSSU85eI1xoKO/tduGSJo2pb8F+Cfw0+wYzRGkLVD8csQTyL89y3lfcO6B8cx2hYCJLse2wg3CEcVRumPVvvrD/xIRTkDfs16qD6n0J9+DxKagWZtYVLCfK5pMOwb4bDV1C+QzTKH9Ld7rPxrWsL0Z1bk8ndNS9d30zTvX2Vbm0p0WpINYJ25AL4SiXA54SQ3MD81ClTfPbZUe6RR0ayWktkqRxJ10Nja7p4dw3+Et6dV9KJUUK6iNAdFJQfCC3/I5rll6ieuEVRcSU0N2OmoCex0ebub12lFOvufRN88/tDmPHwCIj0WTE5zaSGH1xBwtaIQEmWxMp+Tgx6R8xeI6/39mfSTvsR2esdUY2miDlivLcroCYL3WkJ3e3Y1SUJR49DECL2FdrR4x/X/R8nMo4OfiA+BwfjP9az1wCCVrUGkyQzBBtU+YN5hdWq8CdqQsE3pbKdUc+CZ+DSQsGIUglqRrkpc4VdUcgPVDHnyEKhoAJ/QrhuGyD7I4BgE4VoCkyV6g5b0zX4f4H3fh/HBDjcZltboJw5r4wgS5hFDAmKQ0T8UA3msx3E9A6AjitaCILsd2QaMx3JCMlCM8MPD0gOyjgb3x8XvjcIroMUsLE3R7XQv4NTn5PSmcBD7CtHwTOubrQ6o7t3V9KNjVQk8VkzGh5P1u/W5NqKG12/JcIVFJcwNFKnkoOELLPOzDTX9BpneZl9flIdO6bz5y+E/tGjIy2dUBszwm0NhD9AxUDjy+0xoZwJ2eK7EY8+YvxDk5o/lq68EcdiWrtmHgXpHL6F/dbcDY4Dfxsouw34903w/vevoEBw0TatzHAAhSZrCYI0vroANykGg4pot4/a9cW93vm01Z5KGs2caewrOCiQTbiWMM2mSFtNkXQ644GTCHl7aJrfAt2by+Nhot8DQco9QOQz9mB8I5kkAREqMvsKoe5y/xI4MsOyBUWHhhnqdSFr0GAqEyKB+pzk86kq5kcAwFAV8on0/aEIvF3p+QO07IGyerfDPr8VofWX8RYUwLQtgoCq7S7ezNh/Aij3X+B4EjGwqi7c4VpmrkTZw3kWThqD3UThtGozHKfmsJ/wUD22zPCNgnv4dWjc7WBLBpD3QZCmyA7bb/uWaYrrbJimkK+Pw/1tk8YfN0lcQ/47MtWuHMUi3t5Ow5s3++G1G3HCPvFOu6h6bU+19kWyvimSVhsKBhhfPkeVF41uUXgnT5ngsceNf/as9E6eUHJyyjjVaqoKpREiMcS7BijWHYActBBNAKyhrLUAgltSOVzfy2L/behR/7uJxUj68oMAvfMoINw6k/b0v4G4fx+M8CV81301NMxCmMkbBAnNeXK2H1F2wpKIe0to6R5NB6OnTTi6mHY6U/Henoq3t5x4b9dNWo2CabcKbqejZLstTAdMv496H8YWCLVVj1PL8ZjYh32EdG+SNwLggT8eScZvOPooCBYQDVTk8TafgeAOWg4YIM10uTQMOzFlwZCWNhK7LK84UuVSqKoVA7aY4v6RyhUizs9ygpwWru3/e0W46qpwXFqs6SJ2bGXd1KQfwks/iuMS4k3gI5CRAdrNB1BwVxEjtsyvw6e9th5HDvGbAEjgIwC+5RQLfA8tiXD3P6rKZI8MP5NfRajesh98DIIu8oTz55C0tq+WUsE1Wlj/IErT3057nSd1s+madlvJ/kAolFuWYQ5q9F6/IvqXr6BxbwgnjYQTjYTBPSyd3IZCTE0Jb34uUrNz2jt50oKff+q06y0tunZ2A8q8BlfE2/sotCHeGR6gTRXvDpLGftMMoz006L7K5VLlB19KHPlvgdwzqIC/i/c8gXuP4RGWxT+F/wK+41/DUUu5bzKOUiY/VVCAiqbXOw4g+5DR+mOm3ycLDJPt7UF4984g3t8pi+HouBz25gF+NdNq50yzrXR34AjOgh+NbD8h93xnoWCCAwLHIGjBEO6g/4/n7skbgJDzaOzI8YFvwZDXcLtVl2md5oAhUlV2yA6rKKQoqADABCpzoiYnlaxPSLdaCVW5Gjlgi7ZvMZ/rSd/bgZq8LnL5LRm4I+n4CgWX/aVLeA+nD5ElgwyaGK8mAPL1BDj2yzyP6y/Bfx2/W4gb+1PJpHkfwY+qMuPMSjlu7Mdq8hyuHUeAI0/KK3yW972V4H5cfmu17t0m/BZ4dh9pfBMH7dhFwP7Tn2gkfllBWP4ewkarQm2G/bzn4dAaik7SbPTTbreglJlF4/ksUvTz3iicGd68KaKVFTsPlstDPc546PbEcH0Dbl3owcCOmClabXZdlKeC0JzIf/RoUnjsiUFw/HisZqeFOzvnOJP1vCyWmfdWoPoS/Njvx6IKjUN68PPJoO+Ort0epZ1u35usCa8+0RHFwpedcvlbqAQn8CG/hce50dgUwmAj+0VkPo0g/L+RTvdVW0DYmfw8QQZOgPo8B32Ni74LYhi2dLOzM7p9czPZ36kqYZ4SSXhBD3rHwQbr6fauSncaTtrq5JN2x097bWX6XWnsCHIsJI0wWGs0B6zwAPzs6pGD6TT8Td+6QyHw0dkBl4M5hgfOQpK9H89Du+WkawGWaHI5A9ZnqC7LSkU41UrqVGqpU58cT8au1SJZKg5kudRQlXJDVqo+GGUdKg5a8kAJ182h9KOyErtsJY34NrwJH2Pu4L0vo6j/KIoGL/t+ifMPGRMyRS5nsuBHQRzJ9riFKMGU/a9H8RXHcGEbIXP6A/dcvnf/GwXPki1yDTTtJx6ymXel4DsIehP4jkn8mEE6MIOvK6U2+I3Q7/Lsg9kzRk+Nv/dnAiOe4fNkfbUoDGsyjgO/VCIIcZL8Z5A/x/Ro2Ix3djrp+rqf7u9VTJIcE466UEgSd3D3rghX7ooRgFDv7gpnFFojIQka7TREG5YaawPTA+NzZ4CpUG/T6SnjHzsxLDz5VNc/eiyV5aJC4+ujQYcq4loARHwIVNQoWjgOUN5L6XBQ0OEor1E/hpeuijSKE2/5SOTNze55U5MvOhM1NKhyAd90Fh9WZSXAx13H899BOLddpf4Fw76fwsTL5OcIMqSATDiHQ65JZJpxyRlHozgCWkIj/ojptR81w/4jut2ZTvf2dbq1F6St7mTSbNZ0uxlo9qHs74u00YSa3LHqhOD643gMiJwfON7beAyKfI3NfssQx6B46BCXAyETZFEjKMInEB6MRtvzvB8tt514zZE6AKLdDD6XNwA5gqKR5bJ2ypWYIOjUqgM5PZ13Z2arYI0SgBirUklBdfZlkAMYeqnw3EQ4jpbKgUoj9xHLFbyLNtou45VX8C1bZpC2hZN0xWg0kFNTZIJlxIarc6h+UQ3jCPwp+LQfdxuo913E8AYivo0wuAie7PIeGEKtXsBv9l9RXf+J5X4HIIDoPDiW+HbfiefY3zwHH+mhH8MxwlFfQTivI6C5xIij0F3ZhcDwCSDrOBjhftJgpsu9roKDsNiPyvS8gHJ4Vjcbed1sQYsUJ1SQ+zgieCQdDHvJ/l6UrK7m47U1P97c9EW/V/AAclz1lDYaItrdxnFHONxaFmVGB2g8qVU4gXAm6iJ3+pRwT54QztJSImdnY3d6puMtLvecet1Fw828gbMm6dDyooxqPRJKreKbWvhV0t3uRLy+VoYrpDdvy/D6LWHQCAdPPxUGx5Zb/sL8XVUq76As5VCeGUbXKNkASbiGMK6CJl/KQVNA+PdVbCZm8rOFBQ2ZMIumeBL0hdMFmG5kNGztyHbY78UWlytOqiIdxbrVK+pOfyHtdObjdmPS7XdVtL0jou1dofeBm1A3BPsMu12AYc+qGobLh0KUbwIiGSJAbZxBBMOxT0BETUCdGQOkrYbjiwBQG1f8eXPf4T3BfXwGAAY3VpvpTBAYJ59LJAdOahPKmZz0VY3TbqA61yacYHpa0qCD4LzEYgkcGFougFR7Xio9b4iweojXChTc70NteS0Vpm0SA73fGeFbgPAy7zhqUbhyHir7JOI+h8gwvTjvjJNuX0OsaDn7NnxUAmssln0/9Gl6idsgkILeQPw5ZeOe4Pt4nu6BDqbYMjFexkXwIWgfWuz5uYLn2Ah8EEdU9ZiTf4ZzNwE9bGAvIIuO4ByZMudtclI7GwM7so7sHMlBfxT1ekhmNHueZ5xicQa5+QkwvQ/oRqOabG26bHjB4BZVqgtpfxCZXk953a7LTYg616+LcGtTuNFIOGwwkUV2Hh9HdSHQAoSYnhZWS6iM1677p09ySZvxj5+I3Pn5IRpD6MvBULpOCXFkGrAuEJAlwwPoDsxotG6iEIUb7K/drIaXr5SjG9fz8auviXhzW3iPP5kWfvu344DzBefnuk6Q30DJBRIbDsKtoJyvI51uI4ZboP+2jxnn76sg7pn8PEHh5FqhMjLBB91jKWGGP4XUm0NB5Z4fHWTUUSQmKzXKoh0xzZlYz+h+72waDs7pQX9K9PoiAQPUraaQdABA6zoAwV5XACxFzBYZoJhyNHlIMMTrEoAhAJFMD5FB0ONss7iHPwRBxOPgNBki/h0cHwq+gX8tSNrfcChQll2CzdkpNxxcsc7zOcpH1RkVoCLdao0m/4WsweeIM5xb54AL8AvHAhUG6leiHPVdLcUl4fmxcH1XuaSddpAPgCup9pag6oF6ihm8/JhynDIKdwvvX4WKTUvAZJLcPJurEsgeyLC5pSJNITFNX8E1ME6BxGE+rAFvA8eIaXyuZF/aTx1IYR4eHPK7D1Lh7QnCospZT03yFFL7jJLudYT6LUTm3hw1IJVVBfFSTt79CWDG9c/C+29wnWyPfagNhLmInFvG1XncQGb3EtLmdXwbwyLY+jgvoWXopLGTxtu7w3B7c4T3Vv3p6Q8o338MDeqkaTTcwcpdE22uG9PqKtHtaydNVQCw47StAcAvarWMShPpIL+5Nzbn8nEbWdq0lHPz1lS9f/ykCZaPCmdqUjozaLemprQ3PRNLL8eR3bbRaYTEQF2ASu8oDrpIESd4B8r57m6YbGy0k73dKB10A91u55KV1Vy6tuolN26KBGU7/5nPDoq/93tJcPZMyZuqIw4BwN58T6f6dTSUV5FoO6hz7BvmwAfZ/0+k468q9wpFJj9dWHkugSvRmgKE0z8mkXIcpZpCc7eC301cPgIKsoDazjlVrAgjoEweLeuHdBJ9zsTxWVebPKfJjBoNbbodLdodpfp9uIFQ3COh1wP4AQC5HWcTfg+q8gCN3gj1egRCFaK8ReN1yXbjdzC9sUNxPAA4imWIFAuOLJY//v1WQvDkdqIUTXWa9xEYyRQBjAC0sepcyIMBFoVTLgsHoOgDBP3JKeGBLQzwjNbpNYDnuqrWpJqoF6BeV6FuF6XrhdqVIZgiZz14ULGK4D11VL4g1TrG+wGCNPGlNgDIDYDxvna8O7iXAHgMX8UpEWSEL8OnJRBWCLJDMgI2SDTUSfWQxh3ecpSQeQiPYEyfjRTZCiuUHdX+RSoXQKuMhznIk0ecprVJPwEsfQQp9R0jnH8NILJz1A7eRduU9Dltg4hbwgUltrdbci6Pd1d/F2zn7+DbwfbubZiFRsLkTZoUwJ5i3R9cFaM+GLIsIg8mkUsVkeoStIVc0mo60cZ6FN293YPK6yDd5hzfnykiUV1oEb2NddFfXxXpLl7fAUEHK+NghiQIgu0lACrmM2cQeOM9bRDDIgfNxqs5jiyJ4PRZnTt12qiJijR5T0k/gFbqpwgm0mkyRFlO9bBfFGGUF2kCvVkLSQBEeU42NnV061Yara6k0famMu2Wkp2OI4dDqftDkVZrafl3fme/+Nf+i9hdWpxz2I+ovG9Lkf4ZWsvvIQ25tzbrkSLDOHKfR38PhRmUyS8gB4WajijDhbPzKLMFaCoNoBSKV2EGGVZBzSIL6eDGHdNuS53PcyLxf43W8oNOLpjiIEjUbA5Nf9AXvV5sOp0UzC/VvZ6fDgelZNAvqMHIkWCLxgJgR0iox2qIejoApnLZEUeWLRhydPnAUAN8qs0/7gOk4M2MsT0cH9jzPLY/6R/ccOhbIOWVMZM8+G8VNbJDqs8cYJEARU7SPpyGk0KNFsppgTn2ZK0uoT55YAxlNTERiEI+BniOZL5o7KZSvqeEqzwOrgDk8BqT4H1cEdCB6+J9TfxehXrXEcXiUVUsLkPV3oG7BgTjUkaCFlcH0FYiKwm7IcgQyRb6gJzI6H0D9d4T5TKZFOq6BbhDkCOIcayBqiXZJp/nObzecOCBYdHneSs4TxWUNvDIxNjXxQGd8whwASn3soiir8l+/67Z2xuJ06eh4ouTOM9wVuHI8shi///tnVusLcl91qv6ui57rX3fZ+9zv8x4BjB2PIOx5BAHE5CM/GLgzVKekZB4yQMviAdQxAMvkeAVJTJIkcxViEQmQYE42AQnMY7BYIgmzCXH57LPvq1rr9VXfl/1WnvOOHGY4DnOmXF959TuXt1V3VXVVV9//7r1Loktyvm4ywvsE9zux7jHNfK2E0ahhWCrRp9Ky4uyms6K8vTkojo9m9rpNERZIcmDLmFU9jaSprIakD9/8w2zuH+/rk5OmqAsgyREj/Isy0VmCs1WmqqtmewSOa16cqX2KhuYimcY7e+Z9NYtk+A0kDnYJlkaXN/rN9HOXhHv7tZ1wrMKLfnIU6l4D5S8b7JFhZpEiZ5H1bk6/M6t++YOZrTV/fQCPz4mbr9n8kcPnIUT8tIOe2SdmlPu3J0OPve5t/qf+lQZDDeuU6bIyuCrFLYvkU9aFeY9WfH5/4VVqff4o4JCqIqlMYPih4BX+MYGJjLFreIRa1iDKqpUw1/Ay18hxCdtU7+EvOdg9ahZFmOzyKcovLP69OykGo8CCHCvypdXzLK4arLFZjUbpdVsHDaTaRBlSysStCJBCnetVWrUXqipeGq7ERmyVTuOG3uI2ezIzBGi3Nr8dX8c3N53E6C26nhZ/W6TJ45akepliaEyyI8bhoN/qcQoNnUY1VbfR+n1GjvcjILNYUBlqoONjVK90GxNMOjXptu1Ya8XBEkaQmwWk0dvmCKo6yWZpgFnF1w7q3vdTZt2+qjRE34/CNMk4/oL7veAyvSGTZIx6lTtjFJRSGeFLYpmUXWqennVVvlGtVgug7KYcvVp04GI9zb7vIxQVO6zpSIoPUutrShiE2nhN5s359hyjx6dTo6Ps85HPnIj3t/9UxZjkPMaJ6qc0Hp2IrfSFMVxPTo7xuSc1UGzi1o6gCgeB8vijXB39xAi15Lud5oqH/L80nI63zXLxRVbFMNUKlv5W5Wm5NkVixwaXlp1SpTHj6vm8eOywmStZguKUBMlURQqTJAvTDW6MAuIJjt+7JSXlp1HibomDaHtHGNHa1N2uyj3bTeInnwwTZIano+Jj45Mcu+eSV56CULcR+3HCLqqsnmRNUVOlBcdXrZx7ayQwgQVFywL4oOpqwkAT46txg7W56hNSDfgJR+hBGW5FBwreJELQbdnkhtk883bJrh3783hZz/7LfJVFULDrUou+9vQ9FcI+e/7PGsX6Bnjsjh7fP+AJFTqZGapQV6msmaaqF1QixH8aZwUhBY1VcVDupkZBfa+ybLXq9PTulwsDihwL6DkPkIdvlnNJkNM5aA+PV3ypm3MZA4hzrtVlqX1cpFYTJkAFxaYN+pN1tCFlToUKUoZtuqQrRaDFSk+RYhrp0LA3iVa8iMZbNxxbR0x6scKOqFKuwqvtiSML+ePq8umdGMUa9SGGuqthuNQASxmllUPtOYzbwxsNBgEsUxqmdbqlFGvNWJDdYzrFFWAKAvJxhoruzHTBlMaJZNx7pg4PECFjsJuN4uSzgXK5jyO0jnkiqHYvWKS6GPE8JCXxZLKOG6y/LTJyxG0FaJENWzjGF34Zri317GbgxdRjJvYYUsq99LkZV5NJnPU+XE+uVg03d4t1O0LURj2wihCjEUTlOypiVMSEdzCrOw1ExhhNs1Nvhhwz25+fvGwPD19CFFvx7v7LwX97g2bpnt1VSWYjyXXxjTELJxPbTuVMnMmpIaZR+RlpPxVswhKLz89M8uzC1NiGQT6xCuKPIogOvxQFkyB+qohHl6u7nlo3J5mbLgOryTGsO6g7rZNeHjdhAeHJtpDyEKI7rmS7+HmpokODky4tWlsJ1F5KerRJKtHI1OOL3oouKjk/mrfC/ISEkQKIlYr7u2ImvihBNHjY8okBEj5UTwqyp7Ww1QHWnB4ZDb+zKumuXcvD69c+XL/z37i18L9fV4i9U2SoW6/N6g4/7Noml8fBIEU/jPH00Xa4xmg1qKS6iW2lldrc4Usl8pQD58GhYpG1M617tnUwgwfoiR/nDftPZTCTq3OkdOz4+rJ6bwajfsUwEE5mWyUs0mvnE87ag+q51kHBZiiJpKQAhfIDNF4QyqTVScKBVKN01rXUKtiO1LUVibz2mxeEyP/nVKU44/+uT1VFLUTqsQ4MnQ7lwVIpNn+aklRjrSvQkOKnG8HbWsWS9zOZEGFoAId+UVy2qeiRhBlwDktCqEGVQ0OIgKwYYmgKfWdiBwlPauhEC4+tYGdo3rUEHYexp1JOBiW0c1rR9HRlVdRh9eUriZHyiyWF3WWTcirdopOlj+BFB/bXicK93b2TbeXBJ0kD+OkhuCUT0W5mF+U2dxWUXiLJB1h3jU24y2TL87rZXEWbPR60fbOTUhmgFlb26qKmnI5QI1Fxdn5pDg9GRup9zDcCNPuoLPRT9W2unA9/qh3OLOAZBZnJ245qTCbm7DEVBQpoahD5SAvNF56psRvhQXgvmND3rYk93Y7L/Fz+a70akypVhhCibbLrannfnPL2MOrJrp23STXrzs1XhKHEpKtIWC9KN1YVD3npi6xMHLKkWWbNtNZUJycmfpihLmDnaO26IB85b6BVOaCOM65TjZz5SqMEvds9dLTzJFmH3J94Z7Z/olPG3Pv3mPy4ufCq1f/LeqfKJeHGhNOqdRnHxZYTaeptQ854RbYkJhwxegZQCXW4wcIHmq7ZFc7rk0N8SUPQe2GUo8aTqPvqqq/5TZO7U2Uh/ohBXSGwujX4+kAs2ejvBj1itF5Wo0v4uLkJMaEhgTLnboq96hd/TpbpFScJCjLMITsNLjVfQVP5Kf2QjmpDbUhsnVm80olqoPFdbKIwNbEuKKydYlRwVe9c380SNr9aI+7muh+vL11nStr5Sngb718mMYoqm3KLfyA03xnOTfURm1WkGVIRZa5Xekf15C9VBDnPF/WkPgyqOo5FXHOFWdB0l3GB7uD+NrRjeHBfhz3uBZqKCeduSo8SgulXNssz5psMUWRlXUIlURhBfEVmiIYdbo8qbComypr4jCtO51bcRT1c6mgi9GynowXzVw2J+h1+yjKOIhiC+kkfcx79bKoDW6BCbg8PTXlaNwEC5S6Eh6HhvspKORB9FFRyxlKD+empKHq3esEooQ4SbaMCrJOz0IqfqXkXZbrD4SlfFd+ut8iQLX3dTom5EWiTzIYvVDIx6rXd+18iTo6MIX1ktLq5+XpiRsPiMXhmlNqih1XrLW4KVkTWu5ZziBtJVlb54d4cD6C7AJUe10ViFecItvB3D08NB1M3vDqNWOvXzPx3Tum++qrpj7Y/xbq9O9bG/5rfKoTS80ICtZB/b1EKmQSX1AhZAbrG8Bvsn0maEutxx8rIESVcDkRosaIHfBgNPxDDfU6rvYtMYfGxElB9puiSuvZJKhHVLCHD/Py4eMIM+wmb9/bVLbtZjzpYkL3qeDdOpurV7GDadxBDcZhXQVPk6IbuqBxYE4pFs7EUoFfm85OMWJaPd3J4qKz3qoYqd657TudIzj5wq+cC7N2XKs95rzgnTDyLxUC8Ym0RH6B63Bph2rIRHY90/rMAPerNeeUeOnTBYonVEY86zKMwhqTM06HGzbG7I70XZY4bb/cp4YJ/iNgIJ/CLFA/OcqrXC6o03VJZa5QMFUQhyX1umh6nTTa2hp2RCIoMLV9yRUQVkHYEnFJjBuReJR24J2uiaVwSZPaZHMNa5qgjlBOqFCRC+pJyVOzARqPdCMeeQnxMpIZSzpk2ip8q8hWLwrtt0fb/BPYqvG0zXsdUExImNoIIUC1u4XdgVOCOdfP9YyVheQnRE+eJuQh9ickSHkxNWlqFsRT3+/lOhGkGqGGnTktSqRcuE9F8CKpKohapnoHUpXSS7SMW2RqnpdUX3r3rum+/DLEd9dEt2+ZGNVpENrE7qtE9W+h2jXD4xKUhbBsGq1S86OUhZOgaf43+69BgP/deXgGcFnm8fyBwqAhET2Ks0hRVqnmd7ohGDiRoI5LNaomaIhAQMG8XU8md4qLi2Fzetopx+N+iVqsJhNM52mfSoub9jGZe2aRdfHfwaWQXqI2HTdFj0oiUlSPndSJI0E3FrFVjFKLDWR5SY5yMoGkGB2ZieiIjeqjKu2a1ITVviM6Ye1/TaquwX5Fii5ZpF4qEZKQc9dxBKgK2ZLgWokqg5yT0iRumsqFGsYPx0QGkJ9NqPCp5kyjNp2JKZJCVVKhK70A2NZKn0iU/+xw7bpy4Xs9vKs1I2jjJ+KFTNTbCnGSDxAD91Zfc0Cc2+u3hC2VpfxyC2QQRqStdGrokTos2nbPleMO63xRHiinXG4pjS6hl0cu0fps0Z7ll/KKOATEOUwhpzDmMeemUFyXqDj21bEbao1g4qkmCtSue9ZNgWmu562XJGmSurOY466jS3mu6EGQImx1fAX9gXGrEWkJfJymzZWaj75/sExu3Fgk9+5m0a0bdZN09ggrSftFnsDfJj36AtwlyNdNFOBfJ+afJB2vkzff5tivQICac/5M8M6c9HhuQUHQs1LboYhPNVFb/RaoXe63lvHSEAwRZIdK2bOLebccjXrlxbhXXVxAiCPIcNKvIEfIcKOezgZ1vhxCbFuYPp16kYXNchEEBSKKiqtPAFhXESotD9Oa0Gr/gWDKXAs9rIhDlVtDc6QwVMHXpOYqsot/W3lFaKqcK2WjY9+TEHFSQiqmlwVVO/IvAnSkwf76Ovzj6u7eqpyuglKpW8gP/gnmuqqkLiGFQFvFSaQhAiasI3SlnXRYSNApTMVDRIwaEmG49kzuqZV+dF4vAPf5R5Gn4s01Zbo2Ije2SuO6bVU9OiLANm1tchzV6XqrrTt++Udo/erA5SGwPipon1i58yottfIYYzwIKCYQV0VetCozc2ZuUCu/CKH2Tki+idhX3rhnLjLEL8/bvViUdn3hDdNWbbdqx1Xel5Zckso8vGLj27ds74W7pn/vrlmmnQoF+sj2N+6He3tvRlu7at/b5/USc5df5Go/S568Y2wfefwyCvCn2P0w0ZDqE/H9Y/LRja98Fng6Lz3eZ6DAqLxrKAZF3Q3uHeDUjqj2RSlFOanGtetCUL16Ou1CgL364gICnA6rLDusy/xWk2VbqMZIg7TLi1HVzOcWcuxSaTqoAYq8CRNqViylQwUhjKskMpdFfnWGWZRlzpxSz6QzlURCkKJTjiIXKr0jE4FISy1dmnnsuxK5JgBtVPnkXWEcMa7IUXAecGxbklFlbo/plGtzXBOa/vNT74oGmdYSTRsmgBwu1ZXC4UvOzc0WCTq1K4NbB1tCc2MiL8O4M226XDzbrahK11n7ae+x+u2O688qzGq3Pbj6rf2V13cFgrV3JI/5q+Ranpdoro23Lqb8WLcFi+gUXfwr7zSXI0ag8aQDCFGQinb5qLwS8Q233BS55OCKqft9DXsao+yWdn8nCa8eJentm1F6+1ak79fwovg/ZP83rA3/U5AkD7h6n9vFFaZtGgT/zd3gKeR1LeX3N4iJ5ohrCuBj8uwf4PSCfyZQjnh8gEAlVCeLllpaK8WnyXBNiOut2hQ3IaqbKLoPNdl8t5xOwmo0yqvT04vi7KKq5tNBs5j3MKEDCDLBDB7AuJrV0EdndSPsFOjDhKptOcVbPZYz9QZqSIeG44gU520bU7bA3GxXGWl7pCtnZrv2rhVhCK4Hc23mrslC50QUMtNkbkttud8rp/P6r4osMsQp7LpzwBGe7qG+RkeM7VXbsM6rC9/6dxdi6w45M1C9ru29Vn5cGJ11O27ThnMHWidP7eUBO5fnhNUJ99NdTTsOa2UoPB1ctPa2L/CO++NcOHl8+0Vjpdp1CD+OtDUeUFNC8C9zveG8xqY61U2mSNmFw4GJ5DY2UH2JXhlwJZkQJzz5TRtfObS9u/dMvbW9DDY23kLlTZuN3ib7/XB7aMOd7SaIu0tuq4Ucfpntv2S7NmP19cECVYed/U7Udf0KT+czobVD8kCD3NUB8k/as88GygmPDzhEiGzkRIhPk6JIUPOaNQhYq7WsFnholhDiST2ZFdVkNKxG46Q4PV7UZ+cNJvMQ9bdLhbpK7dmvyzKBzKKmrGNb2pjS3YEsEszmCCMpCGUiqtdVM1jULrdYut7Ry6EXc8yxxcIRp5TiugPA9QpTYVXpVa2lQC4rvAjMkRhOpppMUBGpfkt9reAISWoNhedMXn5rGrC7jLzhRBLuOuqEFHG4gPoD8CdSdv/ctdqDoqHW32pPP0Q4OibglRS4+Lbqy12oxdqfwurezhx2F8CtPDn/uJWabf3jFE/i6D7GpevIyYvI3qURpzA6pmsqT9SZBcE5lYc53g4/0mK4CXnMO5J8wdjnsuSjnNpYBwM3Pa57dOS2Jf6rOC5NFNcm7TR2MEw6V46gqc0H0c7Obwc729MmjveJ86Z6hnlx8c4JBqRdn2r9IrH5Au/JP9SMJS1kR7NHPmsUhBZyVe/wGQSo1cafGZRVHj9kUGFjI0KUShQRqrd53essUlR104wIapQzqYWLZjYr8idPejbLdjF/X4DQjjCh62p0kZfjadnM8ihMOzeDNL0T2HrLVnUPfdENrGt5c52vIiwN+9DAX7c+4mzunAb8NuopnUxEkA1ESTTrQG2QrtI79mnNOBf7Vcl1dCRigDz12dJ2ADgVWWarCM2RhMJg2qF8IlVwR6YrB0RJjdoKpSqlLmXuun21AYqo8KP7OkcYtQM6hSkTWhdoyWa9dffU/jqi8idick7hdAyna+s+zimcnIuSC+b8OlJbqWHBhVEc2zSqg8V1YHBeveROwXXU8QHBiRR1XfKjlF/FSx0jvR7qDpJzc7o33acV1sOM5llWgant96ro4CCJDw+D6MrBPNrbL2yvlzbq2QnCno0TrN/4a+Hm4JdNmmrWk76ls0/0B9y0z3O/hvmt4z+HjfDzEBuRfhsqg8Cl9rv2pRBVNiOOaSEJEeEzg7LZw0MFTzVMk/xFiOpxFjuIINWhonIiQqSmOvUootRHtbebfDHJz5+c56+9dVLef2Tja9c+Hm50f8yW5QHKsEOl3rJBs4mJFbmhKlTB2poULoAjIUUqcliUJkAB6qPamto1f3JSFCdn03o+D5uq6Ad5HpolhIY/qnu7agmVVWSkL0poVoS+9hOUbQ+266RBVVaaD6vpWJjcNSQgQ9gtCCDiI2wAsVyOs+O4aqAzB6UoIVKDCe9mZjjygLipo/Kz/p6z6xRRD7HaEImDMskRjpwjKOq81JpTpTjdBn+NOlGkSB2XQI6c07hLjcV04zFFcHIKI39uQDOqDZJyg8hFhpDletpjyb0cu4gAIT4N+0k3h47k3Ae1pMUhyRz/i2UOq9s6VK/25qYN9/dsvH9geoeHbijLbDK9qGaz363L4gyluITg8vjoaBodXt0OhsOXkXYiuSE3HfH8/lkQhz/P9TSYf4vjN4nHPej4iAJ1RLqOieg/DYLkHcNdnie4Z+bh8QdBpIjTSswr+eHKi0hRbYeaEyu1qGl9WvHEzd2ELn4cEvo05LVtlsu4qcqrsMo1KpRGLo/rpu7bMDhATfXcMlySQtyHypRAC7HaDMvJ9Li6mDyuF9mASn49qarIYipX05kp5lNHamVVIoIgAUVSCwBAJDHslkBuMS4UiUFgS5Tl9GJk8tGoqKaTolkuLaaeZplFURDYGIKJNJRDwzxETFJNoiRUmesoUAdOzv003CUnDiJXtZvJD8SpcXCQADzFNWL2FX6l7kS6bliN6x2HUNX5IBKFwDRWzpmiEFTMNoHkxHcFJKXZGe1nFLiXFJ9IEPKLuhsmHLROC1JwqlWAupfiy30rqUgug4Kz8d5elEJunZ0dk0CGGXEh7yaEqUlrh/hWttuZ2a1NE+0dDLUWpI3i3+WC3yQib1TL5SNbLr8TdDqn9ujqjwRh/JNc+6PicYjuMfs/Q2q/wH0fEU+t2n2X4x8ha66inCHE5juhzb9kbU9fDXwu4QnQ448ECrmUoUwUqUUpRalCrZwiItT5H+G4VjoWScrPHczL61TmGfLjhP091MiL8MAAJUbYy1WO4S67r6Fptgleox4/wsS7DnH+SYho2xEaxGDUwbLqUJnrc6Sz2bwWa0AuRCwKYaIoTpJuJ4U3IBrCZJNpUU4m4+r84rycTspGw32WeWrzPIJFIyq8ZFXSRHEcpF3rTMgkMfw0mgkRSHWWGurT9nAXmOw5hFxq6I8jHsQdhBRCahpcrLF3UmNSqq4HtVA76LIxi1klMq3g7JrEulkuqK4UcurLDCUsV8M1iM7CVEXR2CJvyAetE1PLjIewLIQVJqi3uNdH8aEKpSRxEemdkj5U9Jvk99gMh/1wZ7cHEabR9m4cdnsZalJL1EfQ5CYvpwxz+j6qsgw2hvtBfyMN4lgvMrW7ibTUceGWoycGnyU5fy+0VsvASXHqW75/F1X9xcAGsg5ExldK92wbDeRP8fMgtlYfM9JA/ucSxNPD4/8fEJ7KEGUcDSfF2Hak7HFQprSWwr/OVmMTM47NoLEbaKc/QcA+FQVWqccQ0An+OujAO5ikGp32W/jXcvAvcfxjbHWNXVhgENQV9hxHUVeL07MSMnxQZ/PzJstyWyxLYlFBWTGqrB/GkVaRkSQr4KEJ6u0URVk0xbJbz7O4mU1tPZvZZgYP5EWMouzVQYQki3tNJ+2GnU4S9XpJ2tPMDghG09fUVgipFjNMa4hQZrbGRLqBzlJjqlJR0hhItOlo8DAWfxhrhgkKGMbU6ipV2auLIigXi6wqqwV2cRV3umG8MQiivlbLGUR1J401nc1UpWzXEpN+AWnDhmbZJEkUbQ63O5tbXZm4mjKoJclMv2+K8fhJORr9Wj0Z3a+s7du0k4b9Xh1r+MpwCNFtlOTeNuSkNt+Zrcs3IUHJxiPU7yaqvCAJc1KhtjctUKv2u2/zcP8SYf4OT/wT0HACH38F3fnTkY20nD+JlyRsNjALdoik2o1luJ/xcrjPeb0kn0uo8Hp4vKdYqUTXwUJlGxY4JKMTSvzWYO1bOC0uKiqbsj1BFQ1QhXcgoRG26a9SabQsughQq+jcxY96qtXQvsMxzZHWtZ9YU78GqT1psuXEZNm4XizGKLs8aDCbw0AE2Ldx2oM0sDexfEOqpaxk3bsoymqe5fVksqy0KneWJcUy13p7gzqAPMIwCdIU14njficN0hjZFQ7h1I4bXIwJ7ohP7YUa7wgR5hNM9CW2ZhTWJo1qCHDO/ZdhpxugtOCOOm7KahPzsqxn84fVZPqwHI8fmmU+jdLUQlS9YH/vmtnavGq73R5Erq6TOaR9DgFOSOcYLdhF+X043dvbcrkqdQz5SXWCr5Mv/4bt6+RLUs1mZVMuT0MbZdHWVo0frWat/JPT4qZaUEJ5KbN1F6U5hOW3DGqca2umxj9C4X0NAvwUz+jzmPAv8xqQ/f1V2PxnO0FH09UuQd5pdYPkwtpoixdcELTq8HkF6ffwePb4j00T/XhrOruxhzh1rmhIjtSDxoRRO81V3DGe/jMEWNTjet90zG0TmZtURpGmhkhopWV9L3bAVpPk9WF2DbFQRdOnCU5RM+cmK2bl4jyyZTVAyV3Bnn3RxOkhhCSWULnHq1M5IgC1Yc7Vz1FnKMPFbIC5m9aLskEcIYzCQovwBV2uk0bXkYNH2Lt7qKUeZNTBDE7DEFotCi1XhcIs5gRU22bBjd6CdE5RaldsJ70BqQ5slISY1BM8fKtZLP9HdT76ZnF6er+Zz4u4P9wJDnY/bgeDj+F/F/NW3StaLUhkpPTpA0lXMIs/HcbxDbeqT1lqte0YvzI1fwn3L3D6dIBeRDr2mIwa3W7TC8812M7WqTSc+oX6+JVq34EA9/BxDaK+Bbd+B9X9hSDofJt8+CjP5lX8S82r2+gbPKMv455b8/bdQAXBw+OPBVILbDRwO6JCrgdmTwJrZf6uz2P6Yq5Zc2SaSqbwDY6/SNHt2yCA/Kw+yq72RxGaFKVW0HrEVkvni4BQN80N09Qfx+8L2KmJ6wWWijHOdBN5imDk3PL1OJGriDIvy3IW5flZk+d1Zesrtte5bcPkQzaItFqPiFztoPKruEpJuQ4jCDA1daWVEv4rJv4xJPgJG4U/SjhdX9D9fgX3GyunNjeR25Gpy7/M/ieRqntQDS8H+1sEkh+lU73wd7nPT7AlPY1WhICb3OpC5+TjL8jhX215Mj31Ypj+YWao8hnXwY9Tv7yTsGStOrl4OYS/iYobc/w2Ti8f5Y2upUUKXmf7vsb6YXh4PBegksF/7Zgx9kUm+oj4BpV6kwOYbRUmtBX5JFVV/g7K63Vr4gJCSAm3BaOlBNLHtNWQr8ovUhJxqi2RcE0HInVkheNUcwYX6rsbrxFGipJjlwSoij7ngJbax8Y1uv5VzOsPIYJucz+RtiqR7iPilXl+xL6GCYkczzn2FbYQV/054v8Zc9mhbr6O+1e4r+E07UtL8+ueH+YanyfcKxA3pqZWrK7+OUT0Je6ndO5y7iZbLbIrNaaB65Cf7XN9fR5AnRa/id8TnBSf8pHddpzdu4H840SoehZKm8JuuufQ5nOFpye8gFzH1/sZ5KWHx/MLVUY2Yg21KYpwhhzbRZnFdVSfpDYZUYzlR2vJ6bssvbJpfg858zr76piR3DuATPSNDn2IvMe205gawuCMhdya5pG10f/CvxuuQRjdS2SksCLBpa7FxbqwwTbseYOTB1X75beiKc2TqDYXNrRXm6iBHGWmW5GgVN5XcQRp/irbP8dWbW9T7v0fUKK/gGT9pjoKOKbOCZ37DH7+JmbvS8RZA4l/Hb8/g9r6L+w7EL8eTp0YIiQNGFZ89aLQ4qFOzbJVz/p7Bq5tYezoFal1wPVdnriT72N4AvR434HK6OY7r366aSIQRpo1zSYFOl6gfrbbzyk64BeiWGDSBcPGxChAp/6kcOCcEhUTnVKZ38J9z/YsEcCvQsR/HiImkBSivocbL5umLmbmor9ABe6qk6a6Q7VSR8+QUBBq+HXiN+ROf5FjL0JqcLM+5GS/wTG1o72xvi/3wMysfpLdn7I23IKkOW5/EX8/DQFKJV5ilX7VX9G4iI9Djuzl9EmG9z05/SDgCdDjA4FV5RcxhlR+jS28bPOq699Bqb3glgjDsS/F5AhEn8OEN5sZ2wuczNx3BcJICa1VYolB2zSvNAPIbQchhpKLRLIPuKaGkuzi/6PsD0stuGfNLGyq78Clj6398tjaTyNandK9AQH+Nbafx0lFaobFv2P7DyFAqUSP9xieAD0+8BAprgkLEnKzQNjHrIZ1IEvOiTC/b5NudR/NnNGsCG1FrFP21R54xDbKTb6s3NIQ2XjXvoFF/eqlesNhNlevUC0/hoNEXZy+zvFfggDVFvcOcJzT775tz+P3wxOgxwcSfxA56BgbZyayr63asuRHSvB79pJ+v+Berpd1hF27icTjkEjvHSp1FTe14+0YU+DUwaIhe4vjIOg9s29i/LDDE6DHDz1EPisifOZYEZ2cbvrdBK3OHsjyJLZ2T/scahaov9+3dp7HewNPgB4ezwlW5Chl+nS9lDr9gZCzh4eHx3MBkeGKED08PDw8PDw8PDw8PDw8PDw8PDw8PDw8PDw8PDw8PDw8PDw8PDw8PDw8PDw8PDw8PDw8PDw8PDw8PDw8PDw8PDw8PDw8PDw8PDw8PDw8PDw8PDw8PDw8PDw8PDw8PDw8PDw8PDw8PDw8PDw8PDw8nksY838BFEjJRvnzP5UAAAAASUVORK5CYII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8206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3560" t="40876" r="48008" b="37020"/>
          <a:stretch/>
        </p:blipFill>
        <p:spPr>
          <a:xfrm>
            <a:off x="707310" y="1424347"/>
            <a:ext cx="1771650" cy="11951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41688" y="1491842"/>
            <a:ext cx="8620125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5400">
                <a:latin typeface="Gill Sans MT"/>
              </a:rPr>
              <a:t>Artificial intelligence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7310" y="3429000"/>
            <a:ext cx="11278214" cy="25545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200">
                <a:latin typeface="Gill Sans MT"/>
              </a:rPr>
              <a:t>Using it is like having a computer that thinks.</a:t>
            </a:r>
          </a:p>
          <a:p>
            <a:endParaRPr lang="en-GB" sz="3200">
              <a:latin typeface="Gill Sans MT"/>
            </a:endParaRPr>
          </a:p>
          <a:p>
            <a:r>
              <a:rPr lang="en-GB" sz="3200">
                <a:latin typeface="Gill Sans MT"/>
              </a:rPr>
              <a:t>AI tools like </a:t>
            </a:r>
            <a:r>
              <a:rPr lang="en-GB" sz="3200" err="1">
                <a:latin typeface="Gill Sans MT"/>
              </a:rPr>
              <a:t>ChatGTP</a:t>
            </a:r>
            <a:r>
              <a:rPr lang="en-GB" sz="3200">
                <a:latin typeface="Gill Sans MT"/>
              </a:rPr>
              <a:t> and Snapchat can write text, make art and create music by learning from data on the internet – they can also make things up and be subjective.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7449" r="13714" b="52969"/>
          <a:stretch/>
        </p:blipFill>
        <p:spPr>
          <a:xfrm>
            <a:off x="0" y="0"/>
            <a:ext cx="12192000" cy="8764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125" t="70497" r="87450" b="16196"/>
          <a:stretch/>
        </p:blipFill>
        <p:spPr>
          <a:xfrm>
            <a:off x="11097858" y="475949"/>
            <a:ext cx="805799" cy="1111880"/>
          </a:xfrm>
          <a:prstGeom prst="rect">
            <a:avLst/>
          </a:prstGeom>
        </p:spPr>
      </p:pic>
      <p:sp>
        <p:nvSpPr>
          <p:cNvPr id="10" name="AutoShape 2" descr="data:image/png;base64,%20iVBORw0KGgoAAAANSUhEUgAAAUAAAADVCAYAAAAmTCnuAAAAAXNSR0IArs4c6QAAAARnQU1BAACxjwv8YQUAAAAJcEhZcwAADsMAAA7DAcdvqGQAAMHySURBVHhe7P1XkGVJeh4IuvtRV98bN3RkRKSWlaWrulqjFRqN5jRAggQ4szNc0mYfli/cWbPdp7U14/J9bGnGsTWbsVnboZgZkABBCTSbQGu0rq7qUlmpVWh5tTrKfb/Pb0R2FbpaVWdnZVWdP9PDzz3Cjx8Xn3+/i99FJplkkkkmmWSSSSaZZJJJJplkkkkmmWSSSSaZZJJJJplkkkkmmWSSSSaZZJJJJplkkkkmmWSSSSaZZJJJJplkkkkmmWSSSSaZZJJJJplkkkkmmWSSSSaZZJJJJplkkkkmmWSSSSaZZJJJJplkkkkmmWSSSSaZZJJJJplkkkkmmWSSSSaZZJJJJplkkkkmmWSSSSaZZJJJJplkkkkmmWSSSSaZZJJJJplkkkkmmWSSSSaZZJJJJplkkkkmmWSSSSaZZJJJJplkkkkmmWSSSSaZZJJJJplkkkkmmWSSya9ZjDHy4DCTTDLJ5J0TgJFjXnvNp39w6oFIBoKZ/DolK1zvEQFQKHgunIZLpZSG5++HHIRdhl+Bz+MYbgQ3xHt4fF/f90bBO0vGjGaFCBL8bOI9A/i/tvdl8v6SDADfIwKgKMDVAAwRfjbgEwit4LzN57cDGgfPBmI0WhCOs2CkGwgjEkBtB+Ht43of12MEzhudHSGSmTEwpjaAX1G0Hp0Brj+LmIQI/jJObeFLevhNsC/Zm4QY4H109+Wdmbx/hK15Ju8BARABDOJpsKUygOAe+I3lj5nPzteMcXGfA6cOgO3nCsLCrcI3uVxVuO6MkHoZpeYELi3HxsxFUk7jpkn8ngcVPFXFeaBsjs/yHXD33slzv7wosD8DEDQn8WMODiAvCkKE88C7DyE+n01F+inE5Wmt9Qze41/TOqAPlzXwmfxMyQrIe0RQ+Y+AfC2ALbXx866U/wiY8H8KpAwcITyniZM1UYMaKRNkevJGtnQAFAQo81fBk8AFQJvEDQAhcRLHczj28XADx5s41wG6RfhdBTBNGyG38MLvKykb2pgA93q4h2Fa1RzujcL3UbX9qYIwnoP3UYTj4n13cXwDxzvGJOcR5d82QgMgVcsIcyUV6puekCso1SXQ4DziHuek7MNvK6WGNsBMMnmDoCxl8l4QVHKwIzMDAAJOCKiLVj2EA1SIJDHCG45MOHBl0Ad96uOmIUCK9/FZglQezodzcM1FwZBiOFSjMHRUrVbFhWM4fwzXl+CKcE3csw+fKjDBbV4LPWXS9LIzGH0F9+7LcrkMX+E+voeO6jlOWbDluxgOfZ4fmP39gbxzZyifeYb9ilYAgKfhPQZHBsgC+xK8NbiPIaC/JYWZxT1dsNCXtRF/hois4bsI0hVcTxkP6Mqv49wun8e9eVwjEMdktzyXyftXUBYyeScF4MM8oCMbelsVEuwvL+UI6q87I6VXQyBTOH0Kbt7eMAapFsBhH9f2HBPvRL3Rvi/lviiVYrycKusBYIrygSulaVxJhr2cilIPrK6slTulvGDOeG5Oei77AHt4lsBGEDtpdFI3YfSi6fa+kTabkZayYpJkpKVuKsdv52u1rpmeJvDwe/kusFZRh4MWmw5Ev98Rrb2OaXZbor3Vln7ViY8enTS12ik3n38WDxG8von7N+A+B/fX4fitQ3zXVXzfX+J4F3GdANAVkLgaibrqSPk1vPIW0ro0ADCyAcB9jP+99MY1Hz8YMctUcY1+Ju9xYUHM5B0UVDx25hNAqAqm+F1DrnC0dSSFpDrLAYV7FfWvCu4ne4PqK04Yk84ADSdx8rhwnKeFVCfACH1kMkGqg0DI2HZFEm6n7c5WutvaMv1OF2EYt1BwnFIpr8rlqvCCadw3q3W4nMZh3fQHsYAzUeIDpsnaELTsCs8dST9InHxQEn5wFu8pm3D0o6TVuaTDsKyTaCoZDvpxr7cr+8M9GY72Hel0VakSerMLeTU9teyWi1Pgg0qmSYTrPTHsdwCgTd0ddOI0dWW+WNHl8hFZqZyDJp/K1HzTzRVbTrX8m8Z3P454VBEdc/Btt+A3EA/+ZrqyE/I6wPU/h73eDVUolKXnBS7Uc1zbBSvswGcakpFCfb+nrocIgypziLT/q2p7Ju8hyQDwHRRUPA4SkAlR/RxyxCEV5hkA39P4PUCtZH/XNo5bqJwDPHA47YTC+XisuGRrVBGfgnI5KUZhQYfDZYDho8jeJSePoF1iARA2isCJkr6IRm3R6e0nu62GbjS6ptsZJcNhrIXRyoeUKmVVLc+IYu6kl/drYaenAUp90xsYhC/1aJSaaDQ0WkdGyQTAUvDq9Xm/UBBht7diwnjP+P4RwNpsBPyLe5226XU7stdvycGo46SmrwpFo+qTFVWt5mXBFwpA6iqAPr7R4AkRJ6GRTjH1vAntuDXjeZNGi0Ha611BHEN/duaiUymf9EqFnCoBk/1AJI4bStffl0r10GZ4+BzX6PSWiJLvpHG8mmqtkIapSqNWmsSbsjNYCZOkXX3kkRqShwDIhojp20W6E1D3kN62jxL5RHAMcA/TPMX16A15kcm7VDIAvM9CUKOPyoG68rPloFJN4kYyvjCOoqrruX8TsPh5KRz2sf0I51fh78Cn2obq2jZJY0ckrZ4WYZh41WpJTU095fjBUzJJS2YwcPRwMJ2Eo2WVJmUnTYUzjhEgk3XXCJMmIuoNRNzupbrdiXWrGcftVpj0eiMThqkrlHKKuaI3OVEvT1SBH6mIhiNUedT3USjSwUAkva5JR/0kxf1aOcorFn3pekJGSUsqN3EmalPV+oRIgFphOBTpcCjiXl8k3Z5Ww3BkYh0aR0Hx9JAKTqpyAEDPi1zPCQFgIwBiKouVss4XakapIlAor1OdQsVuA8VjL5crqXxQDAp56ZdKwq1UhMkXgKAqVvn8UObzRb9UcOIk2cVz15HWO1CLIwlSyNRASjb1KFyRUbqv8r4DFuuLXCEB0A7w/C4Y8Truuol8bPF2PE9WTHUdGrQVzkckS+R8yBB5iLBtv+LPHNTJ5OGScWHI5L4IwQ/ORyWw00AgVD1ZIahW/UQfHypkBRlA9ZWViyxwWev093Uaf0zodE9q87ryvHXpePsi1YkZRl7cbuaixm4h3d2Tyc5urKLIkaXSslcsLYI5ehKAg3srSRTWkk7bT9pNoQBYLoAL9Eco14FzAdBKIHwhE/A+XAt7XTHqtAGKbQG2pmWSGCfwHDefE5r38zkJhy+QAFUTR9CkRyIeDUAoAYoASYVXu5pEzDNOqegFACYRHDyLoiY1bogToQGk8SgSEfwowbGOtZQiBY6mAMFYOU7sBDmtStVAFks5AJLnBoFwPE+kwK8oCkUSh4hHYr/JcVzB6xIAmPiBloWCDuoTrl+rEqVi4bh70vc7IghikQtKANsaHktEohsGTYCSZoS8GQH3ybA7SJxt5M2K7nReTzY3b+YvXnTVqVPzXrlMACRbpHThCIKHQHjoCIijA0Dk4A5BMVOjH1LJAPA+CYCP9Iq6JtncFCoAwY7sgRWElYEqK4ERlMe4YjRyhZOrSl9yoIIgSP80gOXjMgpPRM1GV3Q6G2Bz+1ApO4JT91DFdZpU02FvMm02c+n2rkj3G9qMhi7AxePkPgUkkY6TA9oGOhrJuIt6CmCT7Q6q5wi4mtiefuUBNMDYgCxgiIoDKSIFsKTDgdADMDUwNg2QI1/SYI4SIANgA9g4Y/AEpkO9BPABwEKAYZTYeSoervHLiWgEPon3SAAoQA2OnX3jlAGc41mgJeKjDQAV4TFetkjyWam0cn0j/Zxyc4F0AHDwEZaHZ7QFTjQUCIjAi5Q5eA5s1FDlV2CGqlgUaQAm6QehzOdCVSppVZ8olWZnArdQAgIqODBiY2I8HknlALy40sS0EZ3dJInupFG0LoN84tTrgTtR9d1yORD5XOyWih0ZBAMRgG3+GATvASI+0QIirllQxG/2Kx6OhGcj0A+JIE8yuR9yAICcenEUP47iOEStWk+laAP1WPjJ8BbhZnFPHepmQTSbgRmGJVTfSeV7c9JRx4AqZ9w4LA821rXe2+3Hu7vDtNUZ6WEExIES6zlFoFzV14ClPtTY/YYY7kIlJnMbDbTS2jiuK8EclcZLdYJqDuCTYIFQbwFqAA6ABmfLQNFlgPDhAFAEO2iXFvg0QI33Ah6EIegRzBSVY4AfJ7ZACFr4brBBDRxKLcOzSjYAiZQXaGkBkGFDrQU+MTRcYdVH5EhWLfghPgRUhsr7FEHUhsRnAG14n32ePsLSYKIMPzUg13jeMll+LONPMGfwcHy/Yf+n62qwRzDDvFHlkpev14UHlVkVigLsEiw1sH2I9A0AVuO5BKosQLyLz+sCGIfC8yMn8FOZy2kR+AMV+B2Vz/VkPugjjL5TKPRlqdiHGj0UQW6I2A4QnXuA+AbH34dqMwGRIMn+xIwlvgPCMpfJfRAAATvQCXAfQcHmoMRempgrotfvmHiYuIFbhTp3GvedSkbD47rbmzBbuzLd2QN4Nb10NCo6rppwXGc67ygZtZoiaeyLaGdXjHb2TNpoQwUOScaU4zme7/njhb8AthAML4UKq0dDgBHJzBhIDNkXAYUAEQNoyJpwPQXgjBkXWRlYHVggABNABxiSY2YH9RD38z4IwYesCvdQDbWAhohA4bfM0QIggJaMTIOdERQJQIbP8X46PI9vY1AIn2HzudQ+wz5J0EF8DJ+SFgDx1/qWOdrnxkWVz6Yp2CPiqDUYKsGTs/3gxu9lnAis+GaCJ5+3iQYCjjDAjAGIiL/vC6jZAsAlHKjOYIwWEB06MEeFc2B6UP99keLZFGmVOmhTXDc2rhMi3KH0nKHj+32Z8/oAUPiFvioUerJU6qkijotFgGJhoAqlAdL5kA0eAiJBkP26e4g9R64JgPxIDqyQJXKyusXxTH59Mi5VmbwtQYVDGZVGr6zkxdJSHYl5Hqd/H+5ZuFuoia/pvT0R7e2UTLebR82dReVbBEU7bqJo0uw2VLK5pcONjTjZ2zHOaAhF0/gugMiCAsBKgOUlna6Imx2R4FhEEaABlftArcSdqCoAHqivVmW1oIVzYHcEHzr2kTGjCR5kfynYWkr6RaAhAAII3FxB6ADsx8c5oJQDOsiwNPvswCrBAnGrL7xcHg735wkgnh1hJndLAYAJVWiwTKiNiFICkAIcMY6MA9iVBxXW9REnsjTGJUmhfCZwiDfUdXybhH5rgdEq/PjnAMQBMvY5xdTBP4ZLVV4n+Ga80wzAVkfsF4xsPDTAkOHjwE4LJ3aya4AgSlA0+HYLtZZdHoA5fDYYyguEg290AYAegJDgKMESJdLIMkV8u8b3aNzL1ih1JFR1JwTTDKESD8dqcW6gcvk+1O6+Uyx0ZaEEMCz0vWq5p/LlvsnnhwgnQv5xGs4dRI8Tu0l52UVCgOTCnRbiR5DM5NcoGQD+FCG4wSPA/dRWGPdQreVE3GmThAu6P3oc6unfxDMXoA5eAejdSZqNmaSxN5+sb4hkZ1eacFREqBN50CFnhIrb7ojh1pYId7aEBuOTQ5ACvpms5YC9ASSEHqKyA1wMR2IJDgfgNlZNcT/BhsBAH5WeAAi1zap4DtgN7wUjs1+lDXjeAVOjyqgCsJ98UZhSXuhiTnBUNQAgEoASvE+PRmE6HIUALICF67i+76pC4AXVknLLY1VS+OCjCNvYARKAH+IaE5Q4YEFQw7scx9EAQsk+PaueKpcojOjAS2Mp48RxCPz81iFHmvsazJjTcyTi77q5nIIaar+ZbNLFd0PlFzJE+gyGIh70Rdzvi4hdA/ht+zHxfiC+vc8B4DlIUwO1mUCJhBgDI5LLqv+IowYz5XnkkU1/Ml4HoKgAfmOXQ1rlBFRhwBUHXqA2U3WG0wDpFCo01OhEeF4kAx/qsD9SudwAedAX+SIBsecAEGW+MJSFQgPIfsMpVVblRNlTvs+lg5yjyBHouyhHBMK3FMSVfcp0GVP8FYRVLZO3EBQwLuLPo3CxfsSoElweRosrqDN2Ai1VFi4LOwt3XLcaJ+LdvXNpv/8BlcQT8X5jTfS70E3T5ZzW5XBlRXRv3QQI7mjT60vCBfiGrZhmOIIK2xMpVFlWfMPyDICg2mhVNwpZjWU9fC1pDVgdK2IJLAWV0UHlIxKmqLwgbABD3IbKKItQ8apl+FDrCnn2YUlUZJApVGxUcI7ecjQ2lcroQiBNqSCC2oQIKlUCKE7LUERJBwDTNABCEyake0gD46gckKFULohyqagq5Rwque8RcBE2EhBVE0A4GokEYBTaPsgoBKhIsDmfwJIwaR0vxnuATkxW4QXwFeKUAsxG+/v9eH9/O+10+mDMZG05sLQSWHRe+F6g8LYCgJvRAJwSRIUIoT0CQBO8L0aaRp2OdSFc2uvGJgbQGs1Bo3GfJR7DKxEk4J4AGJH1jrsK2J1A8GR3AO/lKxhJyxrBABEHACIbGYIiGpk3OAMWaQCQGtcT5KPw/RhpHwJACYhDACCZYgu0et3JBTuiVjWqVordIL8JFnobavcl/8qVK/KTnwRS/6SgHHLFzzLKJD9hEye4soWzEFKkMfsWM/kFJAPAnyJgUrSqwjl6BD6izgTccbic6XRa6fZ6BJxZUH5wCqznNADiRLS9PR9tbc6avT0vWl/riV4/9Xy/WgJbYX/eaGdbhLu7Imm1LEsC/KHygc1QTSQjsxUPKqRGmSf7Yz8VwQ3sggzOzhVBRbSqJcDDgNmJakX4tRpAq2b7r/DCcd8bVVjUWcCVkTlfO6Wiccrl1KlUUlUqK7dUygWlimVsg14Pn6uN8kDAqC+CwaBS9l0/twt1sGWnkAjZNNqMDIggQDoRw36i09jDvWVRyNUR/izUvIoM8h7uBzKoHNLOB7ujWqtNGI5EmPSB4nkv8KtWncS7qWJzQJiMCaCYQB1FYkAVhNZtovBu2m5eShvtnbTVCvVo6KU6rUONzwGgNMDZh6o64QX5uuO6VemqMvhpDhTVph9VYAEWCCYuWltbOtnc2tSdNin0FEC8lA6GxgyHGjQVrzSOR8ZHKoi8YHdCStU8xO1oICzzBgjTyQNwtI0REtn2s4Kx2wEf5BnU3zEoFsCi4YR1AEb4UH8BigFAkSPcQQQw7AEYe6ZUDJ1irqc8fwffsopEuYoG55pw3S1QvA6QrbElROf0b/82mzbORTyFt9NQBLP5hygxO0hwWuVhi7mBD7IrYnBMIUu8B6RIWYuVBz/f15IB4E8R1L8jKCnLOATNImETJ5FYz4g4ndC7W/3w7t002lyvmH5/UibpNCr5dNJpl8HwcmZnR4TrayJtd0AjwfTwoNSsRFDtwEw4KVhHLI9Qs1BZ7Rw2sjVUJNs/hYoLnikkzrtgeH61Jjw4ByDHykMADFEB2fOX+r5xa1XHn5x03PqkUdWJlBUPFYldhWSNHCIwCN8HSwyV523hel9VqhWwwjpHSHF9gPfmQYIqVFsRgX0oyzdx4XnH91dUsZxA1WMjwPJCF6EShXrYUwCEAgjrLPTRE8Z16vwOvBv4C5YGAISzWjd8smhQWDML4DsNsGCajllixE4/1ZGOs8f+NKQ359vxPS/CfR/P7SBhBrrbdZN+v5Z2u0m8t70LZqi9XH7SzeenHd+dVq43DYY1BYrJ76prR1URFgi4VgDu3bTRvKp7XWr2j4g4nkk6nSRtNnu6sdvQ7RZ09jQPElhGlIvggmhJoCGzYSLQWQBkio+EBAi6OCeRVlS9LWsH0zW4RlAHmOK1AER8okSDxHwkQ2S+cICFbNwy8lLZuhTgGBdyIvW9xA38nkNm6AZ7+I4tEXg7IpfbRb5vI5w9PNdBOTCqXDwh/dxTQN4WXvYVoB7nJXI5IpEN6WZWEBsPvDovTVQAJ8dHhBtKVaxRiEzGwkL2vhNU3vFcPFRMtoxwrNxvEly/CO+iicOZpNWpoqKfRnI9IUajSd3YM9HqihPevOEnm5uOaTQdGYY+1DTO71OCI7JgeWmvP2YQHCYACsrxkgzLujRHQAkNAECOODpgY04R2l0xh2J7MM0DrbTKBQYAKP2ZOekvLgqAnB2dHMYRsC3eS9JkAIYXuMWSh8oUq2otdMvlhGGBVXljEExRu3QNoNYG4DwvXWcVatqEyBUmpce5b3ay9gm8k5ZXEqh7K6jI3xFh+Mf47itgMAFYCgENtM2ul6UwikzDAl4xjy85YUxSRu2LcQEElZ2Qil94OOJJtYzshBZlHoFbxHOcMwmNVANJTANxvascOQL4LyG1GKcvwdH4QQ+OXREEVICTrewrYEV9cfduwQwGZeFotBAugM+blLnilKHtwpw/hfSdALiW0Lq0EbcVpP2E0cmHTRLPAxRDgOlusrt1zWxv7CG/SiYxM6gVR4w0s2CnJTB1T0eRw4EZkyJp0sROwPbwZS7OiX5/3H3Rg4rdRzT7AyHRwKEcUOW3A1kWQCGWKYIlgvlZQESeCeSVkJWyMGXkV7mIryM4IrrFstD5fCLy+QGYfg950ITa3FSlUkuVCkP4NZkLZhHgHSWdbynFAmYH4Xooa9+MjVnBGTLFSW30MhIPkVBfh3r8so1MJlbedwDIbn+oclBnZdlOT81Za8Zc28kKx8XvPYAfBzY+iHufTfZ2zsVbOwvRxuYMVKlZ0e8VZbctZavlmO1twcGNcH1d6A67BUEZ8FdRKaGKNIIaBaaHcCyoKbTyVI3syCkqEABOaAd4gsLuTkwJb2pK5OZnhTdRERpqM0psoowYonAPUQFCMTUt3NnZojs5WVSFPIFiU+ukhQLu4rMgoq/8XEPmc9tuscwVDXm8uYpv4/fMg900oFp9TSTxbeE6VQBDEaDMNa/sR/oE3EcQf3jiNv58Cc/9UwR6jzEgXQhAdAQ+ghnBkO+gvUAaK2WFY+8fg2FSjBKTNFzhkqXQcgzPLeD6aRyfgs/J3zxHcOS8uQaeozmuYwgFiaz/tRHOd1GzyWoKuE6LLRwo4Egp1+ni51gQN8aHAB0M1taKTj5fAdutgjXVwLC53potEcGYFmi41prx5fO0a3gZ9G1XNzsl0+sd0Ul8wSTJaTRoM2kYVvQoDHQYKrJVDqpEvV6Ec2CMiQ/27zsARgMN34wQLTBCgiCBUfTADOEDoMfnOU2JajTKBtVsfNZ4mg41AKrMRTD3Ukl4YPr+xKRwJmpC1KrCVCsiLVdEDHAU5XKEe0JVKRkwSo38vuP4hetoBAvSUZyGxfx6Hm4V38V8nVYivYD06eN1/0xK7+u4lsmBoCy9v4SV2ITmuPDlLAoEKx+bZ/qseDLd2jLp/n5det6jIo0fS3q9R5Pd3YXhlatuvLKiZHNfqX5PeuzDowrUbou4sY/WHwUdqqkt0Gzl4RuEzAEJ2/6zW6xaFd7kBFhcbaz6QD1KSJQCMMBKTchaTXsLs9qbmUodFvTAh76s2yLSe2Ajd43jNt3pqTmnPnECLKAkHMvedhDvJt6B2qVbJorXXcd5GYxoDVSDrM1adkFGz8DnvLPX4Zp4BrQDR5HZAKQVwG9+D+nxCdxHKnEX7s9w9V8CZGz030qQliw/XACSwwFqp8gB7AGKtsuAmj+IiGH/YVspyXcjPa4BpBYRl9wJAMAsTvEbeI0Axh7IMsKYR9z28PvLYCxcB23l4H28D4/+/DW3uN/GAz6BGo/YAS3263LwgEvaCOYEX76DPtRfC5Bk/+fBFJdMHE2nI4BgGOaUTgmEYtRsrSaNxg0zigjGC0aDVaZJAfc6JgylCCMpyf4AeoZsEGVDEhDpBnDUDAiI7AphHyXBkw2mbTqU7fN1oS6THSqAH4FQ1etCTU4KiUZSTqD9rgEQ83njlqs7brnWVJVyWRbyNQA+0/sW4r8Cx1FkNn5khjSq8b/AkVXb9c1ID7L497WwQL2vhIMb+OwnUdqoipExuMKR9EsorJPx5mYtvnGrkmysz5jRcE5E4aI3HOQGt28JjuSaHZSjbtcqd3Z+nYYqy749VAzbKU6mV4R6A5XWLQBjoOLGQJaEo7nlkvFmZ2R+eVEECyA/lapIORkXTnoBe6o7ALYtp1ppeRO1LkByJJTfN0LuiDB+JR32d2Tgn3Vy/jPCc8/gOzgwQ0D7NqrOLkpzhBpOW3kvqkMDoFrj2yR0KqtuEgDIxNgvSNAiiNDSTF2L9HMAiqdBGWg+axsK7lfAoL7GMH4ZQRhckefhfQRSlq9DZo3XjMUY7i53AQ2QLOJe7l/SgV+AT6ZGFgk117Cz7hbO/Vyg+2WF8YMjOCKetouWcSOwssHgQALLhjX7D3cEF2eYRkboGTBDsL3we7rZ/h7YIdLfPAbwOw7Vek7HUQFqr+GcRDiphyPey/5BiXIkFYCO6vHYIWvBDC0wQn3WnOuJcmXnelpAhOaQjvuC2XhyEEUBENkP7AAAFUDRsF+4Uhu4k9Oxd2SumFuYdw0aVl0odmQudweq9ibSjw0gjcmyXLBR+wrcq3C0DckWhd1AZMfvS2EBfV8JCj6Xon0SH34Ov6YAermk1/XNYFTW/d6yaTTnoytX8+Hlq57e2XJNv+u7cSSTLgop2J5od2yrzmm6XOEgWTg5kRbsz7I9H6BYKYn8/IIoLh4V7uSU0PmS6Kcp2/e2KhcT/8i85y0sBM70tK8qVeWw/wfgmUTRdRT6F6TrXHMK+VWZK5IdMY9AJ+zcMAQhPgRweBofcgYvpe3AL4Nw/e84T8AjkLcAfrfh/1RBGhAI6cgCEjYKiUjOetJbNIb9hVCXXPdVXLvDe+63GPNHjjF/i4DHONwzTIp4EIBs3HCOzPNn2kK834J0IQjaxhCOAzGWPSMCVJfpkx16iCAHZ9jwLGijn4FqfA4M7iTAsUpVWYdgglGsUvj293Bo9HCQmnCo0+FQ6dEI1yPHiWPlxZHwoBrLfk8kLFsAQkXVudcTGg4aiIiGfWjNEdKHgMjRZmgTOTSaRY7sV1NvYsL4C/NefuGIULOzIi5XDBrPTVWpNZzp+ow7MTFjXLcpff+HyPGvIt5fhiNDJANkGpOBvy/lPQmAKMj8LjoWaG7Ig3IznhsFNeNJXPgtHIIFhseSre1SePuWiTa3AtNsT8lev6Y2tkR6d0XE62si3t+FXhzbAQyOCIoo5aglMCK1k2F9rimtjOfZJWCEsQNAKQTamZlT+WMn3cLxE8KZnRfacTkncB1gOZClgouWvAqVeM4pV1jpraCCfR9//wJhf9MRw5ekLLOvi6ol1xizD+w0/N/DPWQmTXzoPo6/LKXzRSEuoRA/wnu50J6DBr+UIInsAANcYFW13d2WPH6cAPxrEWYJPET1xyr2wTl7yD8PEvx+mgCUOXGdRlfJtqcQ2RwK1Q7ygsZq2YeJhtTOBeUAEtXNvNGmCAaXN3EaQC0OoCGAFY5GaTiM9GBgkkE/hYs5gmyGfV+MBkUBNRvsMe9GsfTBIN0BGCLygX3LYbMhom7Lzo20yx05Gs2J3EgdGqkgIHJ0mexQocEV9UnjVmt9OTUZuktL5fyRBT8pFEZgkbcdz/u2EurLqujfEfU6kNffQ2tDdvi+FILEe04OKtLhCCX7dajWsZUriGj0cT0a/KaIo4tolU9Eq6vF4auvxdGNmyZd33BUr+96w1BItMQJ1+N2Uc51gnLCJVMBnA+dgT3q4ICFgvBR4PwjC8JbWhRRsahN4LeNlE0ZBA1vajrylo85/vKxnFNBq+zhmpADbRKUQagmSp1xPJ9swwriyikfX0LR/jeBlK8cnEYl3IP6WoHKqz6Pyvj38IEAOP1Pcel5sL/bSioupeJ3Mz/JYChUHane/EQ/zyHTOgCfN80ReyflIP4PBfC9lfwRmOuz4lnvqDk6HnIaM0W7Ix4c2SEBkEBJ9kjHY4KnaxITgSVGaTxKzXDQi7u9vaTd7CXNZpz0WkXkxDIayHnT6eV1r58Tw1FZjqKyjEYFh6DX74IldoUYIOsBjhxYobqcAizHyx+RbtRICsBrO7JcsX3KzuyM9ObmpKlPJNA2WipfuKWC4GUnn7/pV0ubyg3uyiiixsAVKJG8eJHaxvtGbIF7rwkqku3PQaGYxgeyD6cEn/0cM8nG2meTxt6H0u3tedluVZy9XTG8dkOMbt0SozvQ+Do9a9LJUhGuvOBk2BSFzAOe5stgexPCmagLXchznesQhS1xjx3N58+ddeXMzMCpVTek412D2vMK2OamKlfDYPlYHarvY4gDp36wdnPuXRUBLztS1ZgNOo1D0NRXoBX+BbjmPwc6XWUUKAinKEz8NND37+Lnfw33HZT6/06pgH05bxJ8OythCeEfmnUnuBHkLJvD9RIcBx+YRn2gTRfv4hD2m4Rg9LAC0cMmSCs2tpyeU0aak61PwCf4ERzpyKztgAwcixbTewMq83ayudkY7ez4wpEX0jBcSnd3o2RjSwMIaypN5qTjnMIbjulBr2g6Lc/0uq4cjlxa+GG/Ydrt2TmInKBtWSFH9jiIUiwIA1aoOZAyWRfOFIrFBJhhvR5C69j2CvlrTqlwy61U7yguxZucbIiJiR6eZ9y6+IY2PqyHMkCN4j07WIJ8em8KQIOF8QIy8lEdhlU7H2tv91iyu/PpeGPtbPjKKypdWRFOtytMqyWS/X2ou9AoUbBoH4+tqfChFUL1BWMTOgdiVUVBmjsiimfOCj05lQKw7gjXbbiLR6a8paVJd3qy705MrqhSCUxO/gWica23udl0qtWTuXzu7wqpPolzHIywUzIQN1AerZRBUQMYaWFWkSPfS0zyJzmVu457rOBbCFjPwP2f4T6D7yL7+wcomNxDhBXKYUEdq2viKPgql0mN8AUc8GCLzk3D7WgqwuJqlqd4jGtbeJ7nt3GdDJnTJiz249r7unP8VxXkBUi8pAbC/GYDTNbNAR4ydKYrVWiyLjoP951GZlb17u724DvfaSfXrgWiOrnoLy18QvreR3S3M6GbeyLd21d6v+GCAU6YUTiZdrqeZhnu9yVZoQ6hOptUKJRb9hemriscgCA1lWBmTuQWjoiQ6nKhcNerlFdVrb7rTs/syemZnpye7IlcjnMsOQLP/t87iFcbcWf3EeNMjYHlAqffG4Jve/cKWQo8+w3IlDe1UrjGDuxPA1s+Ed65MxnduuGa3f15020/FjQa+fbzP7CsT0Hdpdl4LpDnVAQRQv1l9tIYQKUq3MkJoWplYUpoTTlVZW5BFM5dEO7CkTZazhdNIb+lCrmjMhcs2HWehcJtxOU/IYR/B3+VcQmNeUwJ8w+U0L9tjF5AhCOwuVvAmts4PuxP4laVHXzEOqgZ1V/2y+AzTA4a6hxw7gkpnb/DioLz/xis7b+HzxsIjgStBNdY0Y6AB0zhgoRKhY8TQ0c6DbDK1xCfFAD413DPF3A/gfEGHNUfFnZWxAThebjOCsmRW47Q/sx+QNx/uJsaPE5t/HGf3q9D+D56eM+7DpwP0opTZ8gEmV7MA7J0fhOnKZGVbx2mOfKqgoc+lw4Gv2F6vZJuQ13e3h6lG5vIqfic0OLptN0pp9s7UbK3K5Nmw42bDaW7Lc5JVIKGIMAKubrQDfLCL1eEX58UuoTynMu1Va3WdKamO878fM85shQ6R2ZH7tT0COV+XwYByyAnTbOBZONIxwETxtfKQV7YsgfHvOc3vasEefHuFCQ+487ED3DM5WqshKx8ZDGeGAyWhav+hm53PtN/9eXZ4Suv+OnKakE2GhWv0xbD1RW0pg2hAHo2EbhsiSO4VE45h69UEWp6VgSnTorcyRM4nhJppQyIqUTO9EzoTs3sO5P1y2idOaeKgxIoWXqIQnlduuoPEZt/x2ARN7IATrz9L+F/Gu3yGZ7F78tG60t49xWA4SruJwiyUrMS8Dp9mkfi7Z5IwxNGi88wvDSK/sfRxtYflc6cKeI59j1R+O18poqHj+INiyLVLkC9L+Lherq79bxxVOItnvg/StclAJIdciTzJhzZJgGXrT9VN06o5QDMDbCKfYnWwaRpLCsVGvHkNpo04ImoWGs4h+odhXHgN1i1++A3GcMvDYoIG4+9uULhnI8IVqDDD5VSrJAACV3umXE6lceVk2z3XaGy8RsPDllmOS2JH810t4LrTFeu972I60xrpikKL/sE+x+D6vtbYICVdHdvkDYaXtzYL6V72zLeWo+S/V1Ht1t52ekoqNNCsl+by/ckiojrGRX4MVTkUFeqkZqaCt35+dg9Mhd5C0dQtif33VL5Vac68YqZrG25E9WmER73qOG8wh3EkfFg2nO+Jlktu1iYHzThZa+9W+QwA951wsLDCoFD2+GMhOfie2h9oiiTpBLfunUyaTR+M+12ngmvXa2b69dEeO26iNbWAHogYBp1xC5VYt0ET/RcML2a8CbrQqKlFDXgQH0q8U+cjIJzZ6W7dCRw6hM0t942ym2D6Q2F53WBwMxwxoFxIYu7gsj9i7W1ta8sLS3x3HGcA+iJDyKxPwz/Sd6LN64ZrsgYDq+nvd5KGsa7qdaRX66W3Hx+UnjulFSyInQyMlHcl2lS0Ul8isuykmbre/HuziUhXd8t5nNuPheaIBd55epAB/lAev5FAOBTANgq59aY4XBDNvdf0UlkxET90yIIHpNKtZSSd/AtHBm8he+6K/N5gDABmoBtAfkFkZpOOgqLXNKSDIctJ45bOo6bxveHfrXqyVKJFfMQtAl+ZC9UmchuDoGIiM9jgqe9jvz6maCIvGVeHg7oMCwuWJ4GIkzgx25ZqW3cwzw/joBm8QCBv+lJ+TrCpgr3rhemAb6Jk9i5xQKZI+sr049p/jG4TyJVK2I4itNur6YH3Xra3JfpzvYw2dspgjHO+t2uo3d2Rbq7L0yzzfXpdsmeNVeGOhA5DpqPXOpUy4lbryf+3EzsTk93nUp1zZmo3zHTMzvuzNSOU5/acsulTUe6t7bTdH12dpZTsE4KkxakdEfGhADG4AbS3ubVu0WYoO8OYWv5VxiBtpOarYWWJSQ8R9vKJhzOIKMXRi+9fHT4+usXoRosOjubUmxtinBtXUS7rBtmbGGF09BoXp1GCHKB8JaXRe7cWeEcWRBydkarYnlPlSdue0vL2luaX5K5PEf9uIqiBfWErJNTUxyEcqjSsPUmm/pi0utd1o32pEzTObyiLvLesvJzj6P1fVTl8246HEQmCtum39uJW+39tNVppb3+UCWaduGKMperqZxfUI7TlUK3yExBxMo6SavxcKhw70CMhpEOw8iJRj28pwf+AGAGc11YPKvqk4+KnA80F0riPaLbXgN4InR30SgFYEwHBDKd6i2wuw0ZRauu73f9xSMXVX3iKeW5O9Kol4x03NSIJaMTJeKoZeKwYcK4AWZpGavijm5eEKogoPrfF5VKH+oT04FsjGnCtCGY0SfocYoOHe8Z33fnTvjGKTcHDRvzlqDG52hN2UNLcxRIS4a6gZDZX1pDgLSyfRTXp4Gwd/D7PxeUsl0Ph4LrTs+YSeSTD4QeoHnrs6LCvak8PayC+DMNmCb0WWfJurnxPRsrlnsCIo1MzJlBz6f1G91pzele75Rutydkqy0VwM/pdIXZo5XxLdvfbU2F0TgHVGWbEKgDqlzkShPtTU4PnZmZrpmb76i5uaY/P7cbTE5vqlr1pioV14Vv14az4cfDuoHaeFNK70dI03sM9t0g7x4AfAvh4AA+4Blk3gWRJHNpq1nXOzuTentndvjSS/ODH74wJ3e3Pd1qQAXoW7t7XHpk96+gYUsa86zWoFRVwR+qwjt+XAaPXBD+yWPGW1yIUKFfN4n4lirVuLqDaiz726gGjFDZJgEoU5ImoUwKLFVQXxy2fmtQUV/R7e5AdPqLututiX5TmTTOG8dfAPjNB/kCiJVBeaXh0GGc9gdJ0ukmaasdilYnNiE1TTAg11EAvj5yqecoFToedPNiaQYt9pzSqRihQIt+N5TdzlAPBwM5insArERVJydkfXKmMFl3vFIRWBeLaDQMDSghYuoj4RzEPU3CMEnBLtNw1BWjUcORYhTMzc55U1PzUjk7wM67qjZRRfocl64DNpbSaMEIoDkUCVhpEnGpHpwZyNR0AbVgx7KFxqUJltlVlUosyjVHVUuBKgYF6fhINjtHkao2VSYeI2NMT0RRD+r2UAQ6kZHjmYJXF14wgwaKrVQfwFZG7T+DhOG6Y7tnL44LCJAjrlTDfADk5aYx/2luzA7xnFUpcWhqiTFP4z6u6GgARLf4PBwnYbNf612ltlE4yIIG+HCAhaP+U/A5A6Bo5xX2u0fNoH9Wd/vzptuvoHxxH5q60+s5eg+MEE43GiJtNsAMW3bStUkSKBWOcCtlaEIIahaYOr8g9OyM8ObnR97sTMednN5xJyZ2Rb6I11lmfheOfcmvIw4v4ySX3FElJuN/6IUf8a4RFGQuYeL8NUuzkeBc4/hbKA1P63bnZLy+Vg9/9GIQX7+eT+7cKes7d/ICmZxwDhXAhgZG8QyAB9WJe8kic93lo8I9dUY78wvamZvVzuKC8Y/MK04XQIPLGf9fQ2HzQRahwipOaSADNADSeT3oTeluJ2+GfcXlT9ApYpEmeyKKNwEMBZOKE7rXLZnWTqzbrTQejDxl7GK5sWUQmjRGDpCJmlRDNRmIpNUWcbcjkkHPgN1pkTDMNMatseO7BoBdLtXrvut5eBXqLZfhAdxTYEc0GMEB52jv3veVk89JWoNWvgeWixfRNBPnitF2nQSvBKuMEQaAUMTDgVFxHBFzAWA0M92XjtNT1YmiPz1dDapoLAI8m6MxB2AoEoL7eaRxkspEh0DZIeLZ02nSRR61kUYd4/lD3J+oWlk6tYrrlCqxzBf7YNIDlxsLuQovdckYOB2HfZJ9I/UAIA1Ny1vE+48gkimSBvTFKYOhnoJfR9ox/wmg7LHt4zmuatjA8WUck4VwDTJBkVM4ODp+CvH9bVznBL49xS0vwRahLq/hvl2l1L2O/XersF6InZ2CKRTQuqZlaASzJhouigE0osFgKukN5pJ+/0jUbs9FzT3uKlg1rXbRtJqB22gK2US73hlPqSExdlFu7JK7uTnhHTkivKUloeDr6Wlh6pNaTtSNKpX20VByoISO07auII05sLd7WEcfdkFc3x2CDGZTvhiLuOpLny04rbZ8GOrbH6Al+0Cys3/a3LlZav3Fn+v40mup6rQdp99XXLbGPSpYVey+DhVoseWSnTHvHj0qvFOnTfDEUxpAmMhCPpKlgnEKRQ/6NtW1G2A6l9JWqwAwOo2C5aBgUW10TRrN6H5/AqwznzT2vXi/ZcD6EgHVVMVRX3p+MVcq13w0hEmnKcJWU4waLZF0UdfBRLm3LveooOEERfNItAcIVmj34IhGACUw1TDCMe0IQnHjZGykAi0pe7k8rToDzFzo30qMrSHToGoqEgBxiPCTGOBEmALQHRhoMFCtJQ12ckMgLuMDwxQ0nW8LAeJjt8WkGaeDibWcYwMN2Dj5vPJKBeEerHGmqS2cs8Bq9xhWaFgYBcQhTuxevxw0GQGGh0j1kfCdROb9VPj50MlDTc4FAEZ/6OSLA7dYGCC9BzQfj7gNjed1U98PoGZdQDyPI00ihENrMkB0t4745vBCLRw3pikv46gVfMtf4hteQpRpBIBlw/YFwxFc2R95DtH7LDL0BJoczo/cRoS56fktfOIqAJAj4O8pwXdxBVRhuLpadjqdqhqN6no0mg17w6V42F1Ku+0l0e3Oi057Wuzt1+V+s6gbrUA3m47udSTAE0mORppGGagdTYMFAgBdAKGHeqOOLImwUAidSumSKBUvq0L+jvGCm2g+X0X6Mm1/qjn/h0neTQBYQLNONWbWkZKJvJv2+19I252/G9++/ai4e3fKvXtXtL/1TTG6eUOoJLTm5okBdqtEwhlYn3PyhHBPn7T9fWzVnMUl7R0/kTr1yRBt6Ih1XkmTlzp1wK66ALVWtLPrJXv7Fd1sJaLV6pk0UVqaMgItgAkGKEgy3N4V8S5U7XZHy9EoBYeRbj7nuqBuNJhAEI77AOMBMGGEOghQkxbUkAkAMVRoABLAxGp8BgDEuKPacnILVROyPbBYcE8LagQujlZbAKIvx0AGtmOZoXW0LI377TsO/+Jd9h0AP2uw0z5PEMM5PsupQARnvIPrm7m5EY20IgmtegS1FA0JwC/PfXpz1mK1S4MOFsTHYXEBP2IJ8kqGmYoYTFEjsYxQsXC80Dgykr4zUl4wUkF+6ObzQ6dQGHLjIJnP9dTUVEHNzz+GincUb6YaC1UZDRJaDAAqvl2l+HaksYPENHfBRL+ro/Blx+jbKnD3xZETjgwC2oWmmkumyFFtDj7RKAD7zHiOrJF9hXQ7yHf2C3JwhlH/hYRlhT6eYXvxUAviisyDqry7OxN2OgBAqMj9/nHT6x6X7eZR0+rM6/32FFTjYrq77SU7myLZ3dVo5JGRqbJlk9svgAF6AD9v+ZgQ09OxNzO15cxMbcrJ6W1VrdwUxcLLXqH8ivC8OwTBhz1tbAa+GwQVexqq0cfBCGZROV+Te3v90e7+306bjd8fvvDCQvKjl3x3Z1vEa6sibe5bcCFQQA0TsgDWly8JyVbsycdE8ATcyZPCBb2X5XKqCsUYFWmYdvvDtNP2TK9XFuHIl1HIAqDjvYZKtrfddH1DQ82IU6qnhvtigIBxk1qadaeJo95AOGBftPsWx+wuSwEctBoDgCJgIbkJKtwSkqBGoCE4onTaa0AdAUYDYMMx1x5bUCMw4SrBkABoQY3zFpkqY0AjOtnpDVRz+c0MhxCKmzi/0Y5483lWbZyz8IT7UDjtEA73uLCASpSzYmEGcUUYeCfY3PgZGyrUdd5nQZtgegCkYIPcNY6O7JKMlmECvQh++Mf48FgC05FetkWSSEQ3wv2R4x3sqpbLDZ3JyQBMY2liacmjOXnmYYL30XQYn4I6TwYI58RGmaZJ4zsmie+mUbqJ8rHvBPlQ5ryeNGrNy3tNb2E5D3VujowSj3MTeo5Wc34bmR/7E+mzP5IDO3QESDJHqtB85VvKAagwHe/dcwCK7Kb5qc+9k4L4sWuAXTlzKBFHdTg8IQeDU6bdO5M228cBetNifycfrd4V0c0bw3RzwyStdk5AsaGGwAFDGmt16gDChXkTLC5G3vLiSC0e6anZ2Q13ZvayW598QXreD/CO23gH7TxSHX4oV5Qws94VgsrMzcY/hhw8BjY0jC9dyg9v3f4UgOm54fPPF6If/Ui4w4FQBAmokGQt3BRbA/zYzxecPjfu77twRrjHloU/M2sHQVClEx2OYjDJfryzO0xW1/Lp9k5NdDuuGUJd5QgZ+/e6XVSVhki5YqTbFgmvQeVzADxQofA+G8nxJkdgUUnCpUlgebhApOQ9ZEcWFAgeFAtKY4Di/rYEHMv+kCsETt5L9dKCG/sNLQihXvHbcC/B1IZBoUdAoyMA8h0EU3uBHs7T4RnbOJBJWjA8EEvx6A7C4AX6FN7Hd/Ij+R+O4Gp/0LGRP3h+zDDHTHDsEHcCOs8fhE92SyhlFBgnhsL3MVaoJInK5bVTrQX5iQnhgLVLOJqD0nazoUAI9kOyOwMu9ZQAP4m1hLqrJU1oWQADWWwak2xBiWvIfCEBm/T8qZlJVa7WnEJ+JINcU+SDIeJ1uIE5QY+McROOlnWowhEE+XWMYoL7+JuDJuwd8JEEAT6HQHfPag0HJwZiUC/IAjucWfF5jSPcBAB7zzspiDdHkjmCywEULhbgPNLx1KcwvZC22zNJc6+SbG/K+M6tQbq25qa7u1Wzt+eMtrZF0unYPaZpwi2YmhS5xUXhHz8m5NFloefmht78kXV3aur7ql7nSihre/LQ4fvfBICIiy2g72S6HJTwh19Q4WhG/eNiGD5t2vunRi++NNH7znfm4pWVaX37lkRGCQfAw020bSXzfaFB2WlFOffkU6L44Y8K79gxoeambB+YZF8b1NGk1dBppxWj9RsA+MJ4bbOQbGxWzN6uTDl6DPWN/WwENsn+uNFIpCMuQh/aiaUKWXpY6amSHoKbBWAypwOWZzECqW03MyLbso6AwP+4iNo0BkEC0xiciDFkgAQOy9I4aALPMjD7DtxgQXDsOJBifRYn3mKfO2CJjB+B9PB99hnU3XvPMw42WHg4YMngd9kwGE8yxrFvo8t/fA4Mk+GMwZGAygf5EtzL5yyQ87lxOCjs47gd3Me//EmfQmAdb/yEc2SXZJMAPFkA4AEAuR0Ad7pTaNhUsYhGDH6pICR3YYMaDi3BTszEi0LE0I6gI2+GULdjp1B0nUJJAUAHKp/rqlwwcor5oSywbzI/kIXijsgX1xBHTgrnaCYBDC+2008YTQIlB1s48MKRV9BTqzpzMjwHUgiMdfDbE/iyMkoDANPgmsfVHRz5tl8OIZBypBRBPHhBHGn8l3YQyQbLcJxS82m4R3WUukm7kdPt5mS6s11Id3bKYIWT6da2O6KFpM1NIRuoF6gHLvLHr1ZFsMDBxGUhAIZmdq6r6lMvqUrp697c3BVnYYFMm6bcVvC9bGSs/EOA3+8jDqjUyLJ3ji0flruHWpBhjOenRJT8Zrqx9jFkzNPxiy8G+//xT43ZWJO0zCwHKOtgXQIVxuTHwOeeOimco2B/j1wUhcefsKs5RIDrva5IV9dEDDe8fcskOzspGF+kO134Q990uoFugu11WjZMO1hhKzMAxEYIFZ7Axpn1qKm2GKPiUd3jRuAEOAs8+G1V10M1FPda5sZTDI8V3IIaw6YbAwJvILjYPWotgAJYCCQEd7JaqpdkV4zP+IExCLG/jn14HMQg6PKduMZ4KJrex7OM3xiU7IPj+OEdY0cQRcNAtdeCMD8L9x2AlyIb5fMH38pLY7BmGsC338jvO3D2DQyE/8fgZ0HUvp+q9DgOZMg8IjDzuRTfbUfq+d28AdfZNWAd0wvfYQeO7EZD3FyoINwS1DICIoDQjlSDKRqOfiO+QBpwTr7XS5XnJ8K3e/aOlO+GDkBQ5gP8LgxkLtizRkT93LooBJuqWo+cWq2A9+QQd87DI7vkaCd9qtJkUVShOfBCw7JkelWk/gmkB9hVqow0e6nxrwGUm0UpybwoVLk5BYcZ9I7LUOuTgZCfReqfSJNkR4wGrgijp9NB74JptybTvUYl2toKwpVVGd2+rfXKXQNGqFQf2I+y5gT5saHW6WkhZ2YiOTGxKiYmLqv5+dVgeWnTm5+/Jcvl626pdAds3g6O4F1cweMcrN4ZIS1su/WgZVwCH3JBpeAE5L+D1ujzoxdfeMpfW1tIXn5Z7H3jG4JA5dJSC5kIKyEqhJmaFe6Zc6Lw8Y8J79SpsZ00zr3jiHCvIwye0WCM0d27YnTjhoAaDVDsGBUlmtvdqhSAS6u8IfIGDBA1EW5caceqKSvyj8GKFZXsi9NKbInmdQDUvX19CXD2fjwBgKDVDs4DtOc4SIL4G5+V2reDCexH44CDxRPLOEfG7lMLHc8gXFqZRiUdDzzY/jaCC1+MqkfwQ/h25DgE0Ygi+9uCNOKvLYiMgdSqqIffgZexMBuo7Yb9l7SCQ0C1YMqHAWFU9y0LHIObPeTzCMA6nmRaIB9sX6d1B0DM8PnJB/8s+B0AoW1c8Ns2cwwCvn0nHAF6zDSZtgiPeUzhe9kAMH2RBpYpBkgPgB+B0SmAJcIHqKHRg+OQCB3SzG5kzo2nqJq7MpGuHwvfj5D+PYTTlp6/h0K1T4vcTq0qnYm6AqNRUKV3TeC/7pYrI6Q/LUaTPZEpkuGQ6RyqzRWUxtOI2QJSj5aXX0P0uyilVaRXiPLMUdJtuIOPeWelq/UsEP6DiG8FKHRbmoTbJXxeRPGHTTiaNv1+KW21SyAK3BZilNy6NUrX1/Jibz8HIBTQnmx5s41jpWzU1PRIzM133OPHOsHJE/veiWOb3vLyDWdm6kXl+JyqpFCyZli5HONwygy7HLjunIz7gcpBkXu4RGvNGebcl7cN1wob24+7jvf3o+s3PjX40pcWzOuXS2ZtXYxWV7jo267hFQRBFHqHVnGPnRTeuQui+BsfFx7oOa1lJFs7Ynj1qojwjGii0W42LXgmyEDTQYM+RDjcAFuiIpHBjWMyrnBkfKzMPGZF5kWyIoAIKor1bd0HCFJ907iPhcHlgAAqm7Ukg8qYK1WEF+REjMISj4YpgBB1IZVQbZX0PckNkzywV69YEh7tuaEycxQ1GgyMHgyidBQmaRwzmkAix5Fe4Lh2aosrnJyHlpigS2aFgoioKgCYBAhyv5Jk0DeaJpN0yg4sCzwWADkNB76FJpzmfnTsI7RbeHJKjJ2KA6VuiN9hzNnbUNwOGht+J9ICeXTAEOGYLjhHiLRMksANZ0ex8S0yAahZJgzHVOOzfIAgSEA8YHo2kIM4EfzobBfBAftmPthEt/LGMOBso4M8PJjyIwmMbCyQ9kxTC4wBzyPvwBINwJOWf+injmuQcSGeG4ANDmU+H0PlTlWxFKvA30Xa3pHVSurNzM6pctkBKG5Dfd4Ei9zGNfYf3kRMOHb/YfhPwyfbuwzHAjSBsr3uOM538Zvrv/Eh77xoY8qRMUs+6Dl0/H3oxXNI3c8i/lyHvICmaULEcUX3+4Fptbvx2nqYbm5MOft7ExJEIrx1V0Qb69Z+JoWLC9TcvHCOHRPy2FHUxdND79ixDW9m+iuqWOHgCPsezyJtRqACd6QxP3Kl+zzSYxzAAxSWsodKgAgeyvrTKC2nHSmpWmyNLr/yXNrs/L3k2pXH+l/6i4K4ds3hXgrcTEZDRTU5FF5aZp6fF/mnnxG5Rx8XcmJyvIkMAkg3t8D2VsTglVdFdOsmlJV9oQCcigwDlcmA7YynmrCioQLjGVuJUSHHqip81jZWelZkVj7SHzIKqF2cHkCGyT1gU0IMhGCJDFUyyClTLEpuiFScmxN5xCscq5oDMLOUq1KM1IFyJC2F4JVOime0KJeUKJWkk0MFpDXrOB2AzYVpGKmUWzVyKZ6ROQASHtMJgM9VBT9QhZwjacnGC4CrAEa8Kx70wX4HiYlGjkwAoMORiEYgIvwW+62M6ZitctqOxR8yX1zn3icK1XTY7Ymw2U4IiiIOoSINbX+oBbgDMKIJJo54OxZUHYtPXO1yj40CTLlZkBnF1myTVdf5/RbcxoBoJ2lTzUW6A9bG8TvwoU7iL+6z7BDvtO7g2AIyjnkLHTPwEBQPAZGNFZkiwI6AR/ADqI0dgRHqM+c3EiTZn6jRsCVw2nU4sTwBMPbxcS1VKsXOxIQPAEygareQ3vtovHagWq8g/q+Yan3oT05+EuE+g4TlwAqt7YAtGjKrH+L4PyDFb8N/x/oB3yhIf2CQAf7ZVkdD75lFk/A4fjyKlOPUIS4/xCk7eKJMu+NCG5uPtreW1cZGYG7dQr26JYZ371jTctwliya4oPoK78RxwdVVvZlp7U9Pfd2Zn7/s1icuIKOfQo5FcFdx+791jfpf0YCSRT9QGZesh0jQQs4COn4HkPOkknINtWe7+adf/HC8cucL4sat6ej7PxBya3s82opCr5FDplYVcmlJuCdOivInPiFy5y+IeG9fhAA9gl+6uirS3T0Rr2/CRxr3OZIVok6MKyoriq0z1L2QI+NKyWnEYDG8DgbBTnhbUVhBOXLJ+oYKZThKOVETQX1SuJWq0J470p4zYJ1G6jpghzmRy+cSz9NuqRS61VrqFgodP18YiiDnaEXDCLqGYAsAphgg0URru4/gWyKfi9nZ7xRLBgwmdZSrUaE9rZMCsLMGUCynUZgAkEYIoyQDZxJqt2ccL0VlTUAPU7A70jXa+EoPdi4rcIJ1OhxqAJMEqDqKcx8RWW7qZPCHs+2UslM8iEhIHQBBFI/0KBrQxDtAtMipPimYNdml7VoYDg1YIzvwgE9aOR4YLRoECzxILI7OK1LXCCwQYGgHk/gcbdjBJyjbNakAXjvajQzhCPq4gI4xYvyXMj6iCRULeocAeMAsD0F1fP7wKcAoQfUQEOHb/lDGzwWhBiBaB/Dj3EY0PJY5CuS5VZvJEOEnbOQ8L5X5XCpzefh5Lpkc0JCE9v0do5zbTm0i9BePnPNq1SMqH+wj7/Zo3IIvh+r/H8Gn//CGvHH3EfHIQzEy/FcFaVcYidFcIAKODp9FyrEscACDcygX0egU9H7Dj7c355K1taV4dXU6vnunHK3c9czGhlQNkF6yfqSfO1m3g4/R3AyNsV71T5zY9y+cP+ufPD0FBiESHW0ja/5nR3j/w/saAJHoTGRacaYR07+JkvwIAHAnunF11P7iF5+Jrl591ltZE9GNm0L1eii/476stAhgOnFC+GB+nKXuH1sGEFVEePW6GL78qoivX7cDHoIDJagY1kYarcEkMTSuN1QvqoN27hrVQcYntf10nHsmOdJYn7CZ6QLsLEuw/U8AQFQKqt65GrT2Usk4pdK+KRebVJ2EC31aOtOe79dGwxE3Jb8MprXl5nINr1bLiWrtqMgHM6B9M6itZVRg0KxoxfSHr8Sd1iWAQROgq51ixVW5gu8USnmR98sAbLbIc0CaOkAtAZNL4M8BGI9B76TVEFBa2VXKbaCCt6GON6UPFiPRkkuJZzT3rXCRDnkRxXnEq0jmxqV4aTTqAyvZuuQBJH2w4jV8A+iyG4MJQVNxjgDbF5BSMhkcABgZZq+X6H4vTnvdftxqtrmCRTtuGWolNz8CwxWej/TypWuHVF0CFvsZkS8a74WKL8J2WwwbeynCSnUYSh1HYKwJUINqOaNEpsjcGgOjC9i23YjMR1y3KjdAnH2slt0yvwmGBELr+NwYb8Z/7cMWDOlsHxYBkY5MkV0YlinCh/p8OMBCEGS3hsPR6GJJmAKSEGVC5PMjkytwDfQIZSXvTU16bq3Sd2u1viqVi9L1d9A4/LNQhH9UkAX2HT6UxkX/ofmH6h+Yf1Cqi/JRJMwSUgvg5wKcJFRjcxHlxZhOZ1Pv7lbTVuvRtNE4n+zuHE821qf03btBurLipXt7ru71FJdLctqSnJrU7vxc3z93Ns499cxE+fEnpICajKZyHQn+/0UO/P+QFpyc/kCF5eihEDA/0usZJMIHUCK+YEbDM6bVSEYvvex2v/TFE+L6zWm5vSNouZnTURRH+QBMenpSBM8+Kwqf+BRadBCa9RVhuMj75l0R37lrNy7XeIaM0a5U4BfDkV2wUrA/iczHqkPcqR8szqMpLGQammc7Y9YQ8MAy3QVQ+sUF4REMca/iqgiOrqJ2s78Pbd5QBd5NqK/rUJNQ6It4oTqJyruISnkVTOcv4l7vipckW87kzLKplD8vPecCXsE+zzyixcrA5Vz/AQf/WQyHG4Pt7ZAIImu1vMlXStK3C+B5Pw1ockKrVU1w/0lU8dOo4NZ0FarVPkJbA7lbRYW+i4rNJWBswWlaiQYFGAaf5wL6eSTGBOIIapg2weI4AlOEinpd9gdfNKNoBemhZKm0JHL+p/C9TyrPyxFQADQa4BtDNR6awaALVriZ7u7eTLqdWEs1ixo+BQSqIl4FKNPcWcXD18ATgeOCJxIZEQH2D4bNphjt7XbSdnsEYHXAED0xGngoCx7YqmvNvpM9HqjOFkgBXC7oM0HQ5mWc2NUsdFY9t4M5B5sIwY1X1AAU4SwoshzY//iDMBC3MRiy4SMgsquDv1F2FLs8AIx2ewQwQwdagWu7QNAmcR+Oag1lsopGmaboUZamp4w/P6PdmenYmZ5NVL74I3Dr/wGM+4towO9NCXnYBA2NvG6u+6fEqRraUpQZn3HtIm24qf1JpGAbKXA1bLVK8J9Cw/cB5P0z0K6W9cpqLrl9uxCtrlbF1pYTs2+w00Z99YU3MyUcaGn+xceEd/4RLkNN3bm5a9Lz/xXC//dwl/EODiI9MEFuPxzCCaTwaNbqs0jkL+jd7VPx7Tvl0fM/yPX/858XxO3bHqe7cGd9VDghK2Xhnj4lFCc1I0GDx54Q0caq6H79y0LfWRFqDzS8w1208Ew4woeygCNzWejR6tvVC+z8RwHHu4WhelutiGDhiCgcOyX8uTm7sYwOPPYBwUfhZz/j5KRwAIAOjoWfg0bjSssGAQbpaLSFg+8rz70kisUNVCC81E4y5WRTmsn6FtwlnNxBKXsSBe2/FUo8gUgA/CWtmszBEQD/MRyNqrID/U3yBqZchl/B/TwmsB3Flx1FdeU5vngEnyzjLp6h0VPu9cB+HpqYohUdu90jfLTw1qgE40h+RaMEB7YVzddEf/A/yj/+48vNxcWg9tGPPiN85+8jzT4LDCMQU9hGcCoIl5TZ+V4AmBtgcVCJo8U0DOd0Ek+ZJCrL1KCVSEDo2HGrFfTkinKcKhKwiPyBfpn0zXC4nYajyERJoCOq66MSALAMFTrvEdDAFiNUqJAWTPr9RIQhOyQUFHXClR01ZoPGvlUc2FFtgqIFQoLnwcR261CWqKoRGFmmqEITEPH9FggRL5sg+I9PPlCfeQ4ey5DizscARAktQObBBmlEFwBoyAppUWVuVuSOsWvmuNALR0JVr/85APO/l9L7FsLHyx5uQbk53FSeTJXxZdmh9tFBg0OLOyQtF5DSn0SSfEYPBwtiZ1cnd++WB7fuLDpra370+iUR3bkFht8VDuqSMzsHje2UcM+eN8H5C5F75MgNZ2rqP6uJCe5X/H28h2XpgQnz+qERJCj3X/1v0Dr/QXTptZOjV16ppS/+SA2+/nVhwP5oAYUFLxFaOItHRPFTnxTu8eNWVaVqFN28IUY//IEwW9vC7Q4sq2A/3fgrAXKoEFyTy4ENu561XBHe1DRU16LRvhuZXBCpqenUXz7pesdP5AvLS45bRyOIjLMjAwRM9gtB5cUPVowEQXPuFxfeU5e5jtf8Od77HeGpl/DePqoI16GSZTFjrdUSZDJok3kU9/8Bfp9GxBCgPoY6x8neV6Vw/x+4x1qU/kWEjQfuZ8HkXiC0UcjGhCDIaQUEUZrd5yRexpnXQFVMHUr+FOJ3XEnnCZw/jnvwgRbQqEaPcO6LOP6nKOy2VUaczwNR/m/41N8G3nAeHMOjpWDOjfsGHK2CcCSPk345gZj3EGin0fBAxY89HcZgi4OmiJA5Sk0DuMhGrV1F5E9TxOkezjtI6xqQbRJlAs+mswDR+QB8UQDQBFTl3samMa12S7daHdPthiIKc3gHqJfJAwChHhhEm526EDZ6dHyW03xGSBbruGxxrH5TlbfqPM8BEDlARjC005s4t5FfitDs9B3+h2NfKVOAf3nScJ6kCzCkZsBpOJWS8I7MidITj4vQTsKf+5P84pF/7C0cfR4PPJT9fz9LkBeEfpYRAiJaDHtuCR/xX8H9AZLEkcPRerK+XhmurJ0Mb92aSS695iY3rol0ax2NF0AQaeNMggkuLhnn5KnEO3ps0zmy8LIzO/ttd3bym+5M+Rra9p+5GRPeiUv3J+0Q54dHUMHITP4vutX9/f5X/nwx+t538+bKNTG6fFnQyCM7pwFWIi0VhHf2tKh8/rdRyCqi9/wPRXQdJGdnG+AHEoaCrCK06mR2AC07mss5X3A4Y0FR0qoJN4k5e0Y4C/ORLBb2he/uGuFuqPJE3zt+fDJYXpxXtWoFamoeOZFHgIGSbBDHgnN7CJXqwSJDR44Q4L6E4z+F/xVk0gCZ5Zr9/YKI66mcs0Y4CTDMxGPwCDxz0CEryM8zyFKqw69LmYIl5K7wvrcrCB+UVbAFZ2nhe9FQjwsPPLbcBVT1iiuSZWnkRQDhEi4AHFm2rdGBFs59FT++zucoePYs/nJfkk/BJ7NlWKtIUlRoDcbqfg+/WUkIfnwHWg+ratNxtzSep1XoBo41gGVGJUkFgIPWJA3B5jZwdhsAmBNBYVoG/jzyjUsgTyHX2FDMQD0vyDTVehS1zGC4YzrdtbQJEBz2yRanENY0mNyE5n68caSgooNxgrPhu8ENqSkrBVxUiREOWJ9DUISGwMGcUaPJqRwRypoGKCqo246O8HycSDaedtCNoIgIOShTdoUQ6yHVaAImCoThoDzCZtlLDTCiVha1x58QoxMnhHvs6L+c+syn/ycxNcf9NjjFy+bJu1nQ+E7iI/7v+Jb/A/L1roySH5hWszTa2jkTr63OpzduVuKb18vR6u2i3tpUstUZz+3krIm5ee2fOxt5587uBKdPvZw7d+67amHxNQS7jrAipKSHtEXD3W9JWWJ6kWzcV2EBfiiEFRPuOTSx/1185cpnOv/qX9Xi733HlTu7QlPdGQ1RZXN2bpE6ftRabQ7OnOHeCKIPhhhfuyEcHCswPFRchAiwY6c4jljKNBfrc3tATo2pVaHuok7W6zp35kzsLy82nNnpW6pcum4Gox8lg3TTnZ5adqbqZ1QQkFmVEY51KONQ/QxdCOC4gzaKwT8GHayCMk+V85uoZP8Sjpsi/dQWDI6Tu2vgIWUgRkmKdB4oAAYs1wEkBB7L2O638N3wnDsARyBwgKJYT0yy5AoXLBUMCmoyHPW9BhLvJaUU1WcrKOyn8F0fxjMfwU+yVQTIKR6S89r++K+O4uFdDIvqNMOlIwDy/eyPJJMgMFKFp5A13raq1R/9kSM+97kJEwRzwvOOgm7xXXRkiwyT2i4rA1dkcNlax4xGxXTUmzVhvCzD6AjU3TxUaYej3CaKHc05tzolGLrAQQ8ag5E0dUNTC67rK4BY2OnGotvtpt1OYnpdxTDwbJFdL9yUnOu/I5oao+oMZkg0daAGO7YPEo7/QJIUQRDhpWksYlynTb14emY3d/rUv5z8g7/1r6WX57zAPeTxwae/ewVlYj6V8v+Jw99COf6WTM23kEBVsOlTptOZS7e3uVx1MVlfnVcrd53kxi27nC7i2vpSSRTPXxDy/FmoxOdW8o9efNU9evQV4edY5qAVmXk0OUNlxBredFVKj9sdcNnhfRMWxndcUFGoui3pTuvTujf4e+GLP7rY+8M/dNJXXhFqCOCDtsT+eVGriOCDHxTehfN2ykRKK7ZQd9PXLgm9uyscIJBdmobCaA0h4Ouo7iZUXbk14KlTIgDjC5aXhaRhx0Jh4NZq+069et2dmX5BFqosmGyd98ALjqk0PYkyXUJjDzbjcO0nANDUESz7QrpAidto+akPPwu3CDBowr0C1PtjaGtUH3+qHAARGZoLHdXzpfRL4/6WCEDyQPpBDuLAdxbQ0AKgOJQZw3kuCtoQ19cRFwIT73WM6c8gmiehCT2DonMehRKZIm+jHiPNXAD/z57JjzCAM/hGUsyD98Id7ipHowF/FUCZPrTCDbapTwGUoZpb1sRnCYI8phUXvpeqPQGVjHEJbK1soigQcRzA900C9TuOPZMmObC0nImSfTPo38JLaDrrhHLdCTRXNKTYw71QqUcKTLOOZ2aB2orzGA00i7jbE/1GQ4zAFHV/mAhNq0BEPQcwGqjAywGz4QocMfZFh+XUdfZELveyf2Thj6uf/Ry7CtDI2bXB73oZaX0BwPd/xeEpJMQXcfwa8nIZv2l5p470n063t47Fqysn9c2blfT1yyK6epVLUG0fbH5+QTjHjwl9/Hg3OH9+1T1x4gpY4Lpbn5hHqp9kuUAeARAl0k39x7/ayP6qwgrwQOWwEqAAWNUMx2zRH0VZfjq6s/KZZGvrt8QLL1Raf/THwty5gzRAFNHCJr4Lyjwn8h//uHCXl8Tw5k0RXrkq1M6OcLjPB6e3sJOao3xUfYOcnaMnajVAVp3LcwTYngTNFoWzZ4WZmuI0mm0U4BvKdb4hSzVar6B5b/ZhxaiU8whphr1+wiQBaloelY8Mhp3/VO92UOq5BWYRFeoiojlzoCGtgwB8MwjUJdzz82UMQoQAvNKmD4J855iBMV8D6PyG1fMRj3v28Q7yDQkaziBJzuHUEhIaLExx9QPTgcu7bL/QLyMIk0BGxw+33QNvFFznrnpHkEjsS0xRa/BOOy/NH89bsmDK56iEsu+SIMgRcjJ35hUHiNh4Ie46r5O4JhIdQL19zbQ7XwHABU6x+BHQuCUyOOTjUAoDcOIafUlGvozyNA3KDp0N1+NYjHZ2ddru7IIpDvVwKE0MlpkkLnLNpSlr5QWOKRV8UyoqlQ+2gYpXAA7f0YXcnxXOXKCFlHelGf63kkjrZ5Hm/yUOyei/5EjZRoF5CinFfVpYjnwxGpXT9dUjw2vXj41evzQTXblSSK9dlXpvDxmPWsUBxfm50D19uhtcfGzbf+SRVnD65JQslSfQVm5Dl6Ol6S+Ba/8J0o2s/74J4vhgBQU61zOmgtLOHY1IZ9lR/nk9GnxkdPnS0/rW7fPiO98T7f/0JWEa+4KbF5liQaRcz7u0JHJPPS1o2Xn4wgsivnpFOJ2OcMkSQb3s9AROcUBqGU5K5nKckydE7sK51IXK7M3MKX9uXhJAQbNZAG/DvQD3bxCv/4DWhes0kXfCAQoWUIMIdL4xI4B04EOhySG7oK5yxDFdxyUCJgF8Hq4E7AVLEkO/L1dl/RfLKLyPFQ0xfriF8YTHQg62aKAux1XQNgC+RwbWQNr9xIj1/RC8i5UI5NhwNhAZH3vYHGHzBBRrHCcyQHYZxERt+GSWHA0n+LEfkoy9xt/wCY7M1+fx+8vwp9Mw/CxU42WHVi+M6eok2VSuom34KeT0Eei3SyheBMMa8jcHQIQuHG8DREM9GimAoAt1mVuQOjLRrtQmAXz2Rd7vq0J+zyuXb6nAfQmA/V1VqXDd63tCWCbAYJ5Aa/QRIEkHqur3EylLIjUfRy7MuQpaBGcfRNGe3tgohWurT0Zrq48mt24txzduTiS3bwVid1faJZo0wX/8uC48+4Eo9+TTo+CJx5U3v0B8oKVvDhp9HVnLWRT3VVhYHqi0tK7npJxB4iXQWTooZE8iEv9tsr/zod73vjtpXrtUSL//fTF6Ed896FuTR2J2RhhQZa4vdBcBXp2uCH/wA6FXV21HNjcIsp3UPrQrDpQUkQczc1ocPWaCxy7q8gefTb35eSVd33MKRclNz1GJUGEkWdq34f4VWmh24L9JmMHwyDaoio1bMyDhUAxVXuSbqPR2Lheu2YoIMqoAgnphwVq3eMv+v3ebMA0gbwJogADSxaYHwYfCEbufYG/3UxAPvouNEwV1jcNaknvEMH/4frKqN8WBcUfEud9uET77IAmKdRwTALlmlw0g99z9JHwyRw7QbOG5qzhsQpvICenXpQsWiNKH8kJGybxmi0sVdgzObBQ0QDdOAIAoi2HYjAe9m9qkW1CtO8FUtWFcMBmZo6mtX2s6PUhBOlEroKa0iDTo+1Kuh6GYdX3xpNZmAtrbAMqb3atFdNq+Hgw+nOzvfzTe3nkquXvn5Oi1V2vm+jWZrq1zqaYIjhwRRRAc9/HHhXr8icg7ceKaLBb+HPn8lwjjh6ijawevvm+C/H5wwgIJ/eU4SvIyKhFac5NAF2bh+/tia21p79/8GxE+/7yQV68KGjugRRIJJueePSfU8lGhOQ0GUbb9fq+8KkyrKWgIAGfsfC9ZKtj1wGbhiHFPnx2ok2ei4MypNHf+tHTKVaqwKPjUmBiXaN8I50Uk7DcBoX+SU4r9fz9X+A3wWOkO50YdyIEqa+XhZ3TvdjnIBwIiHdObOuvPTfeDShug8WIfJ3eS+wgeeg6BsA+xA5/zNV+FO1yYT7CcwoO1NE3zDud2StnBywmC7BIhyyR42gEdOMZnF2GycV3DfT1x6VICNdDIZ555z4DfoRzkQ0AfQuseFXzkHGoqWTjz5HD6F9OKOys+F+82PhTfvfPY8KUXl9JLr+Xi114TMcgMDYXkjx0V7vnzwjxyMfHPnr3hLB75hjNV/6ryc99RUt13AGRmPUgJoCNOSWOWAEPsPOVG4c8BvRZpbTm+eVPEKyvCdDsWQ7gO14ABkvW5s2iA0UrEt64LtB62Q5prTAl+1uIwDWVOTQt16pTwnng8KXzs4/3Kb3y8lTtzpuUUK10pHJT1MfiNhVisrfqWiuEv3CHNSsaMhrsHfsx8qt1jycDvQchBPrCCkf39wkYFcJ8m+PEY+RaknMxrTAxdnio0uy12UUj24VBmrOFTHq/hwR3jOP1EJG3cz5FnbqhEkGMXyguo9D9EBL4H9x24F/EMR7R38L6BvHgxei+CH4XpDjdimsKP4e+DCZJMvIbf1+CD+dq8YZcT0+0Vtz7xHVWrvuTOzm6J+YVETE9brS3p98UAGNB74QUx+P73ZHj18rRpdx5VsT4P8jKL9K7DTWwbwy4RkpBfWR40AObB/qpADi7HOgHHjWpOieFQxmB98Y2bQuztjS2G4AIXoMvahHBovh7HendHpHduCbO/C+CjXQAkC+9EyyFmZoRz7pzwnnlWBE8/q4OLF1NvaSlxaxOghgrlnN1Hh0Ls4uReO6+oU5CFX2lE7qAQICIZ+L3bBBWggdJwFxnHFTPrADeCFifiMi8PJ/x2Y1Q6JfQjrlDPaaE/iovP4dpZPMOKGehQ9IcDs4bnr8OR8bwnRnnfjiBdbCNzkI6sYxSm4zrS7YU4jf9C5grf9Y4dW8mdO9fJPQ7CcuG88CZBoqH1JVubIrl9y5H7jUnd611M+/2zeJZq9rEIrmwMJ8gfdr/8SvJAARCR9gBDHEtjCzwCbeLE27LY3xcDAKDe2BCq18epgwnMXHw+MSEklxaB/Zm9XSFaaKTDEMAHYRmlcU/ec/yEcJ5+RgQf/JAILj6qVL3OPh/290wiR2q4mSqOFW10DD1mKIUaKmHY6v9a5txl8nALKmcYSXnHF+JlqGyvoiTdwLl7gxQ4RvGxvvZlOomycgG/PqqE/AIK8982Rv9tXP6bcL/t++ZpL58soChxuSFHz1nhMzkQpiXTBay44fv+68Hi/Fru7Nlu7onHB/kPPJvkn33a7i2iuKaa9Xt/T6j1dWiFN4pQl2dNY5dmuc4oY5aRT+yLvS/yQAEQCcBVs32kxF0A2GtSJ+u6P5Bkfcndu3aHeho6YHeatbJSKlvjikQ702wK2elAkU1spKEgj+f50RzVsaPGuXAh9R59NPbOngvd6dkYQbiA0RLum8RdNbz7HgAiwATc0XZkQzWmJdr3pHqSyVsLGuJx+yllVJKS+3UQ+Dj5ln1MP9EY4n7usQvyYdpSWovP7PdjhXwa5z6Ba78J/yNgh49IWVzA7zeUtUzeQmjJbEr6/oS7MK/9E8f7YnExTudmQWaqliHRavvglZdE+MMfiOTmjeVka/uDptd7FPk0jYwDjt6fOvvAABCFgp3PiLccAQR38eINEUUDUNxA7OyKBOxPcjoLUobsTxTH4Mc9H6zhTVqBGQzt6AMnOlgAdHHf7KzOPfFEXHr22UHuxIm2G+S5GmMV+jEQVVOl2cN7W1rrJlrsERxKP/eZFaDndh+HB26FNpN3VlAGLbM7FP6G4wT0n7YvMEqcexfeN1GE/wKlj8sDadmYa6B3UY6o5rEuFVHWClK2Hli9ejcKEp9bcl5AQi8Jx9VgfTvO9MyGc2RxX83MhjQezPm8ozu3RXrzpqP390/oVvsZaH6nUP9LYOtc2vlW+fRLy4PMKGIXW1JOI1iI0+h8GoYnkna7mpDq7uzgo9ldhyiB/TnVCeHSLJWSgruzpaDENIdkhbGmWSJuxHLiRJJ/+qlh7uIjPbdW54jTHZTWH4JDfg1A92dw/w4Nxp8hwb6Gayy0HOHjSN8KAmKnbAaAmfxMQdlJAI53pXS/jeMvgnz8CU7/EcrVnwA7/x2q9J/CfRsO5SpCg1s77PfK5C0kNmYqNXqGZARptiFy+dvu0WN38o8/seE/8sgwd/q08CYmrPUep9sVxW5PJXt7c7rbnU3RyKB+37fuhQcOgPiASXz1h4HfX0jD+CnRavvDO3dESvU35QwDV9Ck+z32F0ci3dsFCLZA6PAkvp7TkCVaCbm4JHyovP6ZMz1ndn4kgwAFjyN05kdSOl9ORIqCKv85mpx/KoT+Zzj/L+D+N7j/APddgPFVFOj7OrM8k/euoKyQeTSlzN8BINLyzTeg2Pwpytq/R1X6Csruy1IGtPZz0FJn8tYSp6jG15Ggf4m0+44qlK54y0c3vQsX2sH585F3+oxQMzPQBB00J3uid+mSCG/dDqLN7TmzszthoohTaqxQqzw4fFvywAAQEQV62ULEdb+PijT9gAmHSyk+cESLzUPa7MM/5VjDpDRVRVtrejgAODatySK0GBYArTFKu8rjdOqcONlXkzN9oGKAwCsIIQRS0kLJNU96KJDyuyisX0PhBAt0/hif/Idw/xYO5yRVGDslIpNMfllB+TEHo5178Al87E+k1RJb1jP5SSFgecLbNCL9T5acjE2uXUG15g58XOwQJdPTiQYBoo1F2n3sXL4i5PqmSrd355Pt3WmRSk6HmdTGlIXYyGu9kjfmNf/tgOEDA0AUCs7ZCg9eqEwSO2YwctP9fZHs7lr11u4oRkOltLAL9kfTVWm/J3SH2+6FSD2ekULhuru4KNyjR0P4OyJXoHklhat5bbini0GAAy7NulcYD97fRkFdhbsGR/DjlIessGaSyQMS1jfUvV2Qk+94Uv45EOv7RphtOCV8V7pHjrS8peWmOnos8Y4s2eXeptsTbqcjkp2dctpoVEQaziEomqCbFKJawWHZmAtkhb80nj1IAKTezr6RASK+C8Brkd3JdktoMDy7ZSLNkAcgcuWS4D65VH/J/OjYKWpVYNrKnJwC+C0LtTC3ryYmOOmSi6W589ZtJCR8vS9lcfDzwA3X0Yj8ahQ6k0wy+eXlsG7CH6QmjIyJR8ov7Dnz82vu0eO7ubPno+D4cW4IBo05FhHHCW7d1GZ/t256nfMgORcACseM8ealjOpC9O+pxb+MPDAAPBB+NDdoaOkwHOrR0BHs2+t07aY33KFN5vEdhTxuNOOtE2kHMAT7w3Xr0CJYc/UL80LV63ecYvk7CPObcH8O95+UoGmmpAFgyzqiM8nkIZcfmh96RjggK851MJEfKS94zanXNwGEQzE1rVUJZEinon/3jkju3NK61102/f4H9bD3ETz3lJT+aWPUjBBFDq7+TMLzVvJAARCx4+xtKaKYmzYoxU2+Gw3u7WC79qTnCJHnFoQuLgMnqfZGsZDc4Jt2/oyxm1r7c7MiKZe1Kuavi1zuRTz6fTz/51rorwjh3EQgZH9vXPrxU+XnscRMMsnk1ydPmadQ2909QBHX5dPowYuyXF5xZ2eb7vT0UE1PG9b5tNsRYH7cIGsh7fUfFYl+Ugr5KII4gVrMzb0canQ20F9CHjQDdAFUIHcaCr90OOM72QcAcuY3l+m6jt2ciDY8qP5Kbn4E1mfBL4WKjAA8brg8NQUgzLWl61xxy9xDQKzg2s1IetxQiFNhOFn1vswTyiSTTH49ctD9xOWGtD7OJYQ0h3/TrVZ33NmZpjs/H3JjdXdyAuQH9b/fE2Z720/2oAYnXHUjZhEKLasTx97W1JgHDYDsxRuAdtHoZAxUj6J94FWCuNPwAZ2CEhuNwU8BELktN0GQ6i/7CLnnr+RWhErtghFyzt8uErC3umraBcNlbZLsj7PEM2aXSSYPuaCuck8z1tl9OM7JJXkJZaU8dBfmUn9pSXIHRukokTb2xej6NZHuN3wpFYEP1V/3cLGFZ9/WctYHCoCIbR8ovwlFdtMkejPd3W8kzWZC9sfRX4OP1LTtF46sgRcvlzsAQGiznALjuUIW8nZDMZmkLS9X5HyrgjYmWBwJ/Y1v0DKINY75C1sHySSTTN4ZOaijqNiGhIV99lzdym4yIz03dWZnXX9+3s4IIT6wqyyhBfg4Bhpq3tc3Jt0B1eFqr3cBANI0UFtuOLncXRUnN9ONzV09HI63u/TA/ojnUH1pEYLWX2gN2lp7IQDiGld/JPjZb7aFSaXvLR3jfrZP4ZZFOSVzn/iEpdOc7pKpv5lk8u4Q1tfDpW3KmNg1Io1lkNPO7IzrcuuKUlmIfNGSIAdY4IIyJu220YNBV0ivBWDp4Pm3tTb4QavANFBOK8r7ptXdSnb3R1BlXQId9/Pg7v3cfYtbCtIStAQICm5qzU2uwRK50VEURiJqtY3j+zNupfRRhPUxYOMJkbML1B/892SSSSZvWwBcXIdtByzB4lB/DTfN76AqR7JUMgmwIS1A2+Ve3MAADhWkvb6ItraHSafDLi8uZPhpa7h/rrwTgMElcXG0vx/rOPSDUlGogCPYY/bHjak5+ZGTnYUEKIZc2AG1WJEhSpHg401/wCkzE1KbU3jspNFm3uQMzV9lam8mmbyrRYPV2V0Ruaf2KFEAwvpELPJ5u78BKKKIGk0Rb211dRzbHQGBiW976eE7AYB2vk7Sa7si75f8WgVaP9R5u6E0mJ82AESovhwQIfhZAwj4RMcFQIIhtttCDQcSCZEX4QgoaWrSkVU0JTSR8wtNfckkk0wePhnX3wDsz9ro7KHud5xSuePPzYdOoQAWhLNRIsLdbZE0ml1gBC12hzjNgZO3Je8EANp3GpkW1cRExatW8F3ktdDvjRSuA/YHtpcOh6C6g/E17n7I0eE4thuhO/BdOM15QXHE0aAC7soMUGaSybtbSGCg0rpdLcw+EHHLrVWb7mSVJvc5QGINIw83N7QYdNpuqcTutCFBkA+/HXmgADjW8cFi4zhQlYlpZ2F+wilVRArw4zQXjvg6HA1mXyCYHtVh4Y23fyX95XxABuBAVTZ7eyLd2eXESAIgN9fOADCTTN7FctAfCDAzTdTnG9IPbqpiqSWFSgznBEslEtoG7XaGSqqhcl32+7H/712jAtMSrCOiqOjNz83WTpxyVS4vEqq6nOjscBt0A5bXExoAaDgBOsjhPFRkqsZggS5UY73fEMNLr4t4dcMXYVxGmB5bh0M5mGCZSSaZvPsklkLuAiiuKeXedXK5roxjAiDYEQAQmh+uJ16tlpd2o/5frd//QQOglVTqglOfKnHLyzjhqrhEcJdXTv7jxv96f0+YXs8ue7NrAQF6FBpL5aToZHtHjK5dM+nuXpAORmWAI+cE0RwOHW9Wt43J4ZjnrWSgmEkmD7+QBUK68GnZfUcY2U563URr7XAgNGZXWbni+fXJOTEcToNM/UoY9qABkCiUOPmSdkqlThjH7QHn/BULQuUCfD3YH3R83WgA4xOhOAO8wE3MCWBMnDEAmgFU/05HilbLSTe3/HRrE2AXT+M2ulJbiMpRYypISI8vpeDYRyJy/9J3BPQzySSTX0wAfiNUdw6EbKTd9rpuN0fK96H1oupC6XXB/pxiYVqMRnngwK+0N8gDBQN8WAoA4iqNAdjdqkiSVVnIRbm5GQCgLzQHOTjqy8nQQDzcN0Y+CJfIQRce9wVyVQhAMLx2TQxfesmLr99c1lt7T5sk4cbLFypCnE2EOIrjsn12DIRVhFf4+jvEejPJJJNfTIgTqPncVnQzXl/divs97YEIOTSFB20wX52QQkEfDsP2YPiL7+n9VvJOgAE7LkfSdbeFqxpqelL4s1OICdRfqMIc9LU39Xt27R8NpTpBTiiuFrGx5biwFmm7KYaXLono9ddL6f7+E3o4/Gt49Hdxw18HRv4uUvFjQNrjYH31kHuPCHFyZEztEwwik0wyediFzG4Qra9rk+q85/t2AMHL5e0iCR0n3bjbXyssLXHO4NuWd4oNRSJNe6pUSv2FI+BmE3aHN9vXxzmBOhVpsyHS3V07L9DFB6vAA/RxKhDwk5ahaSJ/D9dbzbwc9E/qTvcjejD8LYT91+H+BtynwPwuAgQfdX3/0wDE30DotCSbzRXMJJOHXzizo5D0e9wEvabS1K4Uc7lHONigTpN9HY24DcGvZPfzgQMg1Vp8WGK0jvy5JeMdPW7ERN3u78vd4HjRxIkAmAkxHIIYgu1a9ocLnCfJfkJwQEbcocWY5r5w794R7vp6Lt3cPKJ7vTNC67PSmKO4Zxn67zO49fPKmA8CWst4PwLKJJNMHlYB4HHwsph2GnUzGi3gRJlb4+okFk6tAqwAA1SqY3y/j3vHI6RvU94JBggENJFwvdCZmRm69eluVCxpwQ3Qczk79YUO94CrJXZPYB0CDKke81HumkxQBFtUOhHR6oro/OD7ovf8D0R0+XURr28KMwzt3CCAJwHvNO7nJtYF+Jw4mUkmmTzcQgAs6O3dOojQrJumLogNdD8j1ERNmGIh0b4/cGcm2WFWpTWotwuEDwwAEUGObx9Gsg8M2xaOvA4Uvy2rtZ6cmROyWLZL3uzeILiJAyJJpw022B8PfvC8HRixRFBwrwDuFzy6fUsMr1wW/Uuv63h1tSP6g23c1cXHlfBCGknoGCm5dwj3Dckkk0webuGgZTHa2ZnW/e6UMxhYAwjGcUxUyGuTC7qqXAjlxMQE7pvhvQes8ZeWBwKABL8XgOobQhxOQ+Ew90pqxAsqV7gSnDo9yJ89J9ypGbsXMCc8cmUId4LTQ3w4fMl/YH92UJhqNIGQwhPcO4R7B6/eFcmtW2l0+3aM1sOBms0E4iRpGk59CW5z/FAmmWTyEEsBrpbu7Mymrfak7HTGG6P5Xiz9YFu53qZTrhRUvngetf8kMGAK948tqvyS8qAYoFoC+IHf8cMqcIxsQyfmujMzvZY/fbbrLC6nsl4HCywB1ABVnPFNM1i0BUi1WBsCKcOC4DpVYajB0ucyOS10Y1/oW2CCP/yhP/jud0rDl16cCW/eOKK7nYpIkqEypoMH31YiZZJJJg9GSJbglXAwme7sLphmq8qN07haDOA3cPLBhlsudtxq9Rgo0Ydx82O4/yQ0w7eFZQ8KAJ28EDnfmPrB/Ly5EZigdmVL5vy7Tq1+RZXLG2m1FutyWRgOeljGR95HMjgeAbJ9g1Z49sDnPbyGREpXV1X46sv54Y9emBhcvrQQ3rm1lDT2pqVOyrhvEfD5rDbmw0jkpztaT8P/lTpQM8kkk/srqKPgSWIy3d6d0zu7c2a/UUwbDfAhEKJqNXLn5xN3arqoCgX261/A/ceAECdRl9/WeuAHAoCrABowMA8vqwCyZsDpagA36UvRwu8XTZp+VVUnrgSnz7Tl8rLBB9q5PnZ/ELA+Ap8mGzxkgHiIY8H2kB7YIUGQm6bIxr5SO9u+2toqpRvrk2Zvb8J0u3N44nHcyXmCfw8w+jdy44ERquQTcHNaa/YjHCJrJplk8oAE9U5xvi78E/h5Du5kvLF2VG9uzXnNloybYICOFO7RJT9/+vSkOzm5oIplanNEAmIY8eRtTYd5IAC4CIiC7hsBqxjJHmhXOwcfseckxle17zwfnDl1M3j00YZ38lTiLy0BAEsipTVobotJQwlvVH/fIHZ5HFVhxxVKSWsyW9FQ7NqqSK5f98LLlwuja1en4pWVc+lg8Amdmi/gsY+4QswjxBoSna3HGZyrwz0oRpxJJplASDrgSqjIF1OR/o4xyRd0OPxIsrp6wezuTEtodtFwKCQ0Q//kqaK7tDzvVCrcBpMUaA8BdFFtbwMADwHil5IHUuEROc7q7vlSbkEFvoHjFXw0FzxzWdzIK5d33IWFO6C3K3Jmpp1MTQExuQaYAG+sFVg0ERYECX/jvz8GwkMQVC5AUIAttkCZb94U0Y9eUsNv/WVx+Jffqo9eeH4J507KdmvODEbTIk45R/AiHiczPA5HyxJvRtdMMsnk1y3shiKgPYf6/XtmNPydaGvjY+nW+gXd2K9xFkiCeu9Mz4jgxEnPmZ0tcuGEEZrz4ralFB3AyBUG9HbkQQGgVkpxbt4eVM+78Hfg7unsgO4GvBek731P1etX5Mzsvpib197MjHC4IxQZ3kF/4Bij7GTqvyKARQIk2KLp9UW6vS3Sm7fU6JXX8qOXXqpFr746Fd+4UU63d4QYDiaAmR9DmF+A+yACn7UoaqOSSSaZPCghtgHJOIp7Ruj0fNrpnE83N08la2sLaWM/iGn/L1cQ/pFlkTtxUoiZ2fGD3F5XmDaIVGSMu3Zw7peWB67yAXC4c9ubtq1UUu6LZvN5Van8oHj67Gv5Cxc2c088IUsXHxVqYoKzvkmV7Ujwz5I39uBZazKgzk6nI529PVdsbObM6oqTrK8J3WzOm+HwU7jt83CP4rEiHHemSu3DmWSSyX0X1GEoc2/uZ+9IUXCl5IzmmglDN9nc9JJbNwv67h1f9LqSG6GpySnhHj0m5PyCnSd8IFB9rel81tmWPfM25KHp85L1etudmtoOHnlkM3f+Qid45KKBzi90uSJS7gcCFdhuoG77A6EO/wRZY7riLCdLM9G4sRKYo8NnWi1h1tdFevWqSC+9JryVFSl3dyf0zvYJ3e/NGJ3kEBptCb4pczLJJJP7Iwd1qwB/GnV5AW6+q/VsbjyHj7QurxvNMLx2NY4vXRLpygrqeyqcel14y0vCO34sEvWJHw90GAAgnRAxtcvxyV9eHhoARMIQ2gPhSA0gHLizc90QH69nZozghO9cfmwsAaowv/7H7s1iEYzqMrfQowktACDN68dI0OiVl8Xw298S3S//hQi/9jURvfSSCK9cKUQ3bszHt29fMJub53W7zcXXb2tWeSaZZPLWgjrFUVuC3QmwmOeE0L+Rk+IiavQi6uyCSZOJZHXNia9cken160Lv7dvN0bzFI8I/cTz1lxc7qlwm4zsQO+0FTt0c/3578tAAIKQGVzSc81IoNN3p6U339Ol+8bnnZOGJJ4R37Oh4HaAPbLIg+FbC84d9hRCozWSMdj1xsymS1VUxeu1V0fzmN8X+V78qet//noguXyom6xuPJ4P+72jf+V1RLn4GT31AG3MGmbYAN3Gw1vCnvTSTTDL5+cJpZgtSynOAnQ+jcn4Uutp5AOCS0OaIaTTL8fUbXvT6VSe9uyp0fyBkrSbc48eFf/xY352b30Ld3kM4Y9YjJdkfB0LeGwCIxFHGJJGQTkMWi6vO/Nzd3MVHmsFzz+rcs88I7/w5IaenhHakSJN4bDz1jXMD3yRjIBwfwqejEVU+w0XVXDa3tiLSO3eEXl8vJft7j4hu9zNpv//XzGj4Odz9CbgP4mm6p3F8Em+ZAhDmEU8nA8NMMvmlhdPMThqjH0NlfAIq2llUoqMyHJ7Qe3uLya075fj1K665dVum27u2WqsjR4Rz9mwKBrjlTk5yLf/rcK+CJF3GszcQDhhh91da3vrw9AHa3aAcfsxV4NXLqlB4xZ2fu+EuLW2mCwujdOGISOsTIgUt5v54JgGzo+PqEPYPvhUQEvigCksXbY3vCxn4QuHY0Yng+kKzvibErdvCu3PXSW5cn0uuXT+V3Lp1Md1af0KH/We0MB9CqLQyfQYhzcJxlrr3xgEcgOGhqX2P4HhwOpNMMjmQA8Iwg6NTcBdwDPBTXBF2Unf7j0RXrx8bvfRSBeqvZ6D6Cs7/LVeEOnZCB2fPddylZe4O90Pc/3UjzB/D/0OE+Q1U7htSVt72AAiFEXsohOABlwNo5RApzgs6R/BJGruPRzdvno2vXZsfvfJyWV+7psz6hhDtjk0ofsAhHgGY+PdezyD9wxUjh3Lvg9mfyA3YK1XhTiNvwC6d6emBs7DQlPNzO87cXAtu5FQqW24u/2rqOVccv7CCd3Czlib8VGuDAAQ3NnaH4zFowK3g/J5+VcoO7iFFzyST97WwXkO7+xgOP4cq8kmceURKZ4jfd8NXXnEG3/r2fPzqa+Xkhz9w9M6OsvsAHV1OS7/7u73Cb35m3Z2Z+aoulL7iuO4KAmPfHxiPVX85vY7zit+23MODh00GerCUE94jyWj4AdPqfCDd2r6QrKwsO3fuONHVqyKG+prs7NiN0gVU4vHIMGX8dwx+cPe+kPMEcZVMkZZm6HgolTA0t10qGmdiQsuFhVguLw/U0aOj4OjS0Jme2QpqtcuyXL6qStWbgnuZAAQRLDOQGy+x75JzmYB3EjlnfEfKTfg3kDm8J5NM3tcCDamISvo4VLHfQDX5As48xZO62WoPv/HNoPfVr9XE1asyXbljBy7l4hFhTp/pl//6767mP/zRm6JY/J6R8nugLFdQr3ZJPhAsByo5pe7efOK3Iw/TIMibZCBz7Vi6226+vOHNH1kPzp3fzT/5TM996hnhPfmU8M6cFWpqGuAFlRhgZvsEY6SLVYkJfW8WDo38+J+y/+zEaYInLU+321Lt7Tlyaytn1tfrenVlIV5ZXdTrG8f07v4jstt/UiTR04C5ZwB+tDL9Abjn8PsJuLNKyuM4v4wMoQVbriphK5VJJu97QZ0AfukGjnZQR1omSbvJzm46unq1NHrttZK5eVOmm+uov5FQ0MTcUydRv0/3vKPH11SpRMJBQ8akMnbKC8KzK8j4m+H/KvJQAiBYlQS8478hze3gy9dUPv+aOzX9ipyZW9PzC8N0fkHrqSlhymWhPR+YB9WX4EejCJwryON7PPDHYgGQrQznCuI5FfjC8XBM9ZkWJ7od4ezuCG9jU8iVlSC9c6cer6wsRevrZ5KtzYumvf801OoPISjur/QpPEWTPE+gdeJyugISdIAMazOj+L5MMsmEG1r4BDCaefLA/NLwxk05evmVIHr9kpusroi41RCp6wjv5AnhPf64yF282PEWFvbwUBM1mXUpxvGb2B6B9eDwbQsj9dDJNX0tmBfzVU94U74MOE+Ihk19M4yPJ43dD8Zb2+eTO7cmo2vX8smtm26ysioEN1DiZuoEMYIeHrKDJeyVO/hMJhe3FjkUHprD/kPeAxA0HDDJ5YQsV4SsTQg9MZE6U5MDd2amJWdnmu7ikZY7P993ZmYCVa5OqCBAa+TsIAj2RbwCdw3uEjKnCT+TTN73oo3hft2npdaf193u70VXrx7t//B5L770mhf/8AWRbm5wBb9wjy6Lyb/1+0J+4IOpu3DkR97S8ovQiddjk24mQr9ckN6LZH/jUO+PPJSjlv/k//VPlC99FYvYcYUL+iybYIV3gWB96QVVVSqWVa2Sc+r1wK1PesHEhHC5byhZHUd9EQbuBwAeot0BAB7+eaOjd3Cb0RxZhio9CoXu9kTabIl4f1/Ge7tOvLPtx3s7hXS3Udatdk0PBtMmDusmioomiVxp0q7Q6SoQdU06zs4/+kf/6Ffqm8gkk/eCcAAE3qKI0nOm2fhYur31jH71lULvL7+pOOlZb28DhZRQC/Mi/9hjovqpz3DqS9eZqF9Wvn8L7K+lhAGZcO56SpFo3Fc5gICHS5BoXDPI6SY5+EWewjH1/SW4jwGvnkDET6TdzmKyuVWPb94qp9euuuYmSNjamjBI1LjZEDHN6XOKDJfHUe3lPztS/BbCERE7KgIQZB8inF1wh8zRPph7PrBD887kVOrOLyTOsaNGLS9Jb2Fee1NTbadUuuQE+e+6ueAVExSuyUJhCy8jdWdfBfstDmA2k0zeP4L6O4tq9ZF0deW5ZHPzc97+3mOjr39N7H3lKyLd20XdlMI9sij8i4+Kygc/KAqf/ZwwMzO3QSL+xEhqVLKXiqQLInQLdejWQbD3TR5KADwUAiE89wAM2X9QB4pwsGERxws4Xk729heTu3dnB5dem4xvXJ9IV+5W3M1NR+9si6TZFAYqMVVbu73mARDaySr89LcCwwMgxDvHPs/xfrJLssxKVcjJKaHnZu1olb+8KOT0dOTVarfcSu2SW63eVJXqXVGusNOXnbcbcOtwPTiCODsnU3wP/UwyedfKYf2EI2EhSWF1sVUGxzGvo/590LTbf2t0+fKz4asvX/A3N+rD558XvctXRKoToaYmRe6Jp0XuA8+JyjMfEM75C0KUCl/Fs/8zqii7lEKE6MdSBp4xrENcDjdC+P37UYfeAgEePkFicJKxjw8GGIoAuBUglTnSOq0b7flw5fbC8OrlhWRl9ZjY3jqhd3aOWEvQjX1fc8JzFAnJhdV4wH4wAc2C36H/s+UgR+0kapUDo+fmzLWaUDPTIgAIpshEZ2JiC+r4ujs1vQ1/T9SnRmqi2sVDnMHOjCR9t525cOSYEd7MjMws0GTyrhTUSauhoQxzmVuAgp0HU6FlJXa1d8XOjkwajU+kg95/NXrp5dODr32lrNbXvWRrS6TDgTBVaFTHjov8b3xS5J7+wCg4fjx0F47sSUf+e4T3vyDcy6wfOD6WGPMkXukg3A0woSbq47X7UXd+fu1/CAQJwJaG+MV5P2/66EajUc21WrVo9das2+qf193u02m79ZTpti+q/f1qurEpEtoGpEWYwUBIMkKqxVYIbT87CezVQybIHwRMmuQJfCELReFO1IRGRopKuSsnJjrO1HSHhhzchcXYmZ7qOrXay06p8qKYqG/j+QGePhy+5yZN+/iebLQ4k4dSUO9QPH+y64bn4VEz48qoyQRExJU0dCDncWEZ50qoa7349k0dXr76eLq/96Hw0mv14fe+K2UDRZ7aFeqMXFoULlTf0qc/l+QvPrqjSuWbspC7jjDIAL+qlLLL3LQ2F7Uwv4lD7hdJNZizLL7Ca7+q8EMeejlIcGbGT6W8uId9hedMo/GBZG/vE2mr8QlnZ2cmvX1bxLdui/DOXRFvo+Xpdu02mmMz+3gCISNcG8ZPE2YY88yuJ4a7Z5eQz3muMABDnQtSWalEYIaRmpoJvdm5xJuZ7api6aabz19TExPbcnKypSamujjuOdXapvTkCkLZw/vfcmTrHwL4H8Fb/uAA9JkOkJ8okJlk8iAF5ZDgN97hUUruy3sKNeM0SuYp1IjzYjSq6/3dJLz8uu5969v15ObNabO24tIYiUjR9pfLQh09qt1HHkn9J55U5d/4dOwvLFxBwf46nn8ZYV9FOb8OR+MHfN9nEP5n4HNhwQ1nbFT5W7z2q8rPrvnvIkHikCFyU5UnTRR+Mm02PpFsbC4C/AJ9966XAAij1RXLBjXYoByNhOKcQSIbgIzms35m/yDvs0CIrCCDpEsBhuSGfAZAqINApMWCMMWycGsTiTcxGbl1sMLaxL6sTbScyXpTTNY77sRkQ5RKKyrv31R+fjWWcjPvuk05N8eR40OAI9K5d/H7+MGGL/hG9rfQ4RGrGtjIQhCZTDK5/4Iyxu4nF2WMZQ6a6MEeHuBw+F1Cy72Aivccfn/AJOkx3e4spbs71WTtrowuXxb9b/6lSm9cl6rXFZK7OxbywszOiNwzz/TzH/xw6J07X/BPnDaO738b5f1P8EJ2F3G56S5YXoerSFC4v4CC/hyu76OG3kEl+UFOKU43+5Xlr9Tyd68gU3wk0BEcnhEmfU73B08nu7vT6dpGWW9vL6Sbm/V0bVWM7t4RySaYNUGQy+jYP0g2CNwhCFowIxBynxGCoAVCOoLfITZBeGxHi8cgyHs5h9CqxkHebvBO9dibhGZQq4mkUtXO5ORQTtYHYIAdAOKOU66sO9XqulMs3lWFwuvCdVeF7x+qxFzj4/hCcCCFy38Ijlx6x77QNn/bbx5PM2Dh5EhzBoSZ3FfpGTNXMGYWhbIfjIGJdYK7O04DDSdR5o6htnwaNeGD6e7uZLK+kU+vXvai118T6a1bIrpy1Y722qpUgca8sCDk8WNJ6ROfapQ+8tGhnKjPiCCvQT7+A+rUP0d4V1CmuY7erqUHANbhfxqt/Vm8eR8B7fWE+HLtPs2zZc1+T8hr5jX/uDk+40nvqEjFRceY47o3Kpp2e1oPes+4w+FJp9kQwzt3rHHUeH1DpFSJ9/eFhlosR2DXnANIhsfMQo6Ntwmxk2csLRvD3/ivlYPDe2f4jAPg5AZNvi+8YlF4tSrZoJATkwLgJ8AAhZmcFHGlKtREvevWJ9tOpXJX5XJ/KX3/FVmtUh0mqNFKNdkeR5Bp/qeH3xVGEHFbhxugcLAAloHFXbyaoHhfJ4lm8v4WABFbWa5yOouytwvl9UZu3B1D01an4C6aODyV9odPoQ6dMVtbXnzjhhj+4Hti9NKLgCvg1WAoOL9WlArCPXFSeLTtefp0v/DUszv++fMor2oR5biHsvtPEd7/Bv8O/AF89pODX+gKbqI1pinUrxHikXhCfO9+lfX3DACSDfXRIvlSLLlCnsapaUAZ+dyCSNNPqTh+UqRIs91dgYwSydo63JpI1uGDEYK2i7TDgZK+0GCFnA9Ihmd73OgOvcMUsyrxwTGEh4eXkDljldoFGNIEV74oZLEiXI561WvC7ns8PSPk9CwAcVIkheK+9Ny/VMXi6+5UPVD1+oQolCYRZoAwX0OQ34Wj2R+Ofjdwjv0lHEXmvEh2RHN7UfYlcprAWwrSh2BKq7xUabiW0q6ptBczyeQtBOXEAwo9BxpwAT9aOhGrwuWePmIK57gc9DdRbxbjuysVvblZIuNLboP1XXpVRLdvA6oioQK05aWiEJwx8ewHTOkTn07c5aNtd2Z2W1UqHNVdRD1bQQX6/wgl/h3KJDdMu1cuCcLwaIcT2CsV6rhXOhgcuR9yWGff9cIEgleDOgpQsJues5OWCck5gx/Dhz4Cv2TiyElbbQW67iRbW3nBPkECISdQ74DhN8AIuRXfYGCnz9yzN3hPCHU/9uzBvWO8Gcc/5otUj/FXOXCeAMgJJx/YPY8dsEJnctq6uJAfADGvyFJh0zt6NHCXFmvO7NycqtU8MMOXVD7/baAqR40ZketwaF7tOm4CPb9zD+9hhzGt5Pbxrdzgia+2grRRLdGq5ESu7ogcN4KPfDnYNabArUmpWjNcG+k3PpfJe1tQDlh2WI7YGFrG9UYB+wpQ7i6gcJzHTVX4th8o6XTqMkl+AxrTZ/1GQ7a++z2ouldEfO2qMNCqJLUqaFQGZV1OTQnn+DHhHjue5p/5QFL40EciZ3KqbaRqCKVoPYlm8l9Epfkn8L/Gfj/78gck7wkARJ6wY5bspiJEvISGYtkYx0lRufGBs8g87v+7jOMSarcyo9EobTbz0e7uQry9MxWtrxfABH25teW6+7ucWwM22Ba63xcmDO1kasPNlcD6rNEEsjv6TD569wTnD484WmwdygxKznjgeLyZEzduEg6IfJAHfJXADguxDryuLJUG7tyMdI4s+s7ycsWZmjYqH1x1crnX3YnJvqxODJxi/keqUgYAyjzexQ3dyezIAJt4xeFm81sENqYJztG+Yi0SUV0JfwoJNWVE2neEgyZ6gHsLnFDKhsJOZoVPdsjfVLV5Cl4Giu814Xr7U+IUBw1LyN995LPdbwPHbAypksZUP2MhjzlSPIo69BTOz6b9gYrX10rxxsZjpTg+KtbXRPPFH4nR9WsivnPb9qu77EPP50Q6VRfOyZMi/4Hn0ty585F39NgQ7C8Wns/yxQnOZbzNR+39KirG/4R3/gDn2ZXDODwQeVP1fbcKKyk8GlRlizaNOoxWxWUtxoV0CrAEFqgBAE4eSDSESrybdAcl3Wufj1udpXhnu5JsbBbT9bWi2N4q6kajlLYa+bTVcnSvr2gui6PGnEOogGZsMlFSQNpwRCWbYMj+QusfgiMFuMH/BEFii1WrAYoH02gMpzY6UNiDADAViJTTafI5LWs1LaanlZqsa6dcajjF0r43OT1U1Vrb8Z1LynWueotHfGdqZtYpFiMdBA3l+WB/dp+Eu3g71WYOpszDHcHbjqNETRCHbdyN6QME18FLwRoHaHG90Xguq+1f5HOHjrejURFBx5i4Mr5GxkiQfGCFNJP7LwC3+VSkH0ZprSmh0BjahrPIwovyw3122yg3C6hEZ5JR7wm0gR82w9Fi3Gw68c1bwfCllyYdqL0KjA9gKFCHBDcxp+V1d6Iu5OyMMUtHjPfII7ry8U/G/vHjI5nPdQRUYjSp7LcOpJEFNLEsU19FofyXYITfx9vX4AYoiwfV7Ndbzg5r6rtekGD8Fs5PAq0S+SGgBQdOLOKqJ2U9NbLiSA6qSrZ0NFhaEWH8SDIcHknb3XKyu1uCCpzXO1sTaae1BACcjrd2gmR3zxedTl72e77kUD7AkCPHBDN5bz4gHbgdR44BirYIWRCkb+/4sdwDQ/r2JzDQEcrz7Chy6jgisdNpUBYrZSGrZeGUK4lXrUcAwKFTyu2CMe54k1Paq08pUSj0nXy+YXK5LkC0KTzvsiedF0S9TpXmNOJyFiXocRyzi+AKosORPDTqFuCQFkkDbJn9LsA4Q9WZAMdpN338ZoNyAg1JHTRzhAAH4K0joGWYQ8E9uJdzs/hcBojvEkG+OrGJn1TS/SzKAcHoJtCGjScHN0j5L8Fnn/Pjuj98JtlYOZc0G+dMq11LdvdlfPeuO3zllcCsrjpOq2HrhI4joT005tPTQi0tC//cudg9dybxT55MgrMXErc+1UOJ78DltNELrnRZT1GNUpYdmrv/MurMVxCf19CED/aPGn9SygIKYi4xZgCaStXYTv/ic/dL/mr1fM8IMxmO6iHolcgj4fJIfAIgV2Mws6twtOHHwQZW9JwYpb5p7M6k7f1zaaNJQwu5ZGurpDudI36/XzJ7eyLe3bHzCNNeT5jhQOgIOAL12BpdQEmySjDAD+9DkDw+SGT84dU3CsHvUOwUnAMQJQjSAINTLAgPIKi4P0K5KlStBkCs2LmGAMXQKZcjVSwOVb7QE+ViX+YLLeMFN4V0ruB85JQKMyKXOyZ97zxKdSSU85eI1xoKO/tduGSJo2pb8F+Cfw0+wYzRGkLVD8csQTyL89y3lfcO6B8cx2hYCJLse2wg3CEcVRumPVvvrD/xIRTkDfs16qD6n0J9+DxKagWZtYVLCfK5pMOwb4bDV1C+QzTKH9Ld7rPxrWsL0Z1bk8ndNS9d30zTvX2Vbm0p0WpINYJ25AL4SiXA54SQ3MD81ClTfPbZUe6RR0ayWktkqRxJ10Nja7p4dw3+Et6dV9KJUUK6iNAdFJQfCC3/I5rll6ieuEVRcSU0N2OmoCex0ebub12lFOvufRN88/tDmPHwCIj0WTE5zaSGH1xBwtaIQEmWxMp+Tgx6R8xeI6/39mfSTvsR2esdUY2miDlivLcroCYL3WkJ3e3Y1SUJR49DECL2FdrR4x/X/R8nMo4OfiA+BwfjP9az1wCCVrUGkyQzBBtU+YN5hdWq8CdqQsE3pbKdUc+CZ+DSQsGIUglqRrkpc4VdUcgPVDHnyEKhoAJ/QrhuGyD7I4BgE4VoCkyV6g5b0zX4f4H3fh/HBDjcZltboJw5r4wgS5hFDAmKQ0T8UA3msx3E9A6AjitaCILsd2QaMx3JCMlCM8MPD0gOyjgb3x8XvjcIroMUsLE3R7XQv4NTn5PSmcBD7CtHwTOubrQ6o7t3V9KNjVQk8VkzGh5P1u/W5NqKG12/JcIVFJcwNFKnkoOELLPOzDTX9BpneZl9flIdO6bz5y+E/tGjIy2dUBszwm0NhD9AxUDjy+0xoZwJ2eK7EY8+YvxDk5o/lq68EcdiWrtmHgXpHL6F/dbcDY4Dfxsouw34903w/vevoEBw0TatzHAAhSZrCYI0vroANykGg4pot4/a9cW93vm01Z5KGs2caewrOCiQTbiWMM2mSFtNkXQ644GTCHl7aJrfAt2by+Nhot8DQco9QOQz9mB8I5kkAREqMvsKoe5y/xI4MsOyBUWHhhnqdSFr0GAqEyKB+pzk86kq5kcAwFAV8on0/aEIvF3p+QO07IGyerfDPr8VofWX8RYUwLQtgoCq7S7ezNh/Aij3X+B4EjGwqi7c4VpmrkTZw3kWThqD3UThtGozHKfmsJ/wUD22zPCNgnv4dWjc7WBLBpD3QZCmyA7bb/uWaYrrbJimkK+Pw/1tk8YfN0lcQ/47MtWuHMUi3t5Ow5s3++G1G3HCPvFOu6h6bU+19kWyvimSVhsKBhhfPkeVF41uUXgnT5ngsceNf/as9E6eUHJyyjjVaqoKpREiMcS7BijWHYActBBNAKyhrLUAgltSOVzfy2L/behR/7uJxUj68oMAvfMoINw6k/b0v4G4fx+M8CV81301NMxCmMkbBAnNeXK2H1F2wpKIe0to6R5NB6OnTTi6mHY6U/Henoq3t5x4b9dNWo2CabcKbqejZLstTAdMv496H8YWCLVVj1PL8ZjYh32EdG+SNwLggT8eScZvOPooCBYQDVTk8TafgeAOWg4YIM10uTQMOzFlwZCWNhK7LK84UuVSqKoVA7aY4v6RyhUizs9ygpwWru3/e0W46qpwXFqs6SJ2bGXd1KQfwks/iuMS4k3gI5CRAdrNB1BwVxEjtsyvw6e9th5HDvGbAEjgIwC+5RQLfA8tiXD3P6rKZI8MP5NfRajesh98DIIu8oTz55C0tq+WUsE1Wlj/IErT3057nSd1s+madlvJ/kAolFuWYQ5q9F6/IvqXr6BxbwgnjYQTjYTBPSyd3IZCTE0Jb34uUrNz2jt50oKff+q06y0tunZ2A8q8BlfE2/sotCHeGR6gTRXvDpLGftMMoz006L7K5VLlB19KHPlvgdwzqIC/i/c8gXuP4RGWxT+F/wK+41/DUUu5bzKOUiY/VVCAiqbXOw4g+5DR+mOm3ycLDJPt7UF4984g3t8pi+HouBz25gF+NdNq50yzrXR34AjOgh+NbD8h93xnoWCCAwLHIGjBEO6g/4/n7skbgJDzaOzI8YFvwZDXcLtVl2md5oAhUlV2yA6rKKQoqADABCpzoiYnlaxPSLdaCVW5Gjlgi7ZvMZ/rSd/bgZq8LnL5LRm4I+n4CgWX/aVLeA+nD5ElgwyaGK8mAPL1BDj2yzyP6y/Bfx2/W4gb+1PJpHkfwY+qMuPMSjlu7Mdq8hyuHUeAI0/KK3yW972V4H5cfmu17t0m/BZ4dh9pfBMH7dhFwP7Tn2gkfllBWP4ewkarQm2G/bzn4dAaik7SbPTTbreglJlF4/ksUvTz3iicGd68KaKVFTsPlstDPc546PbEcH0Dbl3owcCOmClabXZdlKeC0JzIf/RoUnjsiUFw/HisZqeFOzvnOJP1vCyWmfdWoPoS/Njvx6IKjUN68PPJoO+Ort0epZ1u35usCa8+0RHFwpedcvlbqAQn8CG/hce50dgUwmAj+0VkPo0g/L+RTvdVW0DYmfw8QQZOgPo8B32Ni74LYhi2dLOzM7p9czPZ36kqYZ4SSXhBD3rHwQbr6fauSncaTtrq5JN2x097bWX6XWnsCHIsJI0wWGs0B6zwAPzs6pGD6TT8Td+6QyHw0dkBl4M5hgfOQpK9H89Du+WkawGWaHI5A9ZnqC7LSkU41UrqVGqpU58cT8au1SJZKg5kudRQlXJDVqo+GGUdKg5a8kAJ182h9KOyErtsJY34NrwJH2Pu4L0vo6j/KIoGL/t+ifMPGRMyRS5nsuBHQRzJ9riFKMGU/a9H8RXHcGEbIXP6A/dcvnf/GwXPki1yDTTtJx6ymXel4DsIehP4jkn8mEE6MIOvK6U2+I3Q7/Lsg9kzRk+Nv/dnAiOe4fNkfbUoDGsyjgO/VCIIcZL8Z5A/x/Ro2Ix3djrp+rqf7u9VTJIcE466UEgSd3D3rghX7ooRgFDv7gpnFFojIQka7TREG5YaawPTA+NzZ4CpUG/T6SnjHzsxLDz5VNc/eiyV5aJC4+ujQYcq4loARHwIVNQoWjgOUN5L6XBQ0OEor1E/hpeuijSKE2/5SOTNze55U5MvOhM1NKhyAd90Fh9WZSXAx13H899BOLddpf4Fw76fwsTL5OcIMqSATDiHQ65JZJpxyRlHozgCWkIj/ojptR81w/4jut2ZTvf2dbq1F6St7mTSbNZ0uxlo9qHs74u00YSa3LHqhOD643gMiJwfON7beAyKfI3NfssQx6B46BCXAyETZFEjKMInEB6MRtvzvB8tt514zZE6AKLdDD6XNwA5gqKR5bJ2ypWYIOjUqgM5PZ13Z2arYI0SgBirUklBdfZlkAMYeqnw3EQ4jpbKgUoj9xHLFbyLNtou45VX8C1bZpC2hZN0xWg0kFNTZIJlxIarc6h+UQ3jCPwp+LQfdxuo913E8AYivo0wuAie7PIeGEKtXsBv9l9RXf+J5X4HIIDoPDiW+HbfiefY3zwHH+mhH8MxwlFfQTivI6C5xIij0F3ZhcDwCSDrOBjhftJgpsu9roKDsNiPyvS8gHJ4Vjcbed1sQYsUJ1SQ+zgieCQdDHvJ/l6UrK7m47U1P97c9EW/V/AAclz1lDYaItrdxnFHONxaFmVGB2g8qVU4gXAm6iJ3+pRwT54QztJSImdnY3d6puMtLvecet1Fw828gbMm6dDyooxqPRJKreKbWvhV0t3uRLy+VoYrpDdvy/D6LWHQCAdPPxUGx5Zb/sL8XVUq76As5VCeGUbXKNkASbiGMK6CJl/KQVNA+PdVbCZm8rOFBQ2ZMIumeBL0hdMFmG5kNGztyHbY78UWlytOqiIdxbrVK+pOfyHtdObjdmPS7XdVtL0jou1dofeBm1A3BPsMu12AYc+qGobLh0KUbwIiGSJAbZxBBMOxT0BETUCdGQOkrYbjiwBQG1f8eXPf4T3BfXwGAAY3VpvpTBAYJ59LJAdOahPKmZz0VY3TbqA61yacYHpa0qCD4LzEYgkcGFougFR7Xio9b4iweojXChTc70NteS0Vpm0SA73fGeFbgPAy7zhqUbhyHir7JOI+h8gwvTjvjJNuX0OsaDn7NnxUAmssln0/9Gl6idsgkILeQPw5ZeOe4Pt4nu6BDqbYMjFexkXwIWgfWuz5uYLn2Ah8EEdU9ZiTf4ZzNwE9bGAvIIuO4ByZMudtclI7GwM7so7sHMlBfxT1ekhmNHueZ5xicQa5+QkwvQ/oRqOabG26bHjB4BZVqgtpfxCZXk953a7LTYg616+LcGtTuNFIOGwwkUV2Hh9HdSHQAoSYnhZWS6iM1677p09ySZvxj5+I3Pn5IRpD6MvBULpOCXFkGrAuEJAlwwPoDsxotG6iEIUb7K/drIaXr5SjG9fz8auviXhzW3iPP5kWfvu344DzBefnuk6Q30DJBRIbDsKtoJyvI51uI4ZboP+2jxnn76sg7pn8PEHh5FqhMjLBB91jKWGGP4XUm0NB5Z4fHWTUUSQmKzXKoh0xzZlYz+h+72waDs7pQX9K9PoiAQPUraaQdABA6zoAwV5XACxFzBYZoJhyNHlIMMTrEoAhAJFMD5FB0ONss7iHPwRBxOPgNBki/h0cHwq+gX8tSNrfcChQll2CzdkpNxxcsc7zOcpH1RkVoCLdao0m/4WsweeIM5xb54AL8AvHAhUG6leiHPVdLcUl4fmxcH1XuaSddpAPgCup9pag6oF6ihm8/JhynDIKdwvvX4WKTUvAZJLcPJurEsgeyLC5pSJNITFNX8E1ME6BxGE+rAFvA8eIaXyuZF/aTx1IYR4eHPK7D1Lh7QnCospZT03yFFL7jJLudYT6LUTm3hw1IJVVBfFSTt79CWDG9c/C+29wnWyPfagNhLmInFvG1XncQGb3EtLmdXwbwyLY+jgvoWXopLGTxtu7w3B7c4T3Vv3p6Q8o338MDeqkaTTcwcpdE22uG9PqKtHtaydNVQCw47StAcAvarWMShPpIL+5Nzbn8nEbWdq0lHPz1lS9f/ykCZaPCmdqUjozaLemprQ3PRNLL8eR3bbRaYTEQF2ASu8oDrpIESd4B8r57m6YbGy0k73dKB10A91u55KV1Vy6tuolN26KBGU7/5nPDoq/93tJcPZMyZuqIw4BwN58T6f6dTSUV5FoO6hz7BvmwAfZ/0+k468q9wpFJj9dWHkugSvRmgKE0z8mkXIcpZpCc7eC301cPgIKsoDazjlVrAgjoEweLeuHdBJ9zsTxWVebPKfJjBoNbbodLdodpfp9uIFQ3COh1wP4AQC5HWcTfg+q8gCN3gj1egRCFaK8ReN1yXbjdzC9sUNxPAA4imWIFAuOLJY//v1WQvDkdqIUTXWa9xEYyRQBjAC0sepcyIMBFoVTLgsHoOgDBP3JKeGBLQzwjNbpNYDnuqrWpJqoF6BeV6FuF6XrhdqVIZgiZz14ULGK4D11VL4g1TrG+wGCNPGlNgDIDYDxvna8O7iXAHgMX8UpEWSEL8OnJRBWCLJDMgI2SDTUSfWQxh3ecpSQeQiPYEyfjRTZCiuUHdX+RSoXQKuMhznIk0ecprVJPwEsfQQp9R0jnH8NILJz1A7eRduU9Dltg4hbwgUltrdbci6Pd1d/F2zn7+DbwfbubZiFRsLkTZoUwJ5i3R9cFaM+GLIsIg8mkUsVkeoStIVc0mo60cZ6FN293YPK6yDd5hzfnykiUV1oEb2NddFfXxXpLl7fAUEHK+NghiQIgu0lACrmM2cQeOM9bRDDIgfNxqs5jiyJ4PRZnTt12qiJijR5T0k/gFbqpwgm0mkyRFlO9bBfFGGUF2kCvVkLSQBEeU42NnV061Yara6k0famMu2Wkp2OI4dDqftDkVZrafl3fme/+Nf+i9hdWpxz2I+ovG9Lkf4ZWsvvIQ25tzbrkSLDOHKfR38PhRmUyS8gB4WajijDhbPzKLMFaCoNoBSKV2EGGVZBzSIL6eDGHdNuS53PcyLxf43W8oNOLpjiIEjUbA5Nf9AXvV5sOp0UzC/VvZ6fDgelZNAvqMHIkWCLxgJgR0iox2qIejoApnLZEUeWLRhydPnAUAN8qs0/7gOk4M2MsT0cH9jzPLY/6R/ccOhbIOWVMZM8+G8VNbJDqs8cYJEARU7SPpyGk0KNFsppgTn2ZK0uoT55YAxlNTERiEI+BniOZL5o7KZSvqeEqzwOrgDk8BqT4H1cEdCB6+J9TfxehXrXEcXiUVUsLkPV3oG7BgTjUkaCFlcH0FYiKwm7IcgQyRb6gJzI6H0D9d4T5TKZFOq6BbhDkCOIcayBqiXZJp/nObzecOCBYdHneSs4TxWUNvDIxNjXxQGd8whwASn3soiir8l+/67Z2xuJ06eh4ouTOM9wVuHI8shi///tnVusLcl91qv6ui57rX3fZ+9zv8x4BjB2PIOx5BAHE5CM/GLgzVKekZB4yQMviAdQxAMvkeAVJTJIkcxViEQmQYE42AQnMY7BYIgmzCXH57LPvq1rr9VXfl/1WnvOOHGY4DnOmXF959TuXt1V3VXVVV9//7r1Loktyvm4ywvsE9zux7jHNfK2E0ahhWCrRp9Ky4uyms6K8vTkojo9m9rpNERZIcmDLmFU9jaSprIakD9/8w2zuH+/rk5OmqAsgyREj/Isy0VmCs1WmqqtmewSOa16cqX2KhuYimcY7e+Z9NYtk+A0kDnYJlkaXN/rN9HOXhHv7tZ1wrMKLfnIU6l4D5S8b7JFhZpEiZ5H1bk6/M6t++YOZrTV/fQCPz4mbr9n8kcPnIUT8tIOe2SdmlPu3J0OPve5t/qf+lQZDDeuU6bIyuCrFLYvkU9aFeY9WfH5/4VVqff4o4JCqIqlMYPih4BX+MYGJjLFreIRa1iDKqpUw1/Ay18hxCdtU7+EvOdg9ahZFmOzyKcovLP69OykGo8CCHCvypdXzLK4arLFZjUbpdVsHDaTaRBlSysStCJBCnetVWrUXqipeGq7ERmyVTuOG3uI2ezIzBGi3Nr8dX8c3N53E6C26nhZ/W6TJ45akepliaEyyI8bhoN/qcQoNnUY1VbfR+n1GjvcjILNYUBlqoONjVK90GxNMOjXptu1Ya8XBEkaQmwWk0dvmCKo6yWZpgFnF1w7q3vdTZt2+qjRE34/CNMk4/oL7veAyvSGTZIx6lTtjFJRSGeFLYpmUXWqennVVvlGtVgug7KYcvVp04GI9zb7vIxQVO6zpSIoPUutrShiE2nhN5s359hyjx6dTo6Ps85HPnIj3t/9UxZjkPMaJ6qc0Hp2IrfSFMVxPTo7xuSc1UGzi1o6gCgeB8vijXB39xAi15Lud5oqH/L80nI63zXLxRVbFMNUKlv5W5Wm5NkVixwaXlp1SpTHj6vm8eOywmStZguKUBMlURQqTJAvTDW6MAuIJjt+7JSXlp1HibomDaHtHGNHa1N2uyj3bTeInnwwTZIano+Jj45Mcu+eSV56CULcR+3HCLqqsnmRNUVOlBcdXrZx7ayQwgQVFywL4oOpqwkAT46txg7W56hNSDfgJR+hBGW5FBwreJELQbdnkhtk883bJrh3783hZz/7LfJVFULDrUou+9vQ9FcI+e/7PGsX6Bnjsjh7fP+AJFTqZGapQV6msmaaqF1QixH8aZwUhBY1VcVDupkZBfa+ybLXq9PTulwsDihwL6DkPkIdvlnNJkNM5aA+PV3ypm3MZA4hzrtVlqX1cpFYTJkAFxaYN+pN1tCFlToUKUoZtuqQrRaDFSk+RYhrp0LA3iVa8iMZbNxxbR0x6scKOqFKuwqvtiSML+ePq8umdGMUa9SGGuqthuNQASxmllUPtOYzbwxsNBgEsUxqmdbqlFGvNWJDdYzrFFWAKAvJxhoruzHTBlMaJZNx7pg4PECFjsJuN4uSzgXK5jyO0jnkiqHYvWKS6GPE8JCXxZLKOG6y/LTJyxG0FaJENWzjGF34Zri317GbgxdRjJvYYUsq99LkZV5NJnPU+XE+uVg03d4t1O0LURj2wihCjEUTlOypiVMSEdzCrOw1ExhhNs1Nvhhwz25+fvGwPD19CFFvx7v7LwX97g2bpnt1VSWYjyXXxjTELJxPbTuVMnMmpIaZR+RlpPxVswhKLz89M8uzC1NiGQT6xCuKPIogOvxQFkyB+qohHl6u7nlo3J5mbLgOryTGsO6g7rZNeHjdhAeHJtpDyEKI7rmS7+HmpokODky4tWlsJ1F5KerRJKtHI1OOL3oouKjk/mrfC/ISEkQKIlYr7u2ImvihBNHjY8okBEj5UTwqyp7Ww1QHWnB4ZDb+zKumuXcvD69c+XL/z37i18L9fV4i9U2SoW6/N6g4/7Noml8fBIEU/jPH00Xa4xmg1qKS6iW2lldrc4Usl8pQD58GhYpG1M617tnUwgwfoiR/nDftPZTCTq3OkdOz4+rJ6bwajfsUwEE5mWyUs0mvnE87ag+q51kHBZiiJpKQAhfIDNF4QyqTVScKBVKN01rXUKtiO1LUVibz2mxeEyP/nVKU44/+uT1VFLUTqsQ4MnQ7lwVIpNn+aklRjrSvQkOKnG8HbWsWS9zOZEGFoAId+UVy2qeiRhBlwDktCqEGVQ0OIgKwYYmgKfWdiBwlPauhEC4+tYGdo3rUEHYexp1JOBiW0c1rR9HRlVdRh9eUriZHyiyWF3WWTcirdopOlj+BFB/bXicK93b2TbeXBJ0kD+OkhuCUT0W5mF+U2dxWUXiLJB1h3jU24y2TL87rZXEWbPR60fbOTUhmgFlb26qKmnI5QI1Fxdn5pDg9GRup9zDcCNPuoLPRT9W2unA9/qh3OLOAZBZnJ245qTCbm7DEVBQpoahD5SAvNF56psRvhQXgvmND3rYk93Y7L/Fz+a70akypVhhCibbLrannfnPL2MOrJrp23STXrzs1XhKHEpKtIWC9KN1YVD3npi6xMHLKkWWbNtNZUJycmfpihLmDnaO26IB85b6BVOaCOM65TjZz5SqMEvds9dLTzJFmH3J94Z7Z/olPG3Pv3mPy4ufCq1f/LeqfKJeHGhNOqdRnHxZYTaeptQ854RbYkJhwxegZQCXW4wcIHmq7ZFc7rk0N8SUPQe2GUo8aTqPvqqq/5TZO7U2Uh/ohBXSGwujX4+kAs2ejvBj1itF5Wo0v4uLkJMaEhgTLnboq96hd/TpbpFScJCjLMITsNLjVfQVP5Kf2QjmpDbUhsnVm80olqoPFdbKIwNbEuKKydYlRwVe9c380SNr9aI+7muh+vL11nStr5Sngb718mMYoqm3KLfyA03xnOTfURm1WkGVIRZa5Xekf15C9VBDnPF/WkPgyqOo5FXHOFWdB0l3GB7uD+NrRjeHBfhz3uBZqKCeduSo8SgulXNssz5psMUWRlXUIlURhBfEVmiIYdbo8qbComypr4jCtO51bcRT1c6mgi9GynowXzVw2J+h1+yjKOIhiC+kkfcx79bKoDW6BCbg8PTXlaNwEC5S6Eh6HhvspKORB9FFRyxlKD+empKHq3esEooQ4SbaMCrJOz0IqfqXkXZbrD4SlfFd+ut8iQLX3dTom5EWiTzIYvVDIx6rXd+18iTo6MIX1ktLq5+XpiRsPiMXhmlNqih1XrLW4KVkTWu5ZziBtJVlb54d4cD6C7AJUe10ViFecItvB3D08NB1M3vDqNWOvXzPx3Tum++qrpj7Y/xbq9O9bG/5rfKoTS80ICtZB/b1EKmQSX1AhZAbrG8Bvsn0maEutxx8rIESVcDkRosaIHfBgNPxDDfU6rvYtMYfGxElB9puiSuvZJKhHVLCHD/Py4eMIM+wmb9/bVLbtZjzpYkL3qeDdOpurV7GDadxBDcZhXQVPk6IbuqBxYE4pFs7EUoFfm85OMWJaPd3J4qKz3qoYqd657TudIzj5wq+cC7N2XKs95rzgnTDyLxUC8Ym0RH6B63Bph2rIRHY90/rMAPerNeeUeOnTBYonVEY86zKMwhqTM06HGzbG7I70XZY4bb/cp4YJ/iNgIJ/CLFA/OcqrXC6o03VJZa5QMFUQhyX1umh6nTTa2hp2RCIoMLV9yRUQVkHYEnFJjBuReJR24J2uiaVwSZPaZHMNa5qgjlBOqFCRC+pJyVOzARqPdCMeeQnxMpIZSzpk2ip8q8hWLwrtt0fb/BPYqvG0zXsdUExImNoIIUC1u4XdgVOCOdfP9YyVheQnRE+eJuQh9ickSHkxNWlqFsRT3+/lOhGkGqGGnTktSqRcuE9F8CKpKohapnoHUpXSS7SMW2RqnpdUX3r3rum+/DLEd9dEt2+ZGNVpENrE7qtE9W+h2jXD4xKUhbBsGq1S86OUhZOgaf43+69BgP/deXgGcFnm8fyBwqAhET2Ks0hRVqnmd7ohGDiRoI5LNaomaIhAQMG8XU8md4qLi2Fzetopx+N+iVqsJhNM52mfSoub9jGZe2aRdfHfwaWQXqI2HTdFj0oiUlSPndSJI0E3FrFVjFKLDWR5SY5yMoGkGB2ZieiIjeqjKu2a1ITVviM6Ye1/TaquwX5Fii5ZpF4qEZKQc9dxBKgK2ZLgWokqg5yT0iRumsqFGsYPx0QGkJ9NqPCp5kyjNp2JKZJCVVKhK70A2NZKn0iU/+xw7bpy4Xs9vKs1I2jjJ+KFTNTbCnGSDxAD91Zfc0Cc2+u3hC2VpfxyC2QQRqStdGrokTos2nbPleMO63xRHiinXG4pjS6hl0cu0fps0Z7ll/KKOATEOUwhpzDmMeemUFyXqDj21bEbao1g4qkmCtSue9ZNgWmu562XJGmSurOY466jS3mu6EGQImx1fAX9gXGrEWkJfJymzZWaj75/sExu3Fgk9+5m0a0bdZN09ggrSftFnsDfJj36AtwlyNdNFOBfJ+afJB2vkzff5tivQICac/5M8M6c9HhuQUHQs1LboYhPNVFb/RaoXe63lvHSEAwRZIdK2bOLebccjXrlxbhXXVxAiCPIcNKvIEfIcKOezgZ1vhxCbFuYPp16kYXNchEEBSKKiqtPAFhXESotD9Oa0Gr/gWDKXAs9rIhDlVtDc6QwVMHXpOYqsot/W3lFaKqcK2WjY9+TEHFSQiqmlwVVO/IvAnSkwf76Ovzj6u7eqpyuglKpW8gP/gnmuqqkLiGFQFvFSaQhAiasI3SlnXRYSNApTMVDRIwaEmG49kzuqZV+dF4vAPf5R5Gn4s01Zbo2Ije2SuO6bVU9OiLANm1tchzV6XqrrTt++Udo/erA5SGwPipon1i58yottfIYYzwIKCYQV0VetCozc2ZuUCu/CKH2Tki+idhX3rhnLjLEL8/bvViUdn3hDdNWbbdqx1Xel5Zckso8vGLj27ds74W7pn/vrlmmnQoF+sj2N+6He3tvRlu7at/b5/USc5df5Go/S568Y2wfefwyCvCn2P0w0ZDqE/H9Y/LRja98Fng6Lz3eZ6DAqLxrKAZF3Q3uHeDUjqj2RSlFOanGtetCUL16Ou1CgL364gICnA6rLDusy/xWk2VbqMZIg7TLi1HVzOcWcuxSaTqoAYq8CRNqViylQwUhjKskMpdFfnWGWZRlzpxSz6QzlURCkKJTjiIXKr0jE4FISy1dmnnsuxK5JgBtVPnkXWEcMa7IUXAecGxbklFlbo/plGtzXBOa/vNT74oGmdYSTRsmgBwu1ZXC4UvOzc0WCTq1K4NbB1tCc2MiL8O4M226XDzbrahK11n7ae+x+u2O688qzGq3Pbj6rf2V13cFgrV3JI/5q+Ranpdoro23Lqb8WLcFi+gUXfwr7zSXI0ag8aQDCFGQinb5qLwS8Q233BS55OCKqft9DXsao+yWdn8nCa8eJentm1F6+1ak79fwovg/ZP83rA3/U5AkD7h6n9vFFaZtGgT/zd3gKeR1LeX3N4iJ5ohrCuBj8uwf4PSCfyZQjnh8gEAlVCeLllpaK8WnyXBNiOut2hQ3IaqbKLoPNdl8t5xOwmo0yqvT04vi7KKq5tNBs5j3MKEDCDLBDB7AuJrV0EdndSPsFOjDhKptOcVbPZYz9QZqSIeG44gU520bU7bA3GxXGWl7pCtnZrv2rhVhCK4Hc23mrslC50QUMtNkbkttud8rp/P6r4osMsQp7LpzwBGe7qG+RkeM7VXbsM6rC9/6dxdi6w45M1C9ru29Vn5cGJ11O27ThnMHWidP7eUBO5fnhNUJ99NdTTsOa2UoPB1ctPa2L/CO++NcOHl8+0Vjpdp1CD+OtDUeUFNC8C9zveG8xqY61U2mSNmFw4GJ5DY2UH2JXhlwJZkQJzz5TRtfObS9u/dMvbW9DDY23kLlTZuN3ib7/XB7aMOd7SaIu0tuq4Ucfpntv2S7NmP19cECVYed/U7Udf0KT+czobVD8kCD3NUB8k/as88GygmPDzhEiGzkRIhPk6JIUPOaNQhYq7WsFnholhDiST2ZFdVkNKxG46Q4PV7UZ+cNJvMQ9bdLhbpK7dmvyzKBzKKmrGNb2pjS3YEsEszmCCMpCGUiqtdVM1jULrdYut7Ry6EXc8yxxcIRp5TiugPA9QpTYVXpVa2lQC4rvAjMkRhOpppMUBGpfkt9reAISWoNhedMXn5rGrC7jLzhRBLuOuqEFHG4gPoD8CdSdv/ctdqDoqHW32pPP0Q4OibglRS4+Lbqy12oxdqfwurezhx2F8CtPDn/uJWabf3jFE/i6D7GpevIyYvI3qURpzA6pmsqT9SZBcE5lYc53g4/0mK4CXnMO5J8wdjnsuSjnNpYBwM3Pa57dOS2Jf6rOC5NFNcm7TR2MEw6V46gqc0H0c7Obwc729MmjveJ86Z6hnlx8c4JBqRdn2r9IrH5Au/JP9SMJS1kR7NHPmsUhBZyVe/wGQSo1cafGZRVHj9kUGFjI0KUShQRqrd53essUlR104wIapQzqYWLZjYr8idPejbLdjF/X4DQjjCh62p0kZfjadnM8ihMOzeDNL0T2HrLVnUPfdENrGt5c52vIiwN+9DAX7c+4mzunAb8NuopnUxEkA1ESTTrQG2QrtI79mnNOBf7Vcl1dCRigDz12dJ2ADgVWWarCM2RhMJg2qF8IlVwR6YrB0RJjdoKpSqlLmXuun21AYqo8KP7OkcYtQM6hSkTWhdoyWa9dffU/jqi8idick7hdAyna+s+zimcnIuSC+b8OlJbqWHBhVEc2zSqg8V1YHBeveROwXXU8QHBiRR1XfKjlF/FSx0jvR7qDpJzc7o33acV1sOM5llWgant96ro4CCJDw+D6MrBPNrbL2yvlzbq2QnCno0TrN/4a+Hm4JdNmmrWk76ls0/0B9y0z3O/hvmt4z+HjfDzEBuRfhsqg8Cl9rv2pRBVNiOOaSEJEeEzg7LZw0MFTzVMk/xFiOpxFjuIINWhonIiQqSmOvUootRHtbebfDHJz5+c56+9dVLef2Tja9c+Hm50f8yW5QHKsEOl3rJBs4mJFbmhKlTB2poULoAjIUUqcliUJkAB6qPamto1f3JSFCdn03o+D5uq6Ad5HpolhIY/qnu7agmVVWSkL0poVoS+9hOUbQ+266RBVVaaD6vpWJjcNSQgQ9gtCCDiI2wAsVyOs+O4aqAzB6UoIVKDCe9mZjjygLipo/Kz/p6z6xRRD7HaEImDMskRjpwjKOq81JpTpTjdBn+NOlGkSB2XQI6c07hLjcV04zFFcHIKI39uQDOqDZJyg8hFhpDletpjyb0cu4gAIT4N+0k3h47k3Ae1pMUhyRz/i2UOq9s6VK/25qYN9/dsvH9geoeHbijLbDK9qGaz363L4gyluITg8vjoaBodXt0OhsOXkXYiuSE3HfH8/lkQhz/P9TSYf4vjN4nHPej4iAJ1RLqOieg/DYLkHcNdnie4Z+bh8QdBpIjTSswr+eHKi0hRbYeaEyu1qGl9WvHEzd2ELn4cEvo05LVtlsu4qcqrsMo1KpRGLo/rpu7bMDhATfXcMlySQtyHypRAC7HaDMvJ9Li6mDyuF9mASn49qarIYipX05kp5lNHamVVIoIgAUVSCwBAJDHslkBuMS4UiUFgS5Tl9GJk8tGoqKaTolkuLaaeZplFURDYGIKJNJRDwzxETFJNoiRUmesoUAdOzv003CUnDiJXtZvJD8SpcXCQADzFNWL2FX6l7kS6bliN6x2HUNX5IBKFwDRWzpmiEFTMNoHkxHcFJKXZGe1nFLiXFJ9IEPKLuhsmHLROC1JwqlWAupfiy30rqUgug4Kz8d5elEJunZ0dk0CGGXEh7yaEqUlrh/hWttuZ2a1NE+0dDLUWpI3i3+WC3yQib1TL5SNbLr8TdDqn9ujqjwRh/JNc+6PicYjuMfs/Q2q/wH0fEU+t2n2X4x8ha66inCHE5juhzb9kbU9fDXwu4QnQ448ECrmUoUwUqUUpRalCrZwiItT5H+G4VjoWScrPHczL61TmGfLjhP091MiL8MAAJUbYy1WO4S67r6Fptgleox4/wsS7DnH+SYho2xEaxGDUwbLqUJnrc6Sz2bwWa0AuRCwKYaIoTpJuJ4U3IBrCZJNpUU4m4+r84rycTspGw32WeWrzPIJFIyq8ZFXSRHEcpF3rTMgkMfw0mgkRSHWWGurT9nAXmOw5hFxq6I8jHsQdhBRCahpcrLF3UmNSqq4HtVA76LIxi1klMq3g7JrEulkuqK4UcurLDCUsV8M1iM7CVEXR2CJvyAetE1PLjIewLIQVJqi3uNdH8aEKpSRxEemdkj5U9Jvk99gMh/1wZ7cHEabR9m4cdnsZalJL1EfQ5CYvpwxz+j6qsgw2hvtBfyMN4lgvMrW7ibTUceGWoycGnyU5fy+0VsvASXHqW75/F1X9xcAGsg5ExldK92wbDeRP8fMgtlYfM9JA/ucSxNPD4/8fEJ7KEGUcDSfF2Hak7HFQprSWwr/OVmMTM47NoLEbaKc/QcA+FQVWqccQ0An+OujAO5ikGp32W/jXcvAvcfxjbHWNXVhgENQV9hxHUVeL07MSMnxQZ/PzJstyWyxLYlFBWTGqrB/GkVaRkSQr4KEJ6u0URVk0xbJbz7O4mU1tPZvZZgYP5EWMouzVQYQki3tNJ+2GnU4S9XpJ2tPMDghG09fUVgipFjNMa4hQZrbGRLqBzlJjqlJR0hhItOlo8DAWfxhrhgkKGMbU6ipV2auLIigXi6wqqwV2cRV3umG8MQiivlbLGUR1J401nc1UpWzXEpN+AWnDhmbZJEkUbQ63O5tbXZm4mjKoJclMv2+K8fhJORr9Wj0Z3a+s7du0k4b9Xh1r+MpwCNFtlOTeNuSkNt+Zrcs3IUHJxiPU7yaqvCAJc1KhtjctUKv2u2/zcP8SYf4OT/wT0HACH38F3fnTkY20nD+JlyRsNjALdoik2o1luJ/xcrjPeb0kn0uo8Hp4vKdYqUTXwUJlGxY4JKMTSvzWYO1bOC0uKiqbsj1BFQ1QhXcgoRG26a9SabQsughQq+jcxY96qtXQvsMxzZHWtZ9YU78GqT1psuXEZNm4XizGKLs8aDCbw0AE2Ldx2oM0sDexfEOqpaxk3bsoymqe5fVksqy0KneWJcUy13p7gzqAPMIwCdIU14njficN0hjZFQ7h1I4bXIwJ7ohP7YUa7wgR5hNM9CW2ZhTWJo1qCHDO/ZdhpxugtOCOOm7KahPzsqxn84fVZPqwHI8fmmU+jdLUQlS9YH/vmtnavGq73R5Erq6TOaR9DgFOSOcYLdhF+X043dvbcrkqdQz5SXWCr5Mv/4bt6+RLUs1mZVMuT0MbZdHWVo0frWat/JPT4qZaUEJ5KbN1F6U5hOW3DGqca2umxj9C4X0NAvwUz+jzmPAv8xqQ/f1V2PxnO0FH09UuQd5pdYPkwtpoixdcELTq8HkF6ffwePb4j00T/XhrOruxhzh1rmhIjtSDxoRRO81V3DGe/jMEWNTjet90zG0TmZtURpGmhkhopWV9L3bAVpPk9WF2DbFQRdOnCU5RM+cmK2bl4jyyZTVAyV3Bnn3RxOkhhCSWULnHq1M5IgC1Yc7Vz1FnKMPFbIC5m9aLskEcIYzCQovwBV2uk0bXkYNH2Lt7qKUeZNTBDE7DEFotCi1XhcIs5gRU22bBjd6CdE5RaldsJ70BqQ5slISY1BM8fKtZLP9HdT76ZnF6er+Zz4u4P9wJDnY/bgeDj+F/F/NW3StaLUhkpPTpA0lXMIs/HcbxDbeqT1lqte0YvzI1fwn3L3D6dIBeRDr2mIwa3W7TC8812M7WqTSc+oX6+JVq34EA9/BxDaK+Bbd+B9X9hSDofJt8+CjP5lX8S82r2+gbPKMv455b8/bdQAXBw+OPBVILbDRwO6JCrgdmTwJrZf6uz2P6Yq5Zc2SaSqbwDY6/SNHt2yCA/Kw+yq72RxGaFKVW0HrEVkvni4BQN80N09Qfx+8L2KmJ6wWWijHOdBN5imDk3PL1OJGriDIvy3IW5flZk+d1Zesrtte5bcPkQzaItFqPiFztoPKruEpJuQ4jCDA1daWVEv4rJv4xJPgJG4U/SjhdX9D9fgX3GyunNjeR25Gpy7/M/ieRqntQDS8H+1sEkh+lU73wd7nPT7AlPY1WhICb3OpC5+TjL8jhX215Mj31Ypj+YWao8hnXwY9Tv7yTsGStOrl4OYS/iYobc/w2Ti8f5Y2upUUKXmf7vsb6YXh4PBegksF/7Zgx9kUm+oj4BpV6kwOYbRUmtBX5JFVV/g7K63Vr4gJCSAm3BaOlBNLHtNWQr8ovUhJxqi2RcE0HInVkheNUcwYX6rsbrxFGipJjlwSoij7ngJbax8Y1uv5VzOsPIYJucz+RtiqR7iPilXl+xL6GCYkczzn2FbYQV/054v8Zc9mhbr6O+1e4r+E07UtL8+ueH+YanyfcKxA3pqZWrK7+OUT0Je6ndO5y7iZbLbIrNaaB65Cf7XN9fR5AnRa/id8TnBSf8pHddpzdu4H840SoehZKm8JuuufQ5nOFpye8gFzH1/sZ5KWHx/MLVUY2Yg21KYpwhhzbRZnFdVSfpDYZUYzlR2vJ6bssvbJpfg858zr76piR3DuATPSNDn2IvMe205gawuCMhdya5pG10f/CvxuuQRjdS2SksCLBpa7FxbqwwTbseYOTB1X75beiKc2TqDYXNrRXm6iBHGWmW5GgVN5XcQRp/irbP8dWbW9T7v0fUKK/gGT9pjoKOKbOCZ37DH7+JmbvS8RZA4l/Hb8/g9r6L+w7EL8eTp0YIiQNGFZ89aLQ4qFOzbJVz/p7Bq5tYezoFal1wPVdnriT72N4AvR434HK6OY7r366aSIQRpo1zSYFOl6gfrbbzyk64BeiWGDSBcPGxChAp/6kcOCcEhUTnVKZ38J9z/YsEcCvQsR/HiImkBSivocbL5umLmbmor9ABe6qk6a6Q7VSR8+QUBBq+HXiN+ROf5FjL0JqcLM+5GS/wTG1o72xvi/3wMysfpLdn7I23IKkOW5/EX8/DQFKJV5ilX7VX9G4iI9Djuzl9EmG9z05/SDgCdDjA4FV5RcxhlR+jS28bPOq699Bqb3glgjDsS/F5AhEn8OEN5sZ2wuczNx3BcJICa1VYolB2zSvNAPIbQchhpKLRLIPuKaGkuzi/6PsD0stuGfNLGyq78Clj6398tjaTyNandK9AQH+Nbafx0lFaobFv2P7DyFAqUSP9xieAD0+8BAprgkLEnKzQNjHrIZ1IEvOiTC/b5NudR/NnNGsCG1FrFP21R54xDbKTb6s3NIQ2XjXvoFF/eqlesNhNlevUC0/hoNEXZy+zvFfggDVFvcOcJzT775tz+P3wxOgxwcSfxA56BgbZyayr63asuRHSvB79pJ+v+Berpd1hF27icTjkEjvHSp1FTe14+0YU+DUwaIhe4vjIOg9s29i/LDDE6DHDz1EPisifOZYEZ2cbvrdBK3OHsjyJLZ2T/scahaov9+3dp7HewNPgB4ezwlW5Chl+nS9lDr9gZCzh4eHx3MBkeGKED08PDw8PDw8PDw8PDw8PDw8PDw8PDw8PDw8PDw8PDw8PDw8PDw8PDw8PDw8PDw8PDw8PDw8PDw8PDw8PDw8PDw8PDw8PDw8PDw8PDw8PDw8PDw8PDw8PDw8PDw8PDw8PDw8PDw8PDw8PDw8PDw8nksY838BFEjJRvnzP5UAAAAASUVORK5CYII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80385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577" y="1376529"/>
            <a:ext cx="10130183" cy="521997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None/>
            </a:pPr>
            <a:r>
              <a:rPr lang="en-US" sz="2400" b="1" dirty="0">
                <a:solidFill>
                  <a:srgbClr val="4007A2"/>
                </a:solidFill>
                <a:latin typeface="Gill Sans MT"/>
                <a:ea typeface="+mn-lt"/>
                <a:cs typeface="+mn-lt"/>
                <a:hlinkClick r:id="rId3"/>
              </a:rPr>
              <a:t>Triple Science (also known as single science or separate sciences)</a:t>
            </a:r>
            <a:endParaRPr lang="en-US" sz="2400" b="1" baseline="30000" dirty="0">
              <a:solidFill>
                <a:srgbClr val="123BB6"/>
              </a:solidFill>
              <a:latin typeface="Gill Sans MT"/>
              <a:ea typeface="Calibri"/>
              <a:cs typeface="Calibri"/>
            </a:endParaRPr>
          </a:p>
          <a:p>
            <a:pPr marL="0" indent="0">
              <a:buNone/>
            </a:pPr>
            <a:endParaRPr lang="en-US" sz="2400" dirty="0">
              <a:solidFill>
                <a:srgbClr val="111111"/>
              </a:solidFill>
              <a:latin typeface="Gill Sans MT"/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4007A2"/>
                </a:solidFill>
                <a:latin typeface="Gill Sans MT"/>
                <a:ea typeface="+mn-lt"/>
                <a:cs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Combined Science (also known as double science)</a:t>
            </a:r>
            <a:endParaRPr lang="en-US" sz="2400" b="1" baseline="30000" dirty="0">
              <a:solidFill>
                <a:srgbClr val="123BB6"/>
              </a:solidFill>
              <a:latin typeface="Gill Sans MT"/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111111"/>
                </a:solidFill>
                <a:latin typeface="Gill Sans MT"/>
                <a:ea typeface="Calibri"/>
                <a:cs typeface="Calibri"/>
              </a:rPr>
              <a:t> 2 grade 5s is better than 3 grade 3s</a:t>
            </a:r>
          </a:p>
          <a:p>
            <a:pPr marL="0" indent="0">
              <a:buNone/>
            </a:pPr>
            <a:endParaRPr lang="en-US" sz="2400" dirty="0">
              <a:solidFill>
                <a:srgbClr val="111111"/>
              </a:solidFill>
              <a:latin typeface="Gill Sans MT" panose="020B0502020104020203" pitchFamily="34" charset="0"/>
              <a:ea typeface="Calibri"/>
              <a:cs typeface="Calibri"/>
            </a:endParaRPr>
          </a:p>
          <a:p>
            <a:pPr marL="0" indent="0" algn="l" rtl="0" fontAlgn="base">
              <a:buNone/>
            </a:pPr>
            <a:r>
              <a:rPr lang="en-GB" sz="2400" b="0" i="0" dirty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A 7-week revision program for Science has been posted on 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classcharts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. Please use this to revise. </a:t>
            </a:r>
          </a:p>
          <a:p>
            <a:pPr marL="0" indent="0" algn="l" rtl="0" fontAlgn="base">
              <a:buNone/>
            </a:pPr>
            <a:r>
              <a:rPr lang="en-GB" sz="2400" b="0" i="0" dirty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Any further changes to triple/combined entry will be communicated ASAP after the PPEs. </a:t>
            </a:r>
          </a:p>
          <a:p>
            <a:pPr marL="0" indent="0">
              <a:buNone/>
            </a:pPr>
            <a:endParaRPr lang="en-US" sz="2400" dirty="0">
              <a:solidFill>
                <a:srgbClr val="111111"/>
              </a:solidFill>
              <a:latin typeface="Gill Sans MT"/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111111"/>
                </a:solidFill>
                <a:latin typeface="Gill Sans MT"/>
                <a:ea typeface="Calibri"/>
                <a:cs typeface="Calibri"/>
              </a:rPr>
              <a:t>Pathway decisions (triple or combined) will be communicated in January 2025.</a:t>
            </a:r>
            <a:endParaRPr lang="en-US" sz="2400" dirty="0">
              <a:latin typeface="Gill Sans MT"/>
            </a:endParaRPr>
          </a:p>
          <a:p>
            <a:pPr>
              <a:buFont typeface="Arial"/>
              <a:buChar char="•"/>
            </a:pPr>
            <a:endParaRPr lang="en-US" sz="2400" dirty="0">
              <a:solidFill>
                <a:srgbClr val="111111"/>
              </a:solidFill>
              <a:latin typeface="Calibri"/>
              <a:ea typeface="Calibri"/>
              <a:cs typeface="Calibri"/>
            </a:endParaRPr>
          </a:p>
          <a:p>
            <a:pPr>
              <a:buFont typeface="Arial"/>
              <a:buChar char="•"/>
            </a:pPr>
            <a:endParaRPr lang="en-US" sz="2400" dirty="0">
              <a:solidFill>
                <a:srgbClr val="111111"/>
              </a:solidFill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US" sz="2400" dirty="0">
              <a:latin typeface="Gill Sans MT" panose="020B0502020104020203" pitchFamily="34" charset="0"/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640" y="260821"/>
            <a:ext cx="1278066" cy="170949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12192000" cy="1970314"/>
            <a:chOff x="0" y="0"/>
            <a:chExt cx="12192000" cy="197031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102325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4640" y="260821"/>
              <a:ext cx="1278066" cy="170949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7" y="360475"/>
            <a:ext cx="10515600" cy="1325563"/>
          </a:xfrm>
        </p:spPr>
        <p:txBody>
          <a:bodyPr>
            <a:normAutofit/>
          </a:bodyPr>
          <a:lstStyle/>
          <a:p>
            <a:r>
              <a:rPr lang="en-GB" sz="2800">
                <a:latin typeface="Gill Sans MT"/>
              </a:rPr>
              <a:t>        </a:t>
            </a:r>
            <a:r>
              <a:rPr lang="en-GB" sz="2800" b="1" u="sng">
                <a:latin typeface="Gill Sans MT"/>
              </a:rPr>
              <a:t>Science</a:t>
            </a:r>
            <a:endParaRPr lang="en-GB" sz="2800" b="1" u="sng">
              <a:latin typeface="Gill Sans MT" panose="020B0502020104020203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b="12990"/>
          <a:stretch/>
        </p:blipFill>
        <p:spPr>
          <a:xfrm>
            <a:off x="486634" y="3340175"/>
            <a:ext cx="920691" cy="8010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r="10752" b="15030"/>
          <a:stretch/>
        </p:blipFill>
        <p:spPr>
          <a:xfrm>
            <a:off x="500147" y="819308"/>
            <a:ext cx="567849" cy="54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7211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640" y="260821"/>
            <a:ext cx="1278066" cy="170949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12192000" cy="1970314"/>
            <a:chOff x="0" y="0"/>
            <a:chExt cx="12192000" cy="197031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102325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4640" y="260821"/>
              <a:ext cx="1278066" cy="1709493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25497C03-3158-C437-FC82-307CB066CE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165" y="910661"/>
            <a:ext cx="4081347" cy="56217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71A948-5293-2D24-DF26-99F117B72B12}"/>
              </a:ext>
            </a:extLst>
          </p:cNvPr>
          <p:cNvSpPr txBox="1"/>
          <p:nvPr/>
        </p:nvSpPr>
        <p:spPr>
          <a:xfrm>
            <a:off x="5676900" y="1571625"/>
            <a:ext cx="52101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u="sng" dirty="0">
                <a:latin typeface="Gill Sans MT" panose="020B0502020104020203" pitchFamily="34" charset="0"/>
              </a:rPr>
              <a:t>Remark process</a:t>
            </a:r>
          </a:p>
          <a:p>
            <a:r>
              <a:rPr lang="en-GB" sz="2800" dirty="0">
                <a:latin typeface="Gill Sans MT" panose="020B0502020104020203" pitchFamily="34" charset="0"/>
              </a:rPr>
              <a:t>Communicated to families in the summer term.</a:t>
            </a:r>
          </a:p>
          <a:p>
            <a:endParaRPr lang="en-GB" sz="2800" dirty="0">
              <a:latin typeface="Gill Sans MT" panose="020B0502020104020203" pitchFamily="34" charset="0"/>
            </a:endParaRPr>
          </a:p>
          <a:p>
            <a:r>
              <a:rPr lang="en-GB" sz="2800" dirty="0">
                <a:latin typeface="Gill Sans MT" panose="020B0502020104020203" pitchFamily="34" charset="0"/>
              </a:rPr>
              <a:t>September 2025 decision on remarks have to be made</a:t>
            </a:r>
          </a:p>
        </p:txBody>
      </p:sp>
    </p:spTree>
    <p:extLst>
      <p:ext uri="{BB962C8B-B14F-4D97-AF65-F5344CB8AC3E}">
        <p14:creationId xmlns:p14="http://schemas.microsoft.com/office/powerpoint/2010/main" val="28381975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7449" r="13714" b="52969"/>
          <a:stretch/>
        </p:blipFill>
        <p:spPr>
          <a:xfrm>
            <a:off x="0" y="12962"/>
            <a:ext cx="12192000" cy="8764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125" t="70497" r="87450" b="16196"/>
          <a:stretch/>
        </p:blipFill>
        <p:spPr>
          <a:xfrm>
            <a:off x="11123983" y="438246"/>
            <a:ext cx="805799" cy="11118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5319" y="817538"/>
            <a:ext cx="4205904" cy="14465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400">
                <a:latin typeface="Gill Sans MT" panose="020B0502020104020203" pitchFamily="34" charset="0"/>
              </a:rPr>
              <a:t>Reflecting on reports</a:t>
            </a:r>
          </a:p>
        </p:txBody>
      </p:sp>
      <p:sp>
        <p:nvSpPr>
          <p:cNvPr id="4" name="Oval 3"/>
          <p:cNvSpPr/>
          <p:nvPr/>
        </p:nvSpPr>
        <p:spPr>
          <a:xfrm>
            <a:off x="10054241" y="3488145"/>
            <a:ext cx="1719072" cy="2775203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Isosceles Triangle 6"/>
          <p:cNvSpPr/>
          <p:nvPr/>
        </p:nvSpPr>
        <p:spPr>
          <a:xfrm rot="18639378">
            <a:off x="9295289" y="3414993"/>
            <a:ext cx="1517904" cy="585216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Isosceles Triangle 7"/>
          <p:cNvSpPr/>
          <p:nvPr/>
        </p:nvSpPr>
        <p:spPr>
          <a:xfrm rot="18639378">
            <a:off x="8918774" y="3822499"/>
            <a:ext cx="1517904" cy="585216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2" descr="Metacognition 101 - KnowledgeOn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85" t="3879" r="29627"/>
          <a:stretch/>
        </p:blipFill>
        <p:spPr bwMode="auto">
          <a:xfrm>
            <a:off x="7576187" y="2337125"/>
            <a:ext cx="2068946" cy="2278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371748">
            <a:off x="5517207" y="2442777"/>
            <a:ext cx="1359695" cy="165273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352218">
            <a:off x="9438429" y="4281142"/>
            <a:ext cx="1316097" cy="159974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460790" y="894005"/>
            <a:ext cx="2530764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400">
                <a:latin typeface="Gill Sans MT"/>
              </a:rPr>
              <a:t>1. Monitor how well you are doing in your subjects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321137" y="4835457"/>
            <a:ext cx="2530764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400">
                <a:latin typeface="Gill Sans MT"/>
              </a:rPr>
              <a:t>2. Reflect and evaluate the outcomes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652472" y="3371267"/>
            <a:ext cx="2530764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400">
                <a:latin typeface="Gill Sans MT"/>
              </a:rPr>
              <a:t>3.Adapt how you learn/revise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481423">
            <a:off x="9647884" y="1341240"/>
            <a:ext cx="1192957" cy="1450061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583163" y="4698460"/>
            <a:ext cx="4231433" cy="162413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</a:rPr>
              <a:t>What can you do differently to have even better success rates?</a:t>
            </a:r>
            <a:endParaRPr lang="en-GB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8224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12192000" cy="1587829"/>
            <a:chOff x="0" y="0"/>
            <a:chExt cx="12192000" cy="158782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t="7449" r="13714" b="52969"/>
            <a:stretch/>
          </p:blipFill>
          <p:spPr>
            <a:xfrm>
              <a:off x="0" y="0"/>
              <a:ext cx="12192000" cy="876492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125" t="70497" r="87450" b="16196"/>
            <a:stretch/>
          </p:blipFill>
          <p:spPr>
            <a:xfrm>
              <a:off x="11097858" y="475949"/>
              <a:ext cx="805799" cy="1111880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674915" y="846792"/>
            <a:ext cx="5136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>
                <a:solidFill>
                  <a:schemeClr val="bg1"/>
                </a:solidFill>
                <a:latin typeface="Gill Sans MT" panose="020B0502020104020203" pitchFamily="34" charset="0"/>
              </a:rPr>
              <a:t>Operational changes to Assessment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34024" y="2129782"/>
            <a:ext cx="8014901" cy="41549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GB" sz="2400">
              <a:latin typeface="Gill Sans MT" panose="020B05020201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4000" b="1" u="sng">
                <a:latin typeface="Gill Sans MT"/>
              </a:rPr>
              <a:t>How</a:t>
            </a:r>
            <a:r>
              <a:rPr lang="en-GB" sz="4000">
                <a:latin typeface="Gill Sans MT"/>
              </a:rPr>
              <a:t> are you doing?</a:t>
            </a:r>
          </a:p>
          <a:p>
            <a:endParaRPr lang="en-GB" sz="4000">
              <a:latin typeface="Gill Sans MT" panose="020B05020201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4000">
                <a:latin typeface="Gill Sans MT"/>
              </a:rPr>
              <a:t> </a:t>
            </a:r>
            <a:r>
              <a:rPr lang="en-GB" sz="4000" b="1" u="sng">
                <a:latin typeface="Gill Sans MT"/>
              </a:rPr>
              <a:t>Are </a:t>
            </a:r>
            <a:r>
              <a:rPr lang="en-GB" sz="4000">
                <a:latin typeface="Gill Sans MT"/>
              </a:rPr>
              <a:t>you doing the learning right?</a:t>
            </a:r>
          </a:p>
          <a:p>
            <a:endParaRPr lang="en-GB" sz="4000">
              <a:latin typeface="Gill Sans MT" panose="020B05020201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4000" b="1" u="sng">
                <a:latin typeface="Gill Sans MT"/>
              </a:rPr>
              <a:t>How</a:t>
            </a:r>
            <a:r>
              <a:rPr lang="en-GB" sz="4000">
                <a:latin typeface="Gill Sans MT"/>
              </a:rPr>
              <a:t> could you do the learning  better?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4914" y="1031889"/>
            <a:ext cx="1042294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200" b="1">
                <a:latin typeface="Gill Sans MT"/>
              </a:rPr>
              <a:t>Parental conversations about the reports:</a:t>
            </a:r>
            <a:endParaRPr lang="en-GB" sz="3200" b="1">
              <a:latin typeface="Gill Sans MT" panose="020B0502020104020203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b="13196"/>
          <a:stretch/>
        </p:blipFill>
        <p:spPr>
          <a:xfrm>
            <a:off x="1084103" y="3145643"/>
            <a:ext cx="1332994" cy="115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4062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7449" r="13714" b="52969"/>
          <a:stretch/>
        </p:blipFill>
        <p:spPr>
          <a:xfrm>
            <a:off x="0" y="12962"/>
            <a:ext cx="12192000" cy="8764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125" t="70497" r="87450" b="16196"/>
          <a:stretch/>
        </p:blipFill>
        <p:spPr>
          <a:xfrm>
            <a:off x="11123983" y="438246"/>
            <a:ext cx="805799" cy="11118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42563" y="1030748"/>
            <a:ext cx="10687219" cy="44627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800" u="sng">
                <a:latin typeface="Gill Sans MT"/>
              </a:rPr>
              <a:t>Preparing for revision </a:t>
            </a:r>
            <a:endParaRPr lang="en-GB" sz="2800" u="sng">
              <a:latin typeface="Gill Sans MT" panose="020B0502020104020203" pitchFamily="34" charset="0"/>
            </a:endParaRPr>
          </a:p>
          <a:p>
            <a:endParaRPr lang="en-GB" sz="3200">
              <a:latin typeface="Gill Sans MT" panose="020B0502020104020203" pitchFamily="34" charset="0"/>
            </a:endParaRPr>
          </a:p>
          <a:p>
            <a:pPr marL="1612900" indent="285750">
              <a:buAutoNum type="arabicPeriod"/>
            </a:pPr>
            <a:r>
              <a:rPr lang="en-GB" sz="2800">
                <a:latin typeface="Gill Sans MT"/>
              </a:rPr>
              <a:t>Subject specific </a:t>
            </a:r>
            <a:r>
              <a:rPr lang="en-GB" sz="2800" b="1">
                <a:solidFill>
                  <a:srgbClr val="00B050"/>
                </a:solidFill>
                <a:latin typeface="Gill Sans MT"/>
              </a:rPr>
              <a:t>FACE IT </a:t>
            </a:r>
            <a:r>
              <a:rPr lang="en-GB" sz="2800">
                <a:latin typeface="Gill Sans MT"/>
              </a:rPr>
              <a:t>revision model. </a:t>
            </a:r>
          </a:p>
          <a:p>
            <a:pPr marL="1347470" indent="285750"/>
            <a:r>
              <a:rPr lang="en-GB" sz="2800">
                <a:latin typeface="Gill Sans MT"/>
              </a:rPr>
              <a:t>   This will help scaffold your revision techniques.</a:t>
            </a:r>
          </a:p>
          <a:p>
            <a:pPr marL="1347470" indent="285750"/>
            <a:endParaRPr lang="en-GB" sz="2800">
              <a:latin typeface="Gill Sans MT" panose="020B0502020104020203" pitchFamily="34" charset="0"/>
            </a:endParaRPr>
          </a:p>
          <a:p>
            <a:pPr marL="1347470" indent="285750"/>
            <a:endParaRPr lang="en-GB" sz="2800">
              <a:latin typeface="Gill Sans MT" panose="020B0502020104020203" pitchFamily="34" charset="0"/>
            </a:endParaRPr>
          </a:p>
          <a:p>
            <a:pPr marL="1347470" indent="285750"/>
            <a:r>
              <a:rPr lang="en-GB" sz="2800">
                <a:latin typeface="Gill Sans MT"/>
              </a:rPr>
              <a:t>2. GCSE topic </a:t>
            </a:r>
            <a:r>
              <a:rPr lang="en-GB" sz="2800" b="1">
                <a:solidFill>
                  <a:srgbClr val="00B050"/>
                </a:solidFill>
                <a:latin typeface="Gill Sans MT"/>
              </a:rPr>
              <a:t>check lists </a:t>
            </a:r>
            <a:r>
              <a:rPr lang="en-GB" sz="2800">
                <a:latin typeface="Gill Sans MT"/>
              </a:rPr>
              <a:t>for each paper</a:t>
            </a:r>
          </a:p>
          <a:p>
            <a:pPr marL="1347470" indent="285750"/>
            <a:endParaRPr lang="en-GB" sz="2800">
              <a:latin typeface="Gill Sans MT" panose="020B0502020104020203" pitchFamily="34" charset="0"/>
            </a:endParaRPr>
          </a:p>
          <a:p>
            <a:pPr marL="1347470" indent="285750"/>
            <a:endParaRPr lang="en-GB" sz="2800">
              <a:latin typeface="Gill Sans MT" panose="020B0502020104020203" pitchFamily="34" charset="0"/>
            </a:endParaRPr>
          </a:p>
          <a:p>
            <a:pPr marL="1347470" indent="285750"/>
            <a:r>
              <a:rPr lang="en-GB" sz="2800">
                <a:latin typeface="Gill Sans MT"/>
              </a:rPr>
              <a:t>3. </a:t>
            </a:r>
            <a:r>
              <a:rPr lang="en-GB" sz="2800" b="1">
                <a:solidFill>
                  <a:srgbClr val="00B050"/>
                </a:solidFill>
                <a:latin typeface="Gill Sans MT"/>
              </a:rPr>
              <a:t>Specification</a:t>
            </a:r>
            <a:r>
              <a:rPr lang="en-GB" sz="2800">
                <a:latin typeface="Gill Sans MT"/>
              </a:rPr>
              <a:t> for each unit (on website).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277" y="2058326"/>
            <a:ext cx="2140092" cy="12038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b="12298"/>
          <a:stretch/>
        </p:blipFill>
        <p:spPr>
          <a:xfrm>
            <a:off x="806244" y="3413654"/>
            <a:ext cx="1376516" cy="11014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2854" y="2058326"/>
            <a:ext cx="2276939" cy="112858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45836" t="25953" r="27644" b="6972"/>
          <a:stretch/>
        </p:blipFill>
        <p:spPr>
          <a:xfrm>
            <a:off x="1047134" y="4709805"/>
            <a:ext cx="894735" cy="127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7539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3947" y="1400437"/>
            <a:ext cx="945674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0"/>
            <a:ext cx="12192000" cy="1970314"/>
            <a:chOff x="0" y="0"/>
            <a:chExt cx="12192000" cy="197031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102325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4640" y="260821"/>
              <a:ext cx="1278066" cy="1709493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194007" y="915512"/>
            <a:ext cx="8921417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u="sng" dirty="0">
                <a:latin typeface="Gill Sans MT"/>
              </a:rPr>
              <a:t>Revision timetable – This should incrementally start in October half term</a:t>
            </a:r>
            <a:endParaRPr lang="en-GB" sz="2000" u="sng" dirty="0">
              <a:latin typeface="Gill Sans MT" panose="020B05020201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15333" t="18644" r="15652" b="6924"/>
          <a:stretch/>
        </p:blipFill>
        <p:spPr>
          <a:xfrm>
            <a:off x="941094" y="1400437"/>
            <a:ext cx="8368367" cy="507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8033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640" y="260821"/>
            <a:ext cx="1278066" cy="170949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26461"/>
            <a:ext cx="12192000" cy="1970314"/>
            <a:chOff x="0" y="0"/>
            <a:chExt cx="12192000" cy="197031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102325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4640" y="260821"/>
              <a:ext cx="1278066" cy="1709493"/>
            </a:xfrm>
            <a:prstGeom prst="rect">
              <a:avLst/>
            </a:prstGeom>
          </p:spPr>
        </p:pic>
      </p:grpSp>
      <p:sp>
        <p:nvSpPr>
          <p:cNvPr id="9" name="Content Placeholder 2"/>
          <p:cNvSpPr txBox="1">
            <a:spLocks/>
          </p:cNvSpPr>
          <p:nvPr/>
        </p:nvSpPr>
        <p:spPr>
          <a:xfrm>
            <a:off x="352425" y="1514324"/>
            <a:ext cx="10569575" cy="5107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>
              <a:latin typeface="Gill Sans MT" panose="020B05020201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3677" t="25698" r="79348" b="24850"/>
          <a:stretch/>
        </p:blipFill>
        <p:spPr>
          <a:xfrm>
            <a:off x="4236009" y="1514324"/>
            <a:ext cx="2172623" cy="35604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28086" t="13043" r="3720" b="11776"/>
          <a:stretch/>
        </p:blipFill>
        <p:spPr>
          <a:xfrm>
            <a:off x="6700920" y="3194720"/>
            <a:ext cx="4956337" cy="307353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36009" y="1786204"/>
            <a:ext cx="2159615" cy="36822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11" name="Rounded Rectangle 10"/>
          <p:cNvSpPr/>
          <p:nvPr/>
        </p:nvSpPr>
        <p:spPr>
          <a:xfrm>
            <a:off x="6919928" y="4799184"/>
            <a:ext cx="3001617" cy="37411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32946" t="14681" r="33867" b="32014"/>
          <a:stretch/>
        </p:blipFill>
        <p:spPr>
          <a:xfrm>
            <a:off x="386390" y="1023257"/>
            <a:ext cx="3399184" cy="30711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l="26324" t="8397" r="27621" b="22418"/>
          <a:stretch/>
        </p:blipFill>
        <p:spPr>
          <a:xfrm rot="4914261" flipH="1">
            <a:off x="3961431" y="756582"/>
            <a:ext cx="699549" cy="10508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26324" t="8397" r="27621" b="22418"/>
          <a:stretch/>
        </p:blipFill>
        <p:spPr>
          <a:xfrm rot="6178437" flipH="1">
            <a:off x="6695255" y="2426507"/>
            <a:ext cx="699549" cy="105087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51286" y="1049718"/>
            <a:ext cx="869391" cy="21440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501904" y="1975452"/>
            <a:ext cx="1316957" cy="36822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443529" y="4344655"/>
            <a:ext cx="1584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/>
              <a:t>1. 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36009" y="5277750"/>
            <a:ext cx="1584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/>
              <a:t>2.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795910" y="6244161"/>
            <a:ext cx="1584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/>
              <a:t>3.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788042" y="1299924"/>
            <a:ext cx="3677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u="sng">
                <a:latin typeface="Gill Sans MT" panose="020B0502020104020203" pitchFamily="34" charset="0"/>
              </a:rPr>
              <a:t>Online resources</a:t>
            </a:r>
          </a:p>
        </p:txBody>
      </p:sp>
    </p:spTree>
    <p:extLst>
      <p:ext uri="{BB962C8B-B14F-4D97-AF65-F5344CB8AC3E}">
        <p14:creationId xmlns:p14="http://schemas.microsoft.com/office/powerpoint/2010/main" val="2008750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640" y="260821"/>
            <a:ext cx="1278066" cy="170949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12192000" cy="1970314"/>
            <a:chOff x="0" y="0"/>
            <a:chExt cx="12192000" cy="197031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102325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4640" y="260821"/>
              <a:ext cx="1278066" cy="1709493"/>
            </a:xfrm>
            <a:prstGeom prst="rect">
              <a:avLst/>
            </a:prstGeom>
          </p:spPr>
        </p:pic>
      </p:grpSp>
      <p:sp>
        <p:nvSpPr>
          <p:cNvPr id="9" name="Content Placeholder 2"/>
          <p:cNvSpPr txBox="1">
            <a:spLocks/>
          </p:cNvSpPr>
          <p:nvPr/>
        </p:nvSpPr>
        <p:spPr>
          <a:xfrm>
            <a:off x="1892990" y="1534203"/>
            <a:ext cx="10569575" cy="51074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>
              <a:latin typeface="Gill Sans MT" panose="020B0502020104020203" pitchFamily="34" charset="0"/>
            </a:endParaRPr>
          </a:p>
          <a:p>
            <a:endParaRPr lang="en-GB">
              <a:latin typeface="Gill Sans MT" panose="020B0502020104020203" pitchFamily="34" charset="0"/>
            </a:endParaRPr>
          </a:p>
          <a:p>
            <a:endParaRPr lang="en-GB">
              <a:latin typeface="Gill Sans MT" panose="020B0502020104020203" pitchFamily="34" charset="0"/>
            </a:endParaRPr>
          </a:p>
          <a:p>
            <a:endParaRPr lang="en-GB">
              <a:latin typeface="Gill Sans MT" panose="020B0502020104020203" pitchFamily="34" charset="0"/>
            </a:endParaRPr>
          </a:p>
          <a:p>
            <a:pPr marL="0" indent="0">
              <a:buNone/>
            </a:pPr>
            <a:r>
              <a:rPr lang="en-GB">
                <a:latin typeface="Gill Sans MT"/>
              </a:rPr>
              <a:t>Revision strategies </a:t>
            </a:r>
          </a:p>
          <a:p>
            <a:endParaRPr lang="en-GB">
              <a:latin typeface="Gill Sans MT" panose="020B0502020104020203" pitchFamily="34" charset="0"/>
            </a:endParaRPr>
          </a:p>
          <a:p>
            <a:pPr marL="0" indent="0">
              <a:buNone/>
            </a:pPr>
            <a:r>
              <a:rPr lang="en-GB">
                <a:latin typeface="Gill Sans MT"/>
              </a:rPr>
              <a:t>Careers</a:t>
            </a:r>
          </a:p>
          <a:p>
            <a:endParaRPr lang="en-GB">
              <a:latin typeface="Gill Sans MT" panose="020B0502020104020203" pitchFamily="34" charset="0"/>
            </a:endParaRPr>
          </a:p>
          <a:p>
            <a:pPr marL="0" indent="0">
              <a:buNone/>
            </a:pPr>
            <a:r>
              <a:rPr lang="en-GB">
                <a:latin typeface="Gill Sans MT"/>
              </a:rPr>
              <a:t>Well-being and support </a:t>
            </a:r>
          </a:p>
        </p:txBody>
      </p:sp>
      <p:sp>
        <p:nvSpPr>
          <p:cNvPr id="4" name="TextBox 3"/>
          <p:cNvSpPr txBox="1"/>
          <p:nvPr/>
        </p:nvSpPr>
        <p:spPr>
          <a:xfrm flipH="1">
            <a:off x="557264" y="730869"/>
            <a:ext cx="4370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u="sng">
                <a:latin typeface="Gill Sans MT" panose="020B0502020104020203" pitchFamily="34" charset="0"/>
              </a:rPr>
              <a:t>Agenda:</a:t>
            </a:r>
          </a:p>
        </p:txBody>
      </p:sp>
      <p:pic>
        <p:nvPicPr>
          <p:cNvPr id="10" name="Picture 4" descr="https://cdn-icons-png.flaticon.com/512/3987/398799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43" y="2386040"/>
            <a:ext cx="749886" cy="74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s://cdn-icons-png.flaticon.com/512/8596/859625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66" y="4497304"/>
            <a:ext cx="651166" cy="651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cdn-icons-png.flaticon.com/512/6446/644698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43" y="3554196"/>
            <a:ext cx="640589" cy="64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cdn-icons-png.flaticon.com/512/3950/395081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43" y="1476148"/>
            <a:ext cx="679060" cy="67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Knowledge, creative thinking, ideas vector icons set 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4" t="73197" r="46740" b="3577"/>
          <a:stretch/>
        </p:blipFill>
        <p:spPr bwMode="auto">
          <a:xfrm>
            <a:off x="761995" y="5398423"/>
            <a:ext cx="942116" cy="757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66DC38-D067-D832-8EFB-9656BBBB4205}"/>
              </a:ext>
            </a:extLst>
          </p:cNvPr>
          <p:cNvSpPr>
            <a:spLocks noGrp="1"/>
          </p:cNvSpPr>
          <p:nvPr/>
        </p:nvSpPr>
        <p:spPr>
          <a:xfrm>
            <a:off x="1236632" y="223185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Gill Sans MT"/>
              </a:rPr>
              <a:t>       GCSE examinations 2026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63F8B9F-8160-A1BC-A92E-D923869F2E7E}"/>
              </a:ext>
            </a:extLst>
          </p:cNvPr>
          <p:cNvSpPr>
            <a:spLocks noGrp="1"/>
          </p:cNvSpPr>
          <p:nvPr/>
        </p:nvSpPr>
        <p:spPr>
          <a:xfrm>
            <a:off x="1247837" y="125694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Gill Sans MT"/>
              </a:rPr>
              <a:t>       Preparing for success</a:t>
            </a:r>
          </a:p>
        </p:txBody>
      </p:sp>
    </p:spTree>
    <p:extLst>
      <p:ext uri="{BB962C8B-B14F-4D97-AF65-F5344CB8AC3E}">
        <p14:creationId xmlns:p14="http://schemas.microsoft.com/office/powerpoint/2010/main" val="1414745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640" y="260821"/>
            <a:ext cx="1278066" cy="170949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12192000" cy="1970314"/>
            <a:chOff x="0" y="0"/>
            <a:chExt cx="12192000" cy="197031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102325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4640" y="260821"/>
              <a:ext cx="1278066" cy="170949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9174" y="682851"/>
            <a:ext cx="10515600" cy="1325563"/>
          </a:xfrm>
        </p:spPr>
        <p:txBody>
          <a:bodyPr>
            <a:normAutofit/>
          </a:bodyPr>
          <a:lstStyle/>
          <a:p>
            <a:r>
              <a:rPr lang="en-GB" sz="2800" u="sng">
                <a:latin typeface="Gill Sans MT"/>
              </a:rPr>
              <a:t>Creating an environment for concentration</a:t>
            </a:r>
            <a:endParaRPr lang="en-GB" sz="2800" u="sng" err="1">
              <a:latin typeface="Gill Sans MT" panose="020B0502020104020203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79104" y="1668008"/>
            <a:ext cx="10725510" cy="506300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600">
              <a:latin typeface="Gill Sans MT" panose="020B0502020104020203" pitchFamily="34" charset="0"/>
            </a:endParaRPr>
          </a:p>
          <a:p>
            <a:r>
              <a:rPr lang="en-US">
                <a:latin typeface="Gill Sans MT" panose="020B0502020104020203" pitchFamily="34" charset="0"/>
              </a:rPr>
              <a:t>Leave mobile phones in a different room.</a:t>
            </a:r>
          </a:p>
          <a:p>
            <a:endParaRPr lang="en-US">
              <a:latin typeface="Gill Sans MT" panose="020B0502020104020203" pitchFamily="34" charset="0"/>
            </a:endParaRPr>
          </a:p>
          <a:p>
            <a:pPr marL="0" indent="0">
              <a:buNone/>
            </a:pPr>
            <a:endParaRPr lang="en-US">
              <a:latin typeface="Gill Sans MT" panose="020B0502020104020203" pitchFamily="34" charset="0"/>
            </a:endParaRPr>
          </a:p>
          <a:p>
            <a:r>
              <a:rPr lang="en-US">
                <a:latin typeface="Gill Sans MT" panose="020B0502020104020203" pitchFamily="34" charset="0"/>
              </a:rPr>
              <a:t>Work with a clear desk. </a:t>
            </a:r>
          </a:p>
          <a:p>
            <a:pPr marL="0" indent="0">
              <a:buNone/>
            </a:pPr>
            <a:endParaRPr lang="en-US">
              <a:latin typeface="Gill Sans MT" panose="020B0502020104020203" pitchFamily="34" charset="0"/>
            </a:endParaRPr>
          </a:p>
          <a:p>
            <a:pPr marL="0" indent="0">
              <a:buNone/>
            </a:pPr>
            <a:endParaRPr lang="en-US">
              <a:latin typeface="Gill Sans MT" panose="020B0502020104020203" pitchFamily="34" charset="0"/>
            </a:endParaRPr>
          </a:p>
          <a:p>
            <a:r>
              <a:rPr lang="en-US">
                <a:latin typeface="Gill Sans MT" panose="020B0502020104020203" pitchFamily="34" charset="0"/>
              </a:rPr>
              <a:t>Quiet Space.</a:t>
            </a:r>
          </a:p>
          <a:p>
            <a:pPr marL="0" indent="0">
              <a:buNone/>
            </a:pPr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1" r="1500" b="13703"/>
          <a:stretch/>
        </p:blipFill>
        <p:spPr>
          <a:xfrm>
            <a:off x="464496" y="3340001"/>
            <a:ext cx="1175328" cy="10297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b="13589"/>
          <a:stretch/>
        </p:blipFill>
        <p:spPr>
          <a:xfrm>
            <a:off x="522857" y="5184364"/>
            <a:ext cx="977686" cy="8448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l="1" r="3384" b="13134"/>
          <a:stretch/>
        </p:blipFill>
        <p:spPr>
          <a:xfrm>
            <a:off x="522857" y="2123225"/>
            <a:ext cx="894523" cy="80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502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640" y="260821"/>
            <a:ext cx="1278066" cy="170949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12192000" cy="1970314"/>
            <a:chOff x="0" y="0"/>
            <a:chExt cx="12192000" cy="197031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102325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4640" y="260821"/>
              <a:ext cx="1278066" cy="170949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9174" y="682851"/>
            <a:ext cx="10515600" cy="1325563"/>
          </a:xfrm>
        </p:spPr>
        <p:txBody>
          <a:bodyPr>
            <a:normAutofit/>
          </a:bodyPr>
          <a:lstStyle/>
          <a:p>
            <a:r>
              <a:rPr lang="en-GB" sz="2800" u="sng">
                <a:latin typeface="Gill Sans MT"/>
              </a:rPr>
              <a:t>How students' learn? </a:t>
            </a:r>
            <a:endParaRPr lang="en-GB" sz="2800" u="sng" err="1">
              <a:latin typeface="Gill Sans MT" panose="020B0502020104020203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79104" y="1668008"/>
            <a:ext cx="10725510" cy="506300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3600">
              <a:latin typeface="Gill Sans MT" panose="020B0502020104020203" pitchFamily="34" charset="0"/>
            </a:endParaRPr>
          </a:p>
          <a:p>
            <a:endParaRPr lang="en-US">
              <a:latin typeface="Gill Sans MT" panose="020B0502020104020203" pitchFamily="34" charset="0"/>
            </a:endParaRPr>
          </a:p>
          <a:p>
            <a:pPr marL="0" indent="0">
              <a:buNone/>
            </a:pPr>
            <a:endParaRPr lang="en-GB"/>
          </a:p>
        </p:txBody>
      </p:sp>
      <p:pic>
        <p:nvPicPr>
          <p:cNvPr id="11" name="Picture 10" descr="A diagram of a person&amp;#39;s head&#10;&#10;Description automatically generated">
            <a:extLst>
              <a:ext uri="{FF2B5EF4-FFF2-40B4-BE49-F238E27FC236}">
                <a16:creationId xmlns:a16="http://schemas.microsoft.com/office/drawing/2014/main" id="{88773330-B2D5-44A7-F86C-9E4A9BA30AD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369" t="14011" r="15444" b="79"/>
          <a:stretch/>
        </p:blipFill>
        <p:spPr>
          <a:xfrm>
            <a:off x="1251287" y="1712451"/>
            <a:ext cx="7288745" cy="4455217"/>
          </a:xfrm>
          <a:prstGeom prst="rect">
            <a:avLst/>
          </a:prstGeom>
        </p:spPr>
      </p:pic>
      <p:pic>
        <p:nvPicPr>
          <p:cNvPr id="12" name="Picture 11" descr="A diagram of a person&amp;#39;s head&#10;&#10;Description automatically generated">
            <a:extLst>
              <a:ext uri="{FF2B5EF4-FFF2-40B4-BE49-F238E27FC236}">
                <a16:creationId xmlns:a16="http://schemas.microsoft.com/office/drawing/2014/main" id="{BF8BF5CF-E0CA-2F2B-2F58-A68125C5902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3115" t="3178" r="6808" b="75204"/>
          <a:stretch/>
        </p:blipFill>
        <p:spPr>
          <a:xfrm>
            <a:off x="7645399" y="1147762"/>
            <a:ext cx="1802489" cy="112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5404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125" t="70497" r="87450" b="16196"/>
          <a:stretch/>
        </p:blipFill>
        <p:spPr>
          <a:xfrm>
            <a:off x="11086887" y="274543"/>
            <a:ext cx="805799" cy="1111880"/>
          </a:xfrm>
          <a:prstGeom prst="rect">
            <a:avLst/>
          </a:prstGeom>
        </p:spPr>
      </p:pic>
      <p:pic>
        <p:nvPicPr>
          <p:cNvPr id="2050" name="Picture 2" descr="What Is The Forgetting Curve (And How Do You Combat It)? - eLearning  Indust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684" y="221370"/>
            <a:ext cx="9525000" cy="641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81482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6125" b="15908"/>
          <a:stretch/>
        </p:blipFill>
        <p:spPr>
          <a:xfrm>
            <a:off x="548960" y="2125447"/>
            <a:ext cx="738537" cy="661566"/>
          </a:xfrm>
          <a:prstGeom prst="rect">
            <a:avLst/>
          </a:prstGeom>
        </p:spPr>
      </p:pic>
      <p:pic>
        <p:nvPicPr>
          <p:cNvPr id="4" name="Picture 4" descr="https://cdn-icons-png.flaticon.com/512/6747/674725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882" y="2092170"/>
            <a:ext cx="655783" cy="65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r="4147" b="20384"/>
          <a:stretch/>
        </p:blipFill>
        <p:spPr>
          <a:xfrm>
            <a:off x="4190727" y="2126082"/>
            <a:ext cx="932873" cy="7748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5366" b="21725"/>
          <a:stretch/>
        </p:blipFill>
        <p:spPr>
          <a:xfrm>
            <a:off x="7398036" y="2077075"/>
            <a:ext cx="890052" cy="7361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1" r="1500" b="13703"/>
          <a:stretch/>
        </p:blipFill>
        <p:spPr>
          <a:xfrm>
            <a:off x="9987229" y="1971124"/>
            <a:ext cx="1175328" cy="1029713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85709" y="2881726"/>
            <a:ext cx="2413001" cy="3329709"/>
          </a:xfrm>
          <a:prstGeom prst="round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1371264" y="887766"/>
            <a:ext cx="415637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>
                <a:latin typeface="Bahnschrift SemiBold SemiConden" panose="020B0502040204020203" pitchFamily="34" charset="0"/>
              </a:rPr>
              <a:t>1. 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458765" y="2954192"/>
            <a:ext cx="2413001" cy="3329709"/>
          </a:xfrm>
          <a:prstGeom prst="round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ounded Rectangle 11"/>
          <p:cNvSpPr/>
          <p:nvPr/>
        </p:nvSpPr>
        <p:spPr>
          <a:xfrm>
            <a:off x="6466265" y="2896326"/>
            <a:ext cx="2413001" cy="3329709"/>
          </a:xfrm>
          <a:prstGeom prst="round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ounded Rectangle 12"/>
          <p:cNvSpPr/>
          <p:nvPr/>
        </p:nvSpPr>
        <p:spPr>
          <a:xfrm>
            <a:off x="9436250" y="2881725"/>
            <a:ext cx="2413001" cy="3329709"/>
          </a:xfrm>
          <a:prstGeom prst="round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730769" y="1385751"/>
            <a:ext cx="1879800" cy="646331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>
                <a:latin typeface="Gill Sans MT"/>
              </a:rPr>
              <a:t>LEARNT THE FACTS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73402" y="888879"/>
            <a:ext cx="415637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>
                <a:latin typeface="Bahnschrift SemiBold SemiConden" panose="020B0502040204020203" pitchFamily="34" charset="0"/>
              </a:rPr>
              <a:t>2.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634608" y="1385751"/>
            <a:ext cx="1879800" cy="646331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>
                <a:latin typeface="Gill Sans MT"/>
              </a:rPr>
              <a:t>APPLY IN CONTEXT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34440" y="1384078"/>
            <a:ext cx="1879800" cy="646331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>
                <a:latin typeface="Gill Sans MT"/>
              </a:rPr>
              <a:t>CONNECT IDEAS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429968" y="877993"/>
            <a:ext cx="415637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>
                <a:latin typeface="Bahnschrift SemiBold SemiConden" panose="020B0502040204020203" pitchFamily="34" charset="0"/>
              </a:rPr>
              <a:t>3.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365673" y="888879"/>
            <a:ext cx="415637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>
                <a:latin typeface="Bahnschrift SemiBold SemiConden" panose="020B0502040204020203" pitchFamily="34" charset="0"/>
              </a:rPr>
              <a:t>4.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194673" y="1362306"/>
            <a:ext cx="2765525" cy="646331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>
                <a:latin typeface="Gill Sans MT"/>
              </a:rPr>
              <a:t>TEST IN EXAM CONDITIONS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11451" y="2747953"/>
            <a:ext cx="2111113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GB">
              <a:latin typeface="Gill Sans M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>
                <a:latin typeface="Gill Sans MT"/>
              </a:rPr>
              <a:t>Flash cards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>
              <a:latin typeface="Gill Sans M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>
                <a:latin typeface="Gill Sans MT"/>
              </a:rPr>
              <a:t>Graphic organisers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>
              <a:latin typeface="Gill Sans M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>
                <a:latin typeface="Gill Sans MT"/>
              </a:rPr>
              <a:t>Mind maps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>
              <a:latin typeface="Gill Sans M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>
                <a:latin typeface="Gill Sans MT"/>
              </a:rPr>
              <a:t>Knowledge organisers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>
              <a:latin typeface="Gill Sans M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>
                <a:latin typeface="Gill Sans MT"/>
              </a:rPr>
              <a:t>Self quizzing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634608" y="2954192"/>
            <a:ext cx="2111113" cy="20313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GB">
              <a:latin typeface="Gill Sans M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>
                <a:latin typeface="Gill Sans MT"/>
              </a:rPr>
              <a:t>Tackle questions where the knowledge is tested in context – beyond straight forward recall.</a:t>
            </a:r>
            <a:r>
              <a:rPr lang="en-GB">
                <a:latin typeface="Bahnschrift SemiBold SemiConden"/>
              </a:rPr>
              <a:t>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17208" y="3003354"/>
            <a:ext cx="2111113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GB">
              <a:latin typeface="Bahnschrift SemiBold SemiConden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>
                <a:latin typeface="Gill Sans MT"/>
              </a:rPr>
              <a:t>Attempt questions that require students to draw on knowledge from one topic area or apply knowledge to previously unseen ideas.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512396" y="2954192"/>
            <a:ext cx="2111113" cy="20313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GB">
              <a:latin typeface="Bahnschrift SemiBold SemiConden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>
                <a:latin typeface="Gill Sans MT"/>
              </a:rPr>
              <a:t>Use past exam questions to rehearse the process of responding under time pressure. 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154349" flipH="1">
            <a:off x="1308689" y="1979976"/>
            <a:ext cx="372138" cy="452341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3458765" y="215979"/>
            <a:ext cx="4388470" cy="550925"/>
          </a:xfrm>
          <a:prstGeom prst="round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800">
                <a:solidFill>
                  <a:schemeClr val="tx1"/>
                </a:solidFill>
                <a:latin typeface="Gill Sans MT"/>
              </a:rPr>
              <a:t>The FACE it revision model </a:t>
            </a:r>
          </a:p>
        </p:txBody>
      </p:sp>
    </p:spTree>
    <p:extLst>
      <p:ext uri="{BB962C8B-B14F-4D97-AF65-F5344CB8AC3E}">
        <p14:creationId xmlns:p14="http://schemas.microsoft.com/office/powerpoint/2010/main" val="3896775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" y="1388382"/>
            <a:ext cx="11231880" cy="516917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GB" sz="2400">
              <a:latin typeface="Franklin Gothic Book" panose="020B0503020102020204" pitchFamily="34" charset="0"/>
            </a:endParaRPr>
          </a:p>
          <a:p>
            <a:endParaRPr lang="en-GB" sz="240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endParaRPr lang="en-GB" sz="2400">
              <a:latin typeface="Franklin Gothic Book" panose="020B0503020102020204" pitchFamily="34" charset="0"/>
            </a:endParaRPr>
          </a:p>
          <a:p>
            <a:endParaRPr lang="en-GB" sz="2400">
              <a:latin typeface="Franklin Gothic Book" panose="020B0503020102020204" pitchFamily="34" charset="0"/>
            </a:endParaRPr>
          </a:p>
          <a:p>
            <a:endParaRPr lang="en-GB" sz="2400">
              <a:latin typeface="Franklin Gothic Book" panose="020B0503020102020204" pitchFamily="34" charset="0"/>
            </a:endParaRPr>
          </a:p>
          <a:p>
            <a:endParaRPr lang="en-GB" sz="2400">
              <a:latin typeface="Franklin Gothic Book" panose="020B0503020102020204" pitchFamily="34" charset="0"/>
            </a:endParaRPr>
          </a:p>
          <a:p>
            <a:endParaRPr lang="en-GB" sz="2400">
              <a:latin typeface="Franklin Gothic Book" panose="020B0503020102020204" pitchFamily="34" charset="0"/>
            </a:endParaRPr>
          </a:p>
          <a:p>
            <a:endParaRPr lang="en-GB" sz="2400">
              <a:latin typeface="Franklin Gothic Book" panose="020B0503020102020204" pitchFamily="34" charset="0"/>
            </a:endParaRPr>
          </a:p>
          <a:p>
            <a:endParaRPr lang="en-GB" sz="2400">
              <a:latin typeface="Franklin Gothic Book" panose="020B0503020102020204" pitchFamily="34" charset="0"/>
            </a:endParaRPr>
          </a:p>
          <a:p>
            <a:endParaRPr lang="en-GB" sz="2400">
              <a:latin typeface="Franklin Gothic Book" panose="020B0503020102020204" pitchFamily="34" charset="0"/>
            </a:endParaRPr>
          </a:p>
          <a:p>
            <a:endParaRPr lang="en-GB" sz="2400">
              <a:latin typeface="Franklin Gothic Book" panose="020B0503020102020204" pitchFamily="34" charset="0"/>
            </a:endParaRPr>
          </a:p>
        </p:txBody>
      </p:sp>
      <p:pic>
        <p:nvPicPr>
          <p:cNvPr id="10" name="Picture 2" descr="https://attachments.office.net/owa/p.garnier@tmhs.co.uk/service.svc/s/GetAttachmentThumbnail?id=AAMkADE1MWE5OWI3LTA3ZTYtNGNkMS1iMTQxLTRiNTMzZmQ1OWNmMABGAAAAAAAuWjrkBCl4S5Y53gTyh964BwD3Qa3gqOxsSrWBistSGUU%2BAAAAAAEMAAAzzZXaroffTrwcJRp5ckE3AALQy4jlAAABEgAQAAk1pel1nGNMs7IybCyk3oI%3D&amp;thumbnailType=2&amp;owa=outlook.office.com&amp;scriptVer=2020022303.15&amp;X-OWA-CANARY=lv8YWIROQkSlb3L1exgwRRBooDwhwdcYsyIyRzgRJC_UvxIZpZPaUPLdM6k_2s0FLKFnrGvCEao.&amp;token=eyJhbGciOiJSUzI1NiIsImtpZCI6IjU2MzU4ODUyMzRCOTI1MkRERTAwNTc2NkQ5RDlGMjc2NTY1RjYzRTIiLCJ4NXQiOiJWaldJVWpTNUpTM2VBRmRtMmRueWRsWmZZLUkiLCJ0eXAiOiJKV1QifQ.eyJvcmlnaW4iOiJodHRwczovL291dGxvb2sub2ZmaWNlLmNvbSIsInZlciI6IkV4Y2hhbmdlLkNhbGxiYWNrLlYxIiwiYXBwY3R4c2VuZGVyIjoiT3dhRG93bmxvYWRAYTNkNjEyNTgtYzAyMy00NzkyLTg5YjctNWIyMzU5M2ExNmE4IiwiaXNzcmluZyI6IldXIiwiYXBwY3R4Ijoie1wibXNleGNocHJvdFwiOlwib3dhXCIsXCJwcmltYXJ5c2lkXCI6XCJTLTEtNS0yMS0yODQxOTY2MzgyLTIyMDc2NzE5MjgtMzgyMDY1ODM4Ny0zOTY1NTQxXCIsXCJwdWlkXCI6XCIxMTUzOTc3MDI1MzQ5ODc4NTE3XCIsXCJvaWRcIjpcIjFmZDU0MTk3LTg0NmItNDgxOS1iZmU5LTBmNTUzNGIxYmQ1ZFwiLFwic2NvcGVcIjpcIk93YURvd25sb2FkXCJ9IiwibmJmIjoxNTgzNDI1MTAyLCJleHAiOjE1ODM0MjU3MDIsImlzcyI6IjAwMDAwMDAyLTAwMDAtMGZmMS1jZTAwLTAwMDAwMDAwMDAwMEBhM2Q2MTI1OC1jMDIzLTQ3OTItODliNy01YjIzNTkzYTE2YTgiLCJhdWQiOiIwMDAwMDAwMi0wMDAwLTBmZjEtY2UwMC0wMDAwMDAwMDAwMDAvYXR0YWNobWVudHMub2ZmaWNlLm5ldEBhM2Q2MTI1OC1jMDIzLTQ3OTItODliNy01YjIzNTkzYTE2YTgifQ.l3SdJUHEbETQ8sChQV0yiLY1_Jcrr-N7kzyJ-LKDCx6lhkTuo60uz_76WoenjYDklCRad7pxHAJ45yM4QkGO5qk8BuORcchZC4wJT5UaMP8xmmFPjw0U4Ndv0-Xgnri0Dn7zXBvLgMSLT0syMSUldI36CxdA9lvt3vWbE2Ox86sz0qg5g0ngcfELw3hcrhj5j6vqWsqKJtd7d2rJgbW-MwNMyVZZSt77W2UZvBhGW77Hjlj0ZwMojP6FYD7yVvb87duv-HVgldaPZdrwnSVt8iOEbumfvlkq1ZYX7ayimsf8TVc3Mzwy_Eu-5EDQN3keuJjUyGqk3V5OO4SNxPBZFg&amp;animation=tru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4" t="6096" r="980" b="7668"/>
          <a:stretch/>
        </p:blipFill>
        <p:spPr bwMode="auto">
          <a:xfrm rot="16200000">
            <a:off x="617536" y="1417938"/>
            <a:ext cx="2519266" cy="329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r="6125" b="15908"/>
          <a:stretch/>
        </p:blipFill>
        <p:spPr>
          <a:xfrm>
            <a:off x="-8324" y="875037"/>
            <a:ext cx="738537" cy="661566"/>
          </a:xfrm>
          <a:prstGeom prst="rect">
            <a:avLst/>
          </a:prstGeom>
        </p:spPr>
      </p:pic>
      <p:pic>
        <p:nvPicPr>
          <p:cNvPr id="13" name="Picture 4" descr="https://cdn-icons-png.flaticon.com/512/6747/674725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13" y="871447"/>
            <a:ext cx="655783" cy="65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575045" y="823179"/>
            <a:ext cx="596981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>
                <a:latin typeface="Bahnschrift SemiBold SemiConden" panose="020B0502040204020203" pitchFamily="34" charset="0"/>
              </a:rPr>
              <a:t>1.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61894" y="830953"/>
            <a:ext cx="4153806" cy="523220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800">
                <a:latin typeface="Gill Sans MT"/>
              </a:rPr>
              <a:t>LEARNT THE FACTS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154349" flipH="1">
            <a:off x="544144" y="564022"/>
            <a:ext cx="372138" cy="452341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298" y="1811135"/>
            <a:ext cx="3877425" cy="264391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79B3271-2B68-4BB9-AA9D-483C76123F1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" b="8604"/>
          <a:stretch/>
        </p:blipFill>
        <p:spPr>
          <a:xfrm>
            <a:off x="4084043" y="1712496"/>
            <a:ext cx="3323057" cy="327595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2090" y="260822"/>
            <a:ext cx="800616" cy="107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7089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" y="1388382"/>
            <a:ext cx="11231880" cy="516917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GB" sz="2400">
              <a:latin typeface="Franklin Gothic Book" panose="020B0503020102020204" pitchFamily="34" charset="0"/>
            </a:endParaRPr>
          </a:p>
          <a:p>
            <a:endParaRPr lang="en-GB" sz="240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endParaRPr lang="en-GB" sz="2400">
              <a:latin typeface="Franklin Gothic Book" panose="020B0503020102020204" pitchFamily="34" charset="0"/>
            </a:endParaRPr>
          </a:p>
          <a:p>
            <a:endParaRPr lang="en-GB" sz="2400">
              <a:latin typeface="Franklin Gothic Book" panose="020B0503020102020204" pitchFamily="34" charset="0"/>
            </a:endParaRPr>
          </a:p>
          <a:p>
            <a:endParaRPr lang="en-GB" sz="2400">
              <a:latin typeface="Franklin Gothic Book" panose="020B0503020102020204" pitchFamily="34" charset="0"/>
            </a:endParaRPr>
          </a:p>
          <a:p>
            <a:endParaRPr lang="en-GB" sz="2400">
              <a:latin typeface="Franklin Gothic Book" panose="020B0503020102020204" pitchFamily="34" charset="0"/>
            </a:endParaRPr>
          </a:p>
          <a:p>
            <a:endParaRPr lang="en-GB" sz="2400">
              <a:latin typeface="Franklin Gothic Book" panose="020B0503020102020204" pitchFamily="34" charset="0"/>
            </a:endParaRPr>
          </a:p>
          <a:p>
            <a:endParaRPr lang="en-GB" sz="2400">
              <a:latin typeface="Franklin Gothic Book" panose="020B0503020102020204" pitchFamily="34" charset="0"/>
            </a:endParaRPr>
          </a:p>
          <a:p>
            <a:endParaRPr lang="en-GB" sz="2400">
              <a:latin typeface="Franklin Gothic Book" panose="020B0503020102020204" pitchFamily="34" charset="0"/>
            </a:endParaRPr>
          </a:p>
          <a:p>
            <a:endParaRPr lang="en-GB" sz="2400">
              <a:latin typeface="Franklin Gothic Book" panose="020B0503020102020204" pitchFamily="34" charset="0"/>
            </a:endParaRPr>
          </a:p>
          <a:p>
            <a:endParaRPr lang="en-GB" sz="2400">
              <a:latin typeface="Franklin Gothic Book" panose="020B05030201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53274" y="257122"/>
            <a:ext cx="596981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3200" dirty="0">
                <a:latin typeface="Bahnschrift SemiBold SemiConden"/>
              </a:rPr>
              <a:t>2. 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59865" y="308439"/>
            <a:ext cx="4153806" cy="523220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800" dirty="0">
                <a:latin typeface="Gill Sans MT"/>
              </a:rPr>
              <a:t>APPLY IN CONTEXT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2090" y="260822"/>
            <a:ext cx="800616" cy="1070874"/>
          </a:xfrm>
          <a:prstGeom prst="rect">
            <a:avLst/>
          </a:prstGeom>
        </p:spPr>
      </p:pic>
      <p:pic>
        <p:nvPicPr>
          <p:cNvPr id="2" name="Picture 1" descr="A screenshot of a chat&#10;&#10;Description automatically generated">
            <a:extLst>
              <a:ext uri="{FF2B5EF4-FFF2-40B4-BE49-F238E27FC236}">
                <a16:creationId xmlns:a16="http://schemas.microsoft.com/office/drawing/2014/main" id="{614D4B55-1569-C6B5-53E6-64862A1082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5245" y="1654628"/>
            <a:ext cx="6480567" cy="46264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21E13D-95B3-2CFD-E369-28CE25B456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147" b="20384"/>
          <a:stretch/>
        </p:blipFill>
        <p:spPr>
          <a:xfrm>
            <a:off x="358956" y="253739"/>
            <a:ext cx="932873" cy="77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4379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Aspire, Grow, Succeed.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6395" t="14155" r="11433" b="10334"/>
          <a:stretch/>
        </p:blipFill>
        <p:spPr>
          <a:xfrm>
            <a:off x="2514600" y="979916"/>
            <a:ext cx="8136834" cy="55589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125" t="70497" r="87450" b="16196"/>
          <a:stretch/>
        </p:blipFill>
        <p:spPr>
          <a:xfrm>
            <a:off x="11153800" y="299098"/>
            <a:ext cx="805799" cy="11118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33463" y="183055"/>
            <a:ext cx="5945630" cy="646331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3600">
                <a:latin typeface="Gill Sans MT"/>
              </a:rPr>
              <a:t>CONNECT IDEAS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8020" y="183056"/>
            <a:ext cx="736149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>
                <a:latin typeface="Bahnschrift SemiBold SemiConden" panose="020B0502040204020203" pitchFamily="34" charset="0"/>
              </a:rPr>
              <a:t>3.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613374" y="1560444"/>
            <a:ext cx="3038060" cy="42738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76065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4396" t="14886" r="25682" b="11085"/>
          <a:stretch/>
        </p:blipFill>
        <p:spPr>
          <a:xfrm>
            <a:off x="793636" y="1970314"/>
            <a:ext cx="3157912" cy="43947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3636" y="6443570"/>
            <a:ext cx="3508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I hour 20 minute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b="15739"/>
          <a:stretch/>
        </p:blipFill>
        <p:spPr>
          <a:xfrm>
            <a:off x="4735436" y="3687132"/>
            <a:ext cx="1799918" cy="15264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26767" y="1970314"/>
            <a:ext cx="52997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2400"/>
              <a:t>Silent conditions at a table/desk.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GB" sz="240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2400"/>
              <a:t>Stick to the precise timings of the examination.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125" t="70497" r="87450" b="16196"/>
          <a:stretch/>
        </p:blipFill>
        <p:spPr>
          <a:xfrm>
            <a:off x="11116684" y="248769"/>
            <a:ext cx="805799" cy="111188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/>
          <a:srcRect l="1" r="1500" b="13703"/>
          <a:stretch/>
        </p:blipFill>
        <p:spPr>
          <a:xfrm>
            <a:off x="359513" y="694278"/>
            <a:ext cx="1156106" cy="101287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677988" y="804709"/>
            <a:ext cx="766632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>
                <a:latin typeface="Bahnschrift SemiBold SemiConden" panose="020B0502040204020203" pitchFamily="34" charset="0"/>
              </a:rPr>
              <a:t>4.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769359" y="797655"/>
            <a:ext cx="6993571" cy="646331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3600">
                <a:latin typeface="Gill Sans MT"/>
              </a:rPr>
              <a:t>TEST IN EXAM CONDITIONS</a:t>
            </a:r>
          </a:p>
        </p:txBody>
      </p:sp>
    </p:spTree>
    <p:extLst>
      <p:ext uri="{BB962C8B-B14F-4D97-AF65-F5344CB8AC3E}">
        <p14:creationId xmlns:p14="http://schemas.microsoft.com/office/powerpoint/2010/main" val="24386312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5FF721C-8A27-83F3-8536-822CEB2C1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Aspire, Grow, Succeed.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8DF5EE-A218-04E7-DB87-5069634C8B5A}"/>
              </a:ext>
            </a:extLst>
          </p:cNvPr>
          <p:cNvSpPr txBox="1"/>
          <p:nvPr/>
        </p:nvSpPr>
        <p:spPr>
          <a:xfrm>
            <a:off x="528970" y="1135221"/>
            <a:ext cx="6097772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GB" sz="1800" b="1" i="0" u="sng" dirty="0">
                <a:solidFill>
                  <a:srgbClr val="201F1E"/>
                </a:solidFill>
                <a:effectLst/>
                <a:latin typeface="Gill Sans MT" panose="020B0502020104020203" pitchFamily="34" charset="0"/>
              </a:rPr>
              <a:t>AQA</a:t>
            </a:r>
            <a:endParaRPr lang="en-GB" sz="1800" b="0" i="0" dirty="0">
              <a:solidFill>
                <a:srgbClr val="201F1E"/>
              </a:solidFill>
              <a:effectLst/>
              <a:latin typeface="Gill Sans MT" panose="020B0502020104020203" pitchFamily="34" charset="0"/>
            </a:endParaRPr>
          </a:p>
          <a:p>
            <a:pPr algn="l" fontAlgn="base"/>
            <a:r>
              <a:rPr lang="en-GB" sz="1800" b="0" i="0" dirty="0">
                <a:solidFill>
                  <a:srgbClr val="201F1E"/>
                </a:solidFill>
                <a:effectLst/>
                <a:latin typeface="Gill Sans MT" panose="020B0502020104020203" pitchFamily="34" charset="0"/>
              </a:rPr>
              <a:t>Art (3D design, fine art, photography and textiles)</a:t>
            </a:r>
          </a:p>
          <a:p>
            <a:pPr algn="l" fontAlgn="base"/>
            <a:r>
              <a:rPr lang="en-GB" sz="1800" b="0" i="0" dirty="0">
                <a:solidFill>
                  <a:srgbClr val="201F1E"/>
                </a:solidFill>
                <a:effectLst/>
                <a:latin typeface="Gill Sans MT" panose="020B0502020104020203" pitchFamily="34" charset="0"/>
              </a:rPr>
              <a:t>Biology</a:t>
            </a:r>
          </a:p>
          <a:p>
            <a:pPr algn="l" fontAlgn="base"/>
            <a:r>
              <a:rPr lang="en-GB" sz="1800" b="0" i="0" dirty="0">
                <a:solidFill>
                  <a:srgbClr val="201F1E"/>
                </a:solidFill>
                <a:effectLst/>
                <a:latin typeface="Gill Sans MT" panose="020B0502020104020203" pitchFamily="34" charset="0"/>
              </a:rPr>
              <a:t>Chemistry</a:t>
            </a:r>
          </a:p>
          <a:p>
            <a:pPr algn="l" fontAlgn="base"/>
            <a:r>
              <a:rPr lang="en-GB" sz="1800" b="0" i="0" dirty="0">
                <a:solidFill>
                  <a:srgbClr val="201F1E"/>
                </a:solidFill>
                <a:effectLst/>
                <a:latin typeface="Gill Sans MT" panose="020B0502020104020203" pitchFamily="34" charset="0"/>
              </a:rPr>
              <a:t>Physics</a:t>
            </a:r>
          </a:p>
          <a:p>
            <a:pPr algn="l" fontAlgn="base"/>
            <a:r>
              <a:rPr lang="en-GB" sz="1800" b="0" i="0" dirty="0">
                <a:solidFill>
                  <a:srgbClr val="201F1E"/>
                </a:solidFill>
                <a:effectLst/>
                <a:latin typeface="Gill Sans MT" panose="020B0502020104020203" pitchFamily="34" charset="0"/>
              </a:rPr>
              <a:t>Combined Science</a:t>
            </a:r>
          </a:p>
          <a:p>
            <a:pPr algn="l" fontAlgn="base"/>
            <a:r>
              <a:rPr lang="en-GB" sz="1800" b="0" i="0" dirty="0">
                <a:solidFill>
                  <a:srgbClr val="201F1E"/>
                </a:solidFill>
                <a:effectLst/>
                <a:latin typeface="Gill Sans MT" panose="020B0502020104020203" pitchFamily="34" charset="0"/>
              </a:rPr>
              <a:t>Drama</a:t>
            </a:r>
          </a:p>
          <a:p>
            <a:pPr algn="l" fontAlgn="base"/>
            <a:r>
              <a:rPr lang="en-GB" sz="1800" b="0" i="0" dirty="0">
                <a:solidFill>
                  <a:srgbClr val="201F1E"/>
                </a:solidFill>
                <a:effectLst/>
                <a:latin typeface="Gill Sans MT" panose="020B0502020104020203" pitchFamily="34" charset="0"/>
              </a:rPr>
              <a:t>English Language</a:t>
            </a:r>
          </a:p>
          <a:p>
            <a:pPr algn="l" fontAlgn="base"/>
            <a:r>
              <a:rPr lang="en-GB" sz="1800" b="0" i="0" dirty="0">
                <a:solidFill>
                  <a:srgbClr val="201F1E"/>
                </a:solidFill>
                <a:effectLst/>
                <a:latin typeface="Gill Sans MT" panose="020B0502020104020203" pitchFamily="34" charset="0"/>
              </a:rPr>
              <a:t>English Lit</a:t>
            </a:r>
          </a:p>
          <a:p>
            <a:pPr algn="l" fontAlgn="base"/>
            <a:r>
              <a:rPr lang="en-GB" sz="1800" b="0" i="0" dirty="0">
                <a:solidFill>
                  <a:srgbClr val="201F1E"/>
                </a:solidFill>
                <a:effectLst/>
                <a:latin typeface="Gill Sans MT" panose="020B0502020104020203" pitchFamily="34" charset="0"/>
              </a:rPr>
              <a:t>French</a:t>
            </a:r>
          </a:p>
          <a:p>
            <a:pPr algn="l" fontAlgn="base"/>
            <a:r>
              <a:rPr lang="en-GB" sz="1800" b="0" i="0" dirty="0">
                <a:solidFill>
                  <a:srgbClr val="201F1E"/>
                </a:solidFill>
                <a:effectLst/>
                <a:latin typeface="Gill Sans MT" panose="020B0502020104020203" pitchFamily="34" charset="0"/>
              </a:rPr>
              <a:t>Spanish</a:t>
            </a:r>
          </a:p>
          <a:p>
            <a:pPr algn="l" fontAlgn="base"/>
            <a:r>
              <a:rPr lang="en-GB" sz="1800" b="0" i="0" dirty="0">
                <a:solidFill>
                  <a:srgbClr val="201F1E"/>
                </a:solidFill>
                <a:effectLst/>
                <a:latin typeface="Gill Sans MT" panose="020B0502020104020203" pitchFamily="34" charset="0"/>
              </a:rPr>
              <a:t>German</a:t>
            </a:r>
          </a:p>
          <a:p>
            <a:pPr algn="l" fontAlgn="base"/>
            <a:r>
              <a:rPr lang="en-GB" sz="1800" b="0" i="0" dirty="0">
                <a:solidFill>
                  <a:srgbClr val="201F1E"/>
                </a:solidFill>
                <a:effectLst/>
                <a:latin typeface="Gill Sans MT" panose="020B0502020104020203" pitchFamily="34" charset="0"/>
              </a:rPr>
              <a:t>Geography</a:t>
            </a:r>
          </a:p>
          <a:p>
            <a:pPr algn="l" fontAlgn="base"/>
            <a:r>
              <a:rPr lang="en-GB" sz="1800" b="0" i="0" dirty="0">
                <a:solidFill>
                  <a:srgbClr val="201F1E"/>
                </a:solidFill>
                <a:effectLst/>
                <a:latin typeface="Gill Sans MT" panose="020B0502020104020203" pitchFamily="34" charset="0"/>
              </a:rPr>
              <a:t>PE</a:t>
            </a:r>
          </a:p>
          <a:p>
            <a:pPr algn="l" fontAlgn="base"/>
            <a:r>
              <a:rPr lang="en-GB" sz="1800" b="0" i="0" dirty="0">
                <a:solidFill>
                  <a:srgbClr val="201F1E"/>
                </a:solidFill>
                <a:effectLst/>
                <a:latin typeface="Gill Sans MT" panose="020B0502020104020203" pitchFamily="34" charset="0"/>
              </a:rPr>
              <a:t>RS (Short course and full course)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2A50FF-65EB-AB5C-C6B0-25B543F89E22}"/>
              </a:ext>
            </a:extLst>
          </p:cNvPr>
          <p:cNvSpPr txBox="1"/>
          <p:nvPr/>
        </p:nvSpPr>
        <p:spPr>
          <a:xfrm>
            <a:off x="7028564" y="1135221"/>
            <a:ext cx="609777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GB" sz="1800" b="1" i="0" u="sng" dirty="0">
                <a:solidFill>
                  <a:srgbClr val="201F1E"/>
                </a:solidFill>
                <a:effectLst/>
                <a:latin typeface="Gill Sans MT" panose="020B0502020104020203" pitchFamily="34" charset="0"/>
              </a:rPr>
              <a:t>Edexcel</a:t>
            </a:r>
            <a:endParaRPr lang="en-GB" sz="1800" b="0" i="0" dirty="0">
              <a:solidFill>
                <a:srgbClr val="201F1E"/>
              </a:solidFill>
              <a:effectLst/>
              <a:latin typeface="Gill Sans MT" panose="020B0502020104020203" pitchFamily="34" charset="0"/>
            </a:endParaRPr>
          </a:p>
          <a:p>
            <a:pPr algn="l" fontAlgn="base"/>
            <a:r>
              <a:rPr lang="en-GB" sz="1800" b="0" i="0" dirty="0">
                <a:solidFill>
                  <a:srgbClr val="201F1E"/>
                </a:solidFill>
                <a:effectLst/>
                <a:latin typeface="Gill Sans MT" panose="020B0502020104020203" pitchFamily="34" charset="0"/>
              </a:rPr>
              <a:t>Business</a:t>
            </a:r>
          </a:p>
          <a:p>
            <a:pPr algn="l" fontAlgn="base"/>
            <a:r>
              <a:rPr lang="en-GB" sz="1800" b="0" i="0" dirty="0">
                <a:solidFill>
                  <a:srgbClr val="201F1E"/>
                </a:solidFill>
                <a:effectLst/>
                <a:latin typeface="Gill Sans MT" panose="020B0502020104020203" pitchFamily="34" charset="0"/>
              </a:rPr>
              <a:t>History</a:t>
            </a:r>
          </a:p>
          <a:p>
            <a:pPr algn="l" fontAlgn="base"/>
            <a:r>
              <a:rPr lang="en-GB" sz="1800" b="0" i="0" dirty="0">
                <a:solidFill>
                  <a:srgbClr val="201F1E"/>
                </a:solidFill>
                <a:effectLst/>
                <a:latin typeface="Gill Sans MT" panose="020B0502020104020203" pitchFamily="34" charset="0"/>
              </a:rPr>
              <a:t>Maths</a:t>
            </a:r>
          </a:p>
          <a:p>
            <a:pPr algn="l" fontAlgn="base"/>
            <a:r>
              <a:rPr lang="en-GB" sz="1800" b="0" i="0" dirty="0">
                <a:solidFill>
                  <a:srgbClr val="201F1E"/>
                </a:solidFill>
                <a:effectLst/>
                <a:latin typeface="Gill Sans MT" panose="020B0502020104020203" pitchFamily="34" charset="0"/>
              </a:rPr>
              <a:t> </a:t>
            </a:r>
          </a:p>
          <a:p>
            <a:pPr algn="l" fontAlgn="base"/>
            <a:r>
              <a:rPr lang="en-GB" sz="1800" b="1" i="0" u="sng" dirty="0">
                <a:solidFill>
                  <a:srgbClr val="201F1E"/>
                </a:solidFill>
                <a:effectLst/>
                <a:latin typeface="Gill Sans MT" panose="020B0502020104020203" pitchFamily="34" charset="0"/>
              </a:rPr>
              <a:t>OCR</a:t>
            </a:r>
            <a:endParaRPr lang="en-GB" sz="1800" b="0" i="0" dirty="0">
              <a:solidFill>
                <a:srgbClr val="201F1E"/>
              </a:solidFill>
              <a:effectLst/>
              <a:latin typeface="Gill Sans MT" panose="020B0502020104020203" pitchFamily="34" charset="0"/>
            </a:endParaRPr>
          </a:p>
          <a:p>
            <a:pPr algn="l" fontAlgn="base"/>
            <a:r>
              <a:rPr lang="en-GB" sz="1800" b="0" i="0" dirty="0">
                <a:solidFill>
                  <a:srgbClr val="201F1E"/>
                </a:solidFill>
                <a:effectLst/>
                <a:latin typeface="Gill Sans MT" panose="020B0502020104020203" pitchFamily="34" charset="0"/>
              </a:rPr>
              <a:t>Classics</a:t>
            </a:r>
          </a:p>
          <a:p>
            <a:pPr algn="l" fontAlgn="base"/>
            <a:r>
              <a:rPr lang="en-GB" sz="1800" b="0" i="0" dirty="0">
                <a:solidFill>
                  <a:srgbClr val="201F1E"/>
                </a:solidFill>
                <a:effectLst/>
                <a:latin typeface="Gill Sans MT" panose="020B0502020104020203" pitchFamily="34" charset="0"/>
              </a:rPr>
              <a:t>Comp Science</a:t>
            </a:r>
          </a:p>
          <a:p>
            <a:pPr algn="l" fontAlgn="base"/>
            <a:r>
              <a:rPr lang="en-GB" sz="1800" b="0" i="0" dirty="0">
                <a:solidFill>
                  <a:srgbClr val="201F1E"/>
                </a:solidFill>
                <a:effectLst/>
                <a:latin typeface="Gill Sans MT" panose="020B0502020104020203" pitchFamily="34" charset="0"/>
              </a:rPr>
              <a:t>Health &amp; Social Care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80FAC8-9726-9D7B-8AE2-C503543C96DA}"/>
              </a:ext>
            </a:extLst>
          </p:cNvPr>
          <p:cNvSpPr txBox="1"/>
          <p:nvPr/>
        </p:nvSpPr>
        <p:spPr>
          <a:xfrm>
            <a:off x="528970" y="392598"/>
            <a:ext cx="8334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u="sng" dirty="0">
                <a:latin typeface="Gill Sans MT" panose="020B0502020104020203" pitchFamily="34" charset="0"/>
              </a:rPr>
              <a:t>AGS examination boards: GCSE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4DAFC5-B721-F7B6-E9FC-64C3B51473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125" t="70497" r="87450" b="16196"/>
          <a:stretch/>
        </p:blipFill>
        <p:spPr>
          <a:xfrm>
            <a:off x="11116684" y="248769"/>
            <a:ext cx="805799" cy="11118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EA6C76-F106-F853-6507-478D39F757C7}"/>
              </a:ext>
            </a:extLst>
          </p:cNvPr>
          <p:cNvSpPr txBox="1"/>
          <p:nvPr/>
        </p:nvSpPr>
        <p:spPr>
          <a:xfrm>
            <a:off x="7028564" y="3817193"/>
            <a:ext cx="656272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GB" sz="1800" b="1" i="0" u="sng" dirty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WJEC</a:t>
            </a:r>
            <a:endParaRPr lang="en-GB" sz="1800" b="0" i="0" dirty="0">
              <a:solidFill>
                <a:srgbClr val="201F1E"/>
              </a:solidFill>
              <a:effectLst/>
              <a:latin typeface="Calibri" panose="020F0502020204030204" pitchFamily="34" charset="0"/>
            </a:endParaRPr>
          </a:p>
          <a:p>
            <a:pPr algn="l" fontAlgn="base"/>
            <a:r>
              <a:rPr lang="en-GB" sz="1800" b="0" i="0" dirty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Music</a:t>
            </a:r>
          </a:p>
          <a:p>
            <a:pPr algn="l" fontAlgn="base"/>
            <a:r>
              <a:rPr lang="en-GB" sz="1800" b="0" i="0" dirty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Hospitality</a:t>
            </a:r>
          </a:p>
          <a:p>
            <a:pPr algn="l" fontAlgn="base"/>
            <a:r>
              <a:rPr lang="en-GB" sz="1800" b="0" i="0" dirty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pPr algn="l" fontAlgn="base"/>
            <a:r>
              <a:rPr lang="en-GB" sz="1800" b="1" i="0" u="sng" dirty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VTCT</a:t>
            </a:r>
            <a:endParaRPr lang="en-GB" sz="1800" b="0" i="0" dirty="0">
              <a:solidFill>
                <a:srgbClr val="201F1E"/>
              </a:solidFill>
              <a:effectLst/>
              <a:latin typeface="Calibri" panose="020F0502020204030204" pitchFamily="34" charset="0"/>
            </a:endParaRPr>
          </a:p>
          <a:p>
            <a:pPr algn="l" fontAlgn="base"/>
            <a:r>
              <a:rPr lang="en-GB" sz="1800" b="0" i="0" dirty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Hair &amp; beauty</a:t>
            </a:r>
          </a:p>
        </p:txBody>
      </p:sp>
    </p:spTree>
    <p:extLst>
      <p:ext uri="{BB962C8B-B14F-4D97-AF65-F5344CB8AC3E}">
        <p14:creationId xmlns:p14="http://schemas.microsoft.com/office/powerpoint/2010/main" val="38014304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7449" r="13714" b="52969"/>
          <a:stretch/>
        </p:blipFill>
        <p:spPr>
          <a:xfrm>
            <a:off x="0" y="-17903"/>
            <a:ext cx="12192000" cy="8764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125" t="70497" r="87450" b="16196"/>
          <a:stretch/>
        </p:blipFill>
        <p:spPr>
          <a:xfrm>
            <a:off x="11097858" y="475949"/>
            <a:ext cx="805799" cy="11118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47170" y="2242347"/>
            <a:ext cx="92976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b="1"/>
              <a:t>Post – 16 </a:t>
            </a:r>
          </a:p>
          <a:p>
            <a:pPr algn="ctr"/>
            <a:r>
              <a:rPr lang="en-GB" sz="6600" b="1"/>
              <a:t>Options and Applications</a:t>
            </a:r>
          </a:p>
        </p:txBody>
      </p:sp>
    </p:spTree>
    <p:extLst>
      <p:ext uri="{BB962C8B-B14F-4D97-AF65-F5344CB8AC3E}">
        <p14:creationId xmlns:p14="http://schemas.microsoft.com/office/powerpoint/2010/main" val="2502331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edia.istockphoto.com/id/691423398/vector/winding-road-on-a-white-isolated-background-with-pin-pointers.jpg?s=612x612&amp;w=0&amp;k=20&amp;c=PaRJPzxTEMgSc09prPpitCxGPMUcqMtwPSV4FxNfrGw=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99" y="59436"/>
            <a:ext cx="10521292" cy="6739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0896" y="246888"/>
            <a:ext cx="7050024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800">
                <a:latin typeface="Gill Sans MT"/>
              </a:rPr>
              <a:t>GCSE journey</a:t>
            </a:r>
            <a:r>
              <a:rPr lang="en-US"/>
              <a:t> -</a:t>
            </a:r>
            <a:r>
              <a:rPr lang="en-GB" sz="2800" i="1">
                <a:latin typeface="Gill Sans MT"/>
              </a:rPr>
              <a:t>18 month long </a:t>
            </a:r>
            <a:endParaRPr lang="en-GB" i="1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4" name="Picture 3" descr="Pin drop icon point icon geolocation sign Vector Image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5" t="5899" r="17403" b="11479"/>
          <a:stretch/>
        </p:blipFill>
        <p:spPr bwMode="auto">
          <a:xfrm rot="18870850">
            <a:off x="1969027" y="5034284"/>
            <a:ext cx="207399" cy="29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Pin drop icon point icon geolocation sign Vector Image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5" t="5899" r="17403" b="11479"/>
          <a:stretch/>
        </p:blipFill>
        <p:spPr bwMode="auto">
          <a:xfrm rot="18870850">
            <a:off x="1435627" y="5461004"/>
            <a:ext cx="207399" cy="29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Pin drop icon point icon geolocation sign Vector Image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5" t="5899" r="17403" b="11479"/>
          <a:stretch/>
        </p:blipFill>
        <p:spPr bwMode="auto">
          <a:xfrm rot="18870850">
            <a:off x="941850" y="5954780"/>
            <a:ext cx="207399" cy="29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Pin drop icon point icon geolocation sign Vector Image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5" t="5899" r="17403" b="11479"/>
          <a:stretch/>
        </p:blipFill>
        <p:spPr bwMode="auto">
          <a:xfrm rot="20102211">
            <a:off x="3572618" y="4290842"/>
            <a:ext cx="210717" cy="29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Pin drop icon point icon geolocation sign Vector Image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5" t="5899" r="17403" b="11479"/>
          <a:stretch/>
        </p:blipFill>
        <p:spPr bwMode="auto">
          <a:xfrm rot="21090699">
            <a:off x="4613032" y="4212896"/>
            <a:ext cx="231321" cy="32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Pin drop icon point icon geolocation sign Vector Image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5" t="5899" r="17403" b="11479"/>
          <a:stretch/>
        </p:blipFill>
        <p:spPr bwMode="auto">
          <a:xfrm rot="21195490">
            <a:off x="5639202" y="4272281"/>
            <a:ext cx="224520" cy="31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Pin drop icon point icon geolocation sign Vector Image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5" t="5899" r="17403" b="11479"/>
          <a:stretch/>
        </p:blipFill>
        <p:spPr bwMode="auto">
          <a:xfrm rot="21090699">
            <a:off x="6857767" y="4390545"/>
            <a:ext cx="231321" cy="32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Pin drop icon point icon geolocation sign Vector Image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5" t="5899" r="17403" b="11479"/>
          <a:stretch/>
        </p:blipFill>
        <p:spPr bwMode="auto">
          <a:xfrm rot="21090699">
            <a:off x="6237616" y="2719375"/>
            <a:ext cx="231321" cy="32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Pin drop icon point icon geolocation sign Vector Image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5" t="5899" r="17403" b="11479"/>
          <a:stretch/>
        </p:blipFill>
        <p:spPr bwMode="auto">
          <a:xfrm rot="21090699">
            <a:off x="7088008" y="2866202"/>
            <a:ext cx="231321" cy="32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Pin drop icon point icon geolocation sign Vector Image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5" t="5899" r="17403" b="11479"/>
          <a:stretch/>
        </p:blipFill>
        <p:spPr bwMode="auto">
          <a:xfrm rot="21090699">
            <a:off x="7871344" y="3103425"/>
            <a:ext cx="231321" cy="32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Pin drop icon point icon geolocation sign Vector Image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5" t="5899" r="17403" b="11479"/>
          <a:stretch/>
        </p:blipFill>
        <p:spPr bwMode="auto">
          <a:xfrm rot="21090699">
            <a:off x="5265304" y="1865936"/>
            <a:ext cx="231321" cy="32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Pin drop icon point icon geolocation sign Vector Image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5" t="5899" r="17403" b="11479"/>
          <a:stretch/>
        </p:blipFill>
        <p:spPr bwMode="auto">
          <a:xfrm rot="21090699">
            <a:off x="5980340" y="1818538"/>
            <a:ext cx="231321" cy="32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Pin drop icon point icon geolocation sign Vector Image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5" t="5899" r="17403" b="11479"/>
          <a:stretch/>
        </p:blipFill>
        <p:spPr bwMode="auto">
          <a:xfrm rot="21090699">
            <a:off x="6719409" y="1876972"/>
            <a:ext cx="231321" cy="32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Pin drop icon point icon geolocation sign Vector Image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5" t="5899" r="17403" b="11479"/>
          <a:stretch/>
        </p:blipFill>
        <p:spPr bwMode="auto">
          <a:xfrm rot="21090699">
            <a:off x="7871345" y="1058029"/>
            <a:ext cx="231321" cy="32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Pin drop icon point icon geolocation sign Vector Image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5" t="5899" r="17403" b="11479"/>
          <a:stretch/>
        </p:blipFill>
        <p:spPr bwMode="auto">
          <a:xfrm rot="21090699" flipH="1">
            <a:off x="8457868" y="1059335"/>
            <a:ext cx="249018" cy="32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Pin drop icon point icon geolocation sign Vector Image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5" t="5899" r="17403" b="11479"/>
          <a:stretch/>
        </p:blipFill>
        <p:spPr bwMode="auto">
          <a:xfrm rot="1582752" flipH="1">
            <a:off x="9427547" y="544388"/>
            <a:ext cx="232649" cy="30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Pin drop icon point icon geolocation sign Vector Image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5" t="5899" r="17403" b="11479"/>
          <a:stretch/>
        </p:blipFill>
        <p:spPr bwMode="auto">
          <a:xfrm rot="1582752" flipH="1">
            <a:off x="8929385" y="261161"/>
            <a:ext cx="232649" cy="30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661060" y="997920"/>
            <a:ext cx="22965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latin typeface="Gill Sans MT" panose="020B0502020104020203" pitchFamily="34" charset="0"/>
              </a:rPr>
              <a:t>Year 11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564462" y="2659266"/>
            <a:ext cx="22965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latin typeface="Gill Sans MT" panose="020B0502020104020203" pitchFamily="34" charset="0"/>
              </a:rPr>
              <a:t>Year 10</a:t>
            </a:r>
          </a:p>
        </p:txBody>
      </p:sp>
      <p:pic>
        <p:nvPicPr>
          <p:cNvPr id="27" name="Picture 4" descr="Black straight arrow vector icon. Hand-drawn vector illustration Stock  Vector | Adobe Stock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4" t="21270" r="21808" b="24445"/>
          <a:stretch/>
        </p:blipFill>
        <p:spPr bwMode="auto">
          <a:xfrm rot="7664712">
            <a:off x="2425762" y="3054839"/>
            <a:ext cx="351916" cy="330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8CEDAC-F232-1CF5-99D0-54A09516B06C}"/>
              </a:ext>
            </a:extLst>
          </p:cNvPr>
          <p:cNvSpPr txBox="1"/>
          <p:nvPr/>
        </p:nvSpPr>
        <p:spPr>
          <a:xfrm>
            <a:off x="438150" y="1238250"/>
            <a:ext cx="2913007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Gill Sans MT" panose="020B0502020104020203" pitchFamily="34" charset="0"/>
              </a:rPr>
              <a:t>210 days left</a:t>
            </a:r>
          </a:p>
        </p:txBody>
      </p:sp>
    </p:spTree>
    <p:extLst>
      <p:ext uri="{BB962C8B-B14F-4D97-AF65-F5344CB8AC3E}">
        <p14:creationId xmlns:p14="http://schemas.microsoft.com/office/powerpoint/2010/main" val="11770014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7449" r="13714" b="52969"/>
          <a:stretch/>
        </p:blipFill>
        <p:spPr>
          <a:xfrm>
            <a:off x="0" y="0"/>
            <a:ext cx="12192000" cy="8764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125" t="70497" r="87450" b="16196"/>
          <a:stretch/>
        </p:blipFill>
        <p:spPr>
          <a:xfrm>
            <a:off x="11097858" y="475949"/>
            <a:ext cx="805799" cy="11118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8265" y="1145406"/>
            <a:ext cx="68628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/>
              <a:t>Careers Support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8265" y="2021305"/>
            <a:ext cx="10712918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/>
              <a:t>Mrs Mills is the Allerton Grange Careers Lead</a:t>
            </a:r>
            <a:endParaRPr lang="en-GB" sz="36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6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8753" y="2729191"/>
            <a:ext cx="2078182" cy="243714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92469" y="5214723"/>
            <a:ext cx="92070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hlinkClick r:id="rId5"/>
              </a:rPr>
              <a:t>louisemills@allertongrange.com</a:t>
            </a:r>
            <a:endParaRPr lang="en-US" sz="3200" b="1"/>
          </a:p>
          <a:p>
            <a:pPr algn="ctr"/>
            <a:endParaRPr lang="en-US" sz="1400" b="1"/>
          </a:p>
          <a:p>
            <a:pPr algn="ctr"/>
            <a:r>
              <a:rPr lang="en-US" sz="3200" b="1"/>
              <a:t>I work Monday - Thursday</a:t>
            </a:r>
          </a:p>
        </p:txBody>
      </p:sp>
    </p:spTree>
    <p:extLst>
      <p:ext uri="{BB962C8B-B14F-4D97-AF65-F5344CB8AC3E}">
        <p14:creationId xmlns:p14="http://schemas.microsoft.com/office/powerpoint/2010/main" val="5214210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76D68C-72C8-7C53-A4DC-DF38E5DA8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315" y="1587829"/>
            <a:ext cx="7259063" cy="47441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908BF1-7C93-A2EE-1144-6C44DA1FC5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49" r="13714" b="52969"/>
          <a:stretch/>
        </p:blipFill>
        <p:spPr>
          <a:xfrm>
            <a:off x="0" y="-17903"/>
            <a:ext cx="12192000" cy="8764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3A37A9-D0A6-A820-99AD-51AC9068D3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125" t="70497" r="87450" b="16196"/>
          <a:stretch/>
        </p:blipFill>
        <p:spPr>
          <a:xfrm>
            <a:off x="11097858" y="475949"/>
            <a:ext cx="805799" cy="11118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F344D3-4BC3-5E11-1799-89A1B5C54BE8}"/>
              </a:ext>
            </a:extLst>
          </p:cNvPr>
          <p:cNvSpPr txBox="1"/>
          <p:nvPr/>
        </p:nvSpPr>
        <p:spPr>
          <a:xfrm>
            <a:off x="630315" y="736847"/>
            <a:ext cx="60900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/>
              <a:t>BTEC vs A Levels for University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7189EF-F567-C994-4884-4F7CAE3C0739}"/>
              </a:ext>
            </a:extLst>
          </p:cNvPr>
          <p:cNvSpPr txBox="1"/>
          <p:nvPr/>
        </p:nvSpPr>
        <p:spPr>
          <a:xfrm>
            <a:off x="8176334" y="1951814"/>
            <a:ext cx="3497802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u="sng"/>
              <a:t>Considerations</a:t>
            </a:r>
          </a:p>
          <a:p>
            <a:pPr marL="285750" indent="-285750">
              <a:buFontTx/>
              <a:buChar char="-"/>
            </a:pPr>
            <a:r>
              <a:rPr lang="en-GB" sz="2800"/>
              <a:t>University course</a:t>
            </a:r>
          </a:p>
          <a:p>
            <a:pPr marL="285750" indent="-285750">
              <a:buFontTx/>
              <a:buChar char="-"/>
            </a:pPr>
            <a:r>
              <a:rPr lang="en-GB" sz="2800"/>
              <a:t>The university</a:t>
            </a:r>
          </a:p>
          <a:p>
            <a:pPr marL="285750" indent="-285750">
              <a:buFontTx/>
              <a:buChar char="-"/>
            </a:pPr>
            <a:r>
              <a:rPr lang="en-GB" sz="2800"/>
              <a:t>What post-16 option will give me the best result?</a:t>
            </a:r>
          </a:p>
          <a:p>
            <a:pPr marL="285750" indent="-285750">
              <a:buFontTx/>
              <a:buChar char="-"/>
            </a:pPr>
            <a:r>
              <a:rPr lang="en-GB" sz="2800"/>
              <a:t>Post-16 course/s</a:t>
            </a:r>
          </a:p>
          <a:p>
            <a:pPr marL="285750" indent="-285750">
              <a:buFontTx/>
              <a:buChar char="-"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99308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1032"/>
            <a:ext cx="12060455" cy="744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6346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7449" r="13714" b="52969"/>
          <a:stretch/>
        </p:blipFill>
        <p:spPr>
          <a:xfrm>
            <a:off x="0" y="-17903"/>
            <a:ext cx="12192000" cy="8764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125" t="70497" r="87450" b="16196"/>
          <a:stretch/>
        </p:blipFill>
        <p:spPr>
          <a:xfrm>
            <a:off x="11097858" y="462987"/>
            <a:ext cx="805799" cy="11118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9638" y="783071"/>
            <a:ext cx="68628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/>
              <a:t>Applications and Deadlines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0048" y="1659563"/>
            <a:ext cx="10967423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/>
              <a:t>All colleges will consider applications as soon as they are made.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/>
              <a:t>Applications will open in October (each college will vary slightly)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/>
              <a:t>The majority of 6</a:t>
            </a:r>
            <a:r>
              <a:rPr lang="en-GB" sz="3200" baseline="30000"/>
              <a:t>th</a:t>
            </a:r>
            <a:r>
              <a:rPr lang="en-GB" sz="3200"/>
              <a:t> Form Colleges will close applications in December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/>
              <a:t>Do some research and be informed (grade requirements for specific courses/professions)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/>
              <a:t>Students MUST to make a minimum of TWO applications! This includes a back-up.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2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2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/>
          </a:p>
        </p:txBody>
      </p:sp>
    </p:spTree>
    <p:extLst>
      <p:ext uri="{BB962C8B-B14F-4D97-AF65-F5344CB8AC3E}">
        <p14:creationId xmlns:p14="http://schemas.microsoft.com/office/powerpoint/2010/main" val="19760553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7449" r="13714" b="52969"/>
          <a:stretch/>
        </p:blipFill>
        <p:spPr>
          <a:xfrm>
            <a:off x="0" y="0"/>
            <a:ext cx="12192000" cy="8764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125" t="70497" r="87450" b="16196"/>
          <a:stretch/>
        </p:blipFill>
        <p:spPr>
          <a:xfrm>
            <a:off x="11097858" y="475949"/>
            <a:ext cx="805799" cy="1111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8265" y="1145406"/>
            <a:ext cx="68628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/>
              <a:t>Careers Support – Key Dates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9541" y="2063778"/>
            <a:ext cx="10712918" cy="41549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Thursday 3 October from 4.30-6.30pm - AGS Careers Fair.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From Monday 14 October – students can drop-in to the library during lunchtime to speak to Mrs. Mills (I am also very often in the Year 11 pod during form times).</a:t>
            </a:r>
            <a:endParaRPr lang="en-GB" sz="2400" dirty="0">
              <a:cs typeface="Calibri"/>
            </a:endParaRPr>
          </a:p>
          <a:p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Thursday 14th November - Year 11 Mock Interviews</a:t>
            </a:r>
            <a:endParaRPr lang="en-GB" sz="2400" dirty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The letter sent out earlier this </a:t>
            </a:r>
            <a:r>
              <a:rPr lang="en-GB" sz="2400"/>
              <a:t>term has </a:t>
            </a:r>
            <a:r>
              <a:rPr lang="en-GB" sz="2400" dirty="0"/>
              <a:t>the dates for local college open days, copies are also available this evening. </a:t>
            </a:r>
            <a:endParaRPr lang="en-GB" sz="2400" dirty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Allerton Grange Sixth Form Open Evening is at 6pm on Thursday 7 November.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77989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7449" r="13714" b="52969"/>
          <a:stretch/>
        </p:blipFill>
        <p:spPr>
          <a:xfrm>
            <a:off x="0" y="0"/>
            <a:ext cx="12192000" cy="8764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125" t="70497" r="87450" b="16196"/>
          <a:stretch/>
        </p:blipFill>
        <p:spPr>
          <a:xfrm>
            <a:off x="11097858" y="475949"/>
            <a:ext cx="805799" cy="1111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8008" y="663170"/>
            <a:ext cx="68628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/>
              <a:t>Apprenticeships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8008" y="1488404"/>
            <a:ext cx="1131801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/>
              <a:t>Apprenticeships are becoming more and more popular, as they are mutually beneficial for employers and employees.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/>
              <a:t>Apprenticeships are usually 80% work and 20% college.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/>
              <a:t>Apprenticeships are available in a wide range of jobs and industries.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/>
              <a:t>Students often apply directly to the company for an apprenticeship, in the same way as you apply for jobs.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/>
              <a:t>Leeds City College does offer some apprenticeships which are advertised on their website.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/>
              <a:t>Leeds College of Building also offers apprenticeships, but the student must find their own employer.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/>
              <a:t>Students who have 4 or more passes at GCSE can apply for Level 3(Advanced) apprenticeships. Students who do not have 4 passes can apply for Level 2 (Intermediate) apprenticeships.</a:t>
            </a:r>
          </a:p>
        </p:txBody>
      </p:sp>
    </p:spTree>
    <p:extLst>
      <p:ext uri="{BB962C8B-B14F-4D97-AF65-F5344CB8AC3E}">
        <p14:creationId xmlns:p14="http://schemas.microsoft.com/office/powerpoint/2010/main" val="27933797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7449" r="13714" b="52969"/>
          <a:stretch/>
        </p:blipFill>
        <p:spPr>
          <a:xfrm>
            <a:off x="0" y="0"/>
            <a:ext cx="12192000" cy="8764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125" t="70497" r="87450" b="16196"/>
          <a:stretch/>
        </p:blipFill>
        <p:spPr>
          <a:xfrm>
            <a:off x="11097858" y="475949"/>
            <a:ext cx="805799" cy="1111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8008" y="663170"/>
            <a:ext cx="89335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/>
              <a:t>Apprenticeships – where to find them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8008" y="1539662"/>
            <a:ext cx="1131801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/>
              <a:t>The government apprenticeships website</a:t>
            </a:r>
          </a:p>
          <a:p>
            <a:endParaRPr lang="en-GB" sz="12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/>
              <a:t>Company websites</a:t>
            </a:r>
          </a:p>
          <a:p>
            <a:endParaRPr lang="en-GB" sz="12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/>
              <a:t>Job websites (Reed, Indeed, Monster Jobs etc.)</a:t>
            </a:r>
          </a:p>
          <a:p>
            <a:endParaRPr lang="en-GB" sz="12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err="1"/>
              <a:t>Linkedin</a:t>
            </a:r>
            <a:endParaRPr lang="en-GB" sz="3200"/>
          </a:p>
          <a:p>
            <a:endParaRPr lang="en-GB" sz="12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/>
              <a:t>UCAS</a:t>
            </a:r>
          </a:p>
          <a:p>
            <a:endParaRPr lang="en-GB" sz="12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/>
              <a:t>Contacts! </a:t>
            </a:r>
          </a:p>
        </p:txBody>
      </p:sp>
    </p:spTree>
    <p:extLst>
      <p:ext uri="{BB962C8B-B14F-4D97-AF65-F5344CB8AC3E}">
        <p14:creationId xmlns:p14="http://schemas.microsoft.com/office/powerpoint/2010/main" val="3825616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2210" y="1138008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GB" sz="4400"/>
              <a:t>What happens if my child is struggling to find a place on a course at college next September?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7449" r="13714" b="52969"/>
          <a:stretch/>
        </p:blipFill>
        <p:spPr>
          <a:xfrm>
            <a:off x="0" y="0"/>
            <a:ext cx="12192000" cy="8764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125" t="70497" r="87450" b="16196"/>
          <a:stretch/>
        </p:blipFill>
        <p:spPr>
          <a:xfrm>
            <a:off x="11097858" y="475949"/>
            <a:ext cx="805799" cy="11118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A135FC-58C7-735B-9515-7F6CD8C5EA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344" y="2465581"/>
            <a:ext cx="3483638" cy="1926838"/>
          </a:xfrm>
          <a:prstGeom prst="rect">
            <a:avLst/>
          </a:prstGeom>
        </p:spPr>
      </p:pic>
      <p:sp>
        <p:nvSpPr>
          <p:cNvPr id="8" name="Google Shape;921;p184">
            <a:extLst>
              <a:ext uri="{FF2B5EF4-FFF2-40B4-BE49-F238E27FC236}">
                <a16:creationId xmlns:a16="http://schemas.microsoft.com/office/drawing/2014/main" id="{EB866470-99CE-65D6-ADCA-DF2F085B1609}"/>
              </a:ext>
            </a:extLst>
          </p:cNvPr>
          <p:cNvSpPr/>
          <p:nvPr/>
        </p:nvSpPr>
        <p:spPr>
          <a:xfrm>
            <a:off x="5052093" y="2465581"/>
            <a:ext cx="2531833" cy="1926839"/>
          </a:xfrm>
          <a:custGeom>
            <a:avLst/>
            <a:gdLst/>
            <a:ahLst/>
            <a:cxnLst/>
            <a:rect l="l" t="t" r="r" b="b"/>
            <a:pathLst>
              <a:path w="7711935" h="6786503" extrusionOk="0">
                <a:moveTo>
                  <a:pt x="0" y="0"/>
                </a:moveTo>
                <a:lnTo>
                  <a:pt x="7711936" y="0"/>
                </a:lnTo>
                <a:lnTo>
                  <a:pt x="7711936" y="6786503"/>
                </a:lnTo>
                <a:lnTo>
                  <a:pt x="0" y="67865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9" name="Google Shape;922;p184">
            <a:extLst>
              <a:ext uri="{FF2B5EF4-FFF2-40B4-BE49-F238E27FC236}">
                <a16:creationId xmlns:a16="http://schemas.microsoft.com/office/drawing/2014/main" id="{FBAA12B4-A834-65BA-93EC-570FCF1239B3}"/>
              </a:ext>
            </a:extLst>
          </p:cNvPr>
          <p:cNvSpPr/>
          <p:nvPr/>
        </p:nvSpPr>
        <p:spPr>
          <a:xfrm>
            <a:off x="5182798" y="2808215"/>
            <a:ext cx="2270425" cy="1220321"/>
          </a:xfrm>
          <a:custGeom>
            <a:avLst/>
            <a:gdLst/>
            <a:ahLst/>
            <a:cxnLst/>
            <a:rect l="l" t="t" r="r" b="b"/>
            <a:pathLst>
              <a:path w="7275579" h="4372923" extrusionOk="0">
                <a:moveTo>
                  <a:pt x="0" y="0"/>
                </a:moveTo>
                <a:lnTo>
                  <a:pt x="7275580" y="0"/>
                </a:lnTo>
                <a:lnTo>
                  <a:pt x="7275580" y="4372923"/>
                </a:lnTo>
                <a:lnTo>
                  <a:pt x="0" y="43729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l="-9218" t="-43398" r="-8609" b="-52637"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pic>
        <p:nvPicPr>
          <p:cNvPr id="1026" name="Picture 2" descr="Image result for leeds apprenticeships hub">
            <a:extLst>
              <a:ext uri="{FF2B5EF4-FFF2-40B4-BE49-F238E27FC236}">
                <a16:creationId xmlns:a16="http://schemas.microsoft.com/office/drawing/2014/main" id="{A8F8B0A2-EEDB-285C-1505-DBA04A513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937" y="2465581"/>
            <a:ext cx="3305175" cy="7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leeds emploment hub">
            <a:extLst>
              <a:ext uri="{FF2B5EF4-FFF2-40B4-BE49-F238E27FC236}">
                <a16:creationId xmlns:a16="http://schemas.microsoft.com/office/drawing/2014/main" id="{78D03585-D922-6B84-C1F0-96464792E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2951" y="3723840"/>
            <a:ext cx="3539705" cy="99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street league leeds">
            <a:extLst>
              <a:ext uri="{FF2B5EF4-FFF2-40B4-BE49-F238E27FC236}">
                <a16:creationId xmlns:a16="http://schemas.microsoft.com/office/drawing/2014/main" id="{58047490-A072-89C3-D7F4-D068DE99E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7431" y="4835720"/>
            <a:ext cx="1504049" cy="1646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BB43155-61F2-C9DF-CB8E-1AC76D48D2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64847" y="4728177"/>
            <a:ext cx="2531833" cy="18049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1BF928-AF1B-9607-BC9D-74573193B9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31398" y="4607391"/>
            <a:ext cx="1147187" cy="11348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BE0510A-51BB-9CF6-C975-D96889B9C42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1149" y="4728177"/>
            <a:ext cx="1641129" cy="150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8330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5278" t="25951" r="33576" b="4614"/>
          <a:stretch/>
        </p:blipFill>
        <p:spPr>
          <a:xfrm>
            <a:off x="437320" y="0"/>
            <a:ext cx="5379913" cy="67462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125" t="70497" r="87450" b="16196"/>
          <a:stretch/>
        </p:blipFill>
        <p:spPr>
          <a:xfrm>
            <a:off x="11191293" y="268329"/>
            <a:ext cx="805799" cy="11118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5999" y="1137920"/>
            <a:ext cx="5821017" cy="489364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>
                <a:latin typeface="Gill Sans MT"/>
              </a:rPr>
              <a:t>Exam worry - normal</a:t>
            </a:r>
            <a:endParaRPr lang="en-US" sz="2400">
              <a:latin typeface="Gill Sans MT"/>
              <a:cs typeface="Calibri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>
                <a:latin typeface="Gill Sans MT"/>
              </a:rPr>
              <a:t>Talk to friends and family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>
                <a:latin typeface="Gill Sans MT"/>
              </a:rPr>
              <a:t>Ask for help.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>
                <a:latin typeface="Gill Sans MT"/>
              </a:rPr>
              <a:t>Be kind to yourself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>
                <a:latin typeface="Gill Sans MT"/>
              </a:rPr>
              <a:t>Plan in breaks – exercise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>
                <a:latin typeface="Gill Sans MT"/>
              </a:rPr>
              <a:t>Plan fun!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>
                <a:latin typeface="Gill Sans MT"/>
              </a:rPr>
              <a:t>Eat well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>
                <a:latin typeface="Gill Sans MT"/>
              </a:rPr>
              <a:t>Don't compare yourself to others</a:t>
            </a:r>
            <a:endParaRPr lang="en-US" sz="2400">
              <a:latin typeface="Gill Sans MT"/>
              <a:cs typeface="Calibri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>
                <a:latin typeface="Gill Sans MT"/>
                <a:cs typeface="Calibri"/>
              </a:rPr>
              <a:t>Pastoral teams - contact</a:t>
            </a:r>
            <a:endParaRPr lang="en-US" sz="2400">
              <a:latin typeface="Gill Sans MT" panose="020B0502020104020203" pitchFamily="34" charset="0"/>
              <a:cs typeface="Calibri"/>
            </a:endParaRPr>
          </a:p>
          <a:p>
            <a:endParaRPr lang="en-US" sz="2400">
              <a:solidFill>
                <a:srgbClr val="000000"/>
              </a:solidFill>
              <a:latin typeface="Gill Sans MT" panose="020B0502020104020203" pitchFamily="34" charset="0"/>
              <a:cs typeface="Calibri"/>
            </a:endParaRPr>
          </a:p>
          <a:p>
            <a:r>
              <a:rPr lang="en-US" sz="2400" err="1">
                <a:solidFill>
                  <a:schemeClr val="accent1"/>
                </a:solidFill>
                <a:latin typeface="Gill Sans MT"/>
                <a:cs typeface="Calibri"/>
              </a:rPr>
              <a:t>Kooth</a:t>
            </a:r>
            <a:r>
              <a:rPr lang="en-US" sz="2400">
                <a:solidFill>
                  <a:schemeClr val="accent1"/>
                </a:solidFill>
                <a:latin typeface="Gill Sans MT"/>
                <a:cs typeface="Calibri"/>
              </a:rPr>
              <a:t>, Samaritans, ChildLine, The Education Hub</a:t>
            </a:r>
          </a:p>
          <a:p>
            <a:endParaRPr lang="en-US" sz="2400">
              <a:solidFill>
                <a:srgbClr val="000000"/>
              </a:solidFill>
              <a:latin typeface="Gill Sans MT" panose="020B0502020104020203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0" y="549056"/>
            <a:ext cx="4992424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u="sng">
                <a:latin typeface="Gill Sans MT" panose="020B0502020104020203" pitchFamily="34" charset="0"/>
              </a:rPr>
              <a:t>Well-being</a:t>
            </a:r>
          </a:p>
        </p:txBody>
      </p:sp>
    </p:spTree>
    <p:extLst>
      <p:ext uri="{BB962C8B-B14F-4D97-AF65-F5344CB8AC3E}">
        <p14:creationId xmlns:p14="http://schemas.microsoft.com/office/powerpoint/2010/main" val="20817277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48722" y="375702"/>
            <a:ext cx="3668436" cy="103553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800">
                <a:solidFill>
                  <a:schemeClr val="tx1"/>
                </a:solidFill>
                <a:latin typeface="Gill Sans MT"/>
              </a:rPr>
              <a:t>To secure success in your GCSEs</a:t>
            </a:r>
            <a:endParaRPr lang="en-GB" sz="280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5596" b="15345"/>
          <a:stretch/>
        </p:blipFill>
        <p:spPr>
          <a:xfrm>
            <a:off x="669564" y="5967320"/>
            <a:ext cx="909180" cy="8152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0777" t="27917" r="8674" b="52316"/>
          <a:stretch/>
        </p:blipFill>
        <p:spPr>
          <a:xfrm rot="20563813">
            <a:off x="1376811" y="2638296"/>
            <a:ext cx="7567765" cy="203337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26142" y="4866968"/>
            <a:ext cx="1683103" cy="1040636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Gill Sans MT"/>
              </a:rPr>
              <a:t>September 2024</a:t>
            </a:r>
            <a:endParaRPr lang="en-GB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1467" t="30664" r="30843" b="52316"/>
          <a:stretch/>
        </p:blipFill>
        <p:spPr>
          <a:xfrm rot="19472757">
            <a:off x="8526482" y="1215355"/>
            <a:ext cx="1904868" cy="175085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0165186" y="825215"/>
            <a:ext cx="1811005" cy="1625582"/>
          </a:xfrm>
          <a:prstGeom prst="round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  <a:latin typeface="Gill Sans MT" panose="020B0502020104020203" pitchFamily="34" charset="0"/>
              </a:rPr>
              <a:t>Successful GCSE results</a:t>
            </a:r>
          </a:p>
        </p:txBody>
      </p:sp>
      <p:pic>
        <p:nvPicPr>
          <p:cNvPr id="10" name="Picture 10" descr="Pin drop icon point icon geolocation sign Vector Image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5" t="5899" r="17403" b="11479"/>
          <a:stretch/>
        </p:blipFill>
        <p:spPr bwMode="auto">
          <a:xfrm rot="8880000">
            <a:off x="3964830" y="4347781"/>
            <a:ext cx="521136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Pin drop icon point icon geolocation sign Vector Image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5" t="5899" r="17403" b="11479"/>
          <a:stretch/>
        </p:blipFill>
        <p:spPr bwMode="auto">
          <a:xfrm rot="9540000">
            <a:off x="6895514" y="3089002"/>
            <a:ext cx="521136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Pin drop icon point icon geolocation sign Vector Image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5" t="5899" r="17403" b="11479"/>
          <a:stretch/>
        </p:blipFill>
        <p:spPr bwMode="auto">
          <a:xfrm rot="21415576">
            <a:off x="8264068" y="2290674"/>
            <a:ext cx="521136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682170" y="1524660"/>
            <a:ext cx="220749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>
                <a:latin typeface="Gill Sans MT"/>
              </a:rPr>
              <a:t>3. Class Engagement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77537" y="3934660"/>
            <a:ext cx="220749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>
                <a:latin typeface="Gill Sans MT"/>
              </a:rPr>
              <a:t>4. Homework engagement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420890" y="996635"/>
            <a:ext cx="220749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>
                <a:latin typeface="Gill Sans MT"/>
              </a:rPr>
              <a:t>5. Revision strategies</a:t>
            </a:r>
          </a:p>
        </p:txBody>
      </p:sp>
      <p:pic>
        <p:nvPicPr>
          <p:cNvPr id="17" name="Picture 4" descr="https://cdn-icons-png.flaticon.com/512/2103/210353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828" y="4641461"/>
            <a:ext cx="889993" cy="889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r="9192" b="24347"/>
          <a:stretch/>
        </p:blipFill>
        <p:spPr>
          <a:xfrm>
            <a:off x="10038685" y="70081"/>
            <a:ext cx="1019973" cy="8497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/>
          <a:srcRect r="10342" b="13003"/>
          <a:stretch/>
        </p:blipFill>
        <p:spPr>
          <a:xfrm>
            <a:off x="8095912" y="1544506"/>
            <a:ext cx="673492" cy="6535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r="1429" b="19334"/>
          <a:stretch/>
        </p:blipFill>
        <p:spPr>
          <a:xfrm>
            <a:off x="4227631" y="1869083"/>
            <a:ext cx="1040428" cy="851432"/>
          </a:xfrm>
          <a:prstGeom prst="rect">
            <a:avLst/>
          </a:prstGeom>
        </p:spPr>
      </p:pic>
      <p:pic>
        <p:nvPicPr>
          <p:cNvPr id="3" name="Picture 10" descr="Pin drop icon point icon geolocation sign Vector Image">
            <a:extLst>
              <a:ext uri="{FF2B5EF4-FFF2-40B4-BE49-F238E27FC236}">
                <a16:creationId xmlns:a16="http://schemas.microsoft.com/office/drawing/2014/main" id="{89311A26-81A8-8EE7-00B8-7EEC883D5E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5" t="5899" r="17403" b="11479"/>
          <a:stretch/>
        </p:blipFill>
        <p:spPr bwMode="auto">
          <a:xfrm rot="21073477">
            <a:off x="2201343" y="4391323"/>
            <a:ext cx="521136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A3D347-0550-054A-281C-52C1AA0CD08C}"/>
              </a:ext>
            </a:extLst>
          </p:cNvPr>
          <p:cNvSpPr txBox="1"/>
          <p:nvPr/>
        </p:nvSpPr>
        <p:spPr>
          <a:xfrm>
            <a:off x="1255646" y="3266375"/>
            <a:ext cx="220749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>
                <a:latin typeface="Gill Sans MT"/>
              </a:rPr>
              <a:t>1. Attendance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1C8D962-EC0D-C946-7AB9-FD09964CBD6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6904" b="23250"/>
          <a:stretch/>
        </p:blipFill>
        <p:spPr>
          <a:xfrm>
            <a:off x="1895759" y="3691758"/>
            <a:ext cx="698612" cy="575948"/>
          </a:xfrm>
          <a:prstGeom prst="rect">
            <a:avLst/>
          </a:prstGeom>
        </p:spPr>
      </p:pic>
      <p:pic>
        <p:nvPicPr>
          <p:cNvPr id="23" name="Picture 22" descr="Pin drop icon point icon geolocation sign Vector Image">
            <a:extLst>
              <a:ext uri="{FF2B5EF4-FFF2-40B4-BE49-F238E27FC236}">
                <a16:creationId xmlns:a16="http://schemas.microsoft.com/office/drawing/2014/main" id="{D28C6C54-4421-8358-F91A-01C9AE607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5" t="5899" r="17403" b="11479"/>
          <a:stretch/>
        </p:blipFill>
        <p:spPr bwMode="auto">
          <a:xfrm rot="-1500000">
            <a:off x="4696599" y="2827745"/>
            <a:ext cx="521136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43CBFE4-CEBE-F2D3-4532-D223E806FABD}"/>
              </a:ext>
            </a:extLst>
          </p:cNvPr>
          <p:cNvSpPr txBox="1"/>
          <p:nvPr/>
        </p:nvSpPr>
        <p:spPr>
          <a:xfrm>
            <a:off x="3683820" y="5160489"/>
            <a:ext cx="220749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>
                <a:latin typeface="Gill Sans MT"/>
              </a:rPr>
              <a:t>2. Organisation for learning</a:t>
            </a:r>
          </a:p>
        </p:txBody>
      </p:sp>
    </p:spTree>
    <p:extLst>
      <p:ext uri="{BB962C8B-B14F-4D97-AF65-F5344CB8AC3E}">
        <p14:creationId xmlns:p14="http://schemas.microsoft.com/office/powerpoint/2010/main" val="12322504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640" y="260821"/>
            <a:ext cx="1278066" cy="170949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12192000" cy="1958219"/>
            <a:chOff x="0" y="0"/>
            <a:chExt cx="12192000" cy="195821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102325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56735" y="260821"/>
              <a:ext cx="1265971" cy="169739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667" y="834004"/>
            <a:ext cx="10515600" cy="1325563"/>
          </a:xfrm>
        </p:spPr>
        <p:txBody>
          <a:bodyPr>
            <a:normAutofit/>
          </a:bodyPr>
          <a:lstStyle/>
          <a:p>
            <a:r>
              <a:rPr lang="en-GB" sz="2800" u="sng" dirty="0">
                <a:latin typeface="Gill Sans MT"/>
              </a:rPr>
              <a:t>Organisation for learning</a:t>
            </a:r>
            <a:endParaRPr lang="en-GB" sz="2800" b="1" u="sng" dirty="0">
              <a:latin typeface="Gill Sans MT" panose="020B0502020104020203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F60ACF-28AB-7307-E61F-DFD0B051A4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094" y="2090725"/>
            <a:ext cx="3090578" cy="41252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D760816-D7B0-F2B2-C40B-52670B0CE5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3843" y="1958219"/>
            <a:ext cx="6897063" cy="459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107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640" y="260821"/>
            <a:ext cx="1278066" cy="170949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12192000" cy="1958219"/>
            <a:chOff x="0" y="0"/>
            <a:chExt cx="12192000" cy="195821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102325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56735" y="260821"/>
              <a:ext cx="1265971" cy="169739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667" y="834004"/>
            <a:ext cx="10515600" cy="1325563"/>
          </a:xfrm>
        </p:spPr>
        <p:txBody>
          <a:bodyPr>
            <a:normAutofit/>
          </a:bodyPr>
          <a:lstStyle/>
          <a:p>
            <a:r>
              <a:rPr lang="en-GB" sz="2800" u="sng">
                <a:latin typeface="Gill Sans MT"/>
              </a:rPr>
              <a:t>Homework and communication</a:t>
            </a:r>
            <a:br>
              <a:rPr lang="en-GB" sz="2800" b="1" u="sng">
                <a:latin typeface="Gill Sans MT" panose="020B0502020104020203" pitchFamily="34" charset="0"/>
              </a:rPr>
            </a:br>
            <a:endParaRPr lang="en-GB" sz="2800" b="1" u="sng">
              <a:latin typeface="Gill Sans MT" panose="020B0502020104020203" pitchFamily="34" charset="0"/>
            </a:endParaRPr>
          </a:p>
        </p:txBody>
      </p:sp>
      <p:pic>
        <p:nvPicPr>
          <p:cNvPr id="9" name="Picture 6" descr="https://cdn-icons-png.flaticon.com/512/2443/244364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01" y="2596967"/>
            <a:ext cx="478479" cy="47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r="6904" b="23250"/>
          <a:stretch/>
        </p:blipFill>
        <p:spPr>
          <a:xfrm>
            <a:off x="397489" y="2085290"/>
            <a:ext cx="698612" cy="575948"/>
          </a:xfrm>
          <a:prstGeom prst="rect">
            <a:avLst/>
          </a:prstGeom>
        </p:spPr>
      </p:pic>
      <p:pic>
        <p:nvPicPr>
          <p:cNvPr id="11" name="Picture 10" descr="https://cdn-icons-png.flaticon.com/512/2413/2413446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38669">
            <a:off x="1214405" y="2246719"/>
            <a:ext cx="575067" cy="45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/>
          <a:srcRect b="14937"/>
          <a:stretch/>
        </p:blipFill>
        <p:spPr>
          <a:xfrm>
            <a:off x="558932" y="5566763"/>
            <a:ext cx="946401" cy="8050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FEDDF0A-A5C5-5B5D-163E-1126B2BA755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-8991" t="13126" r="18922" b="11501"/>
          <a:stretch/>
        </p:blipFill>
        <p:spPr>
          <a:xfrm>
            <a:off x="1594601" y="1688828"/>
            <a:ext cx="8257732" cy="3887133"/>
          </a:xfrm>
          <a:prstGeom prst="rect">
            <a:avLst/>
          </a:prstGeom>
        </p:spPr>
      </p:pic>
      <p:pic>
        <p:nvPicPr>
          <p:cNvPr id="4" name="Picture 3" descr="A group of people with arms raised&#10;&#10;Description automatically generated">
            <a:extLst>
              <a:ext uri="{FF2B5EF4-FFF2-40B4-BE49-F238E27FC236}">
                <a16:creationId xmlns:a16="http://schemas.microsoft.com/office/drawing/2014/main" id="{7669563C-CF79-D6FB-DE4D-DEE3B79113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43695" y="2332582"/>
            <a:ext cx="5581106" cy="323658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9B1704A-55FC-9E12-5DC0-1E471E40216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42009" y="6200904"/>
            <a:ext cx="2857500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904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4331" y="1089872"/>
            <a:ext cx="9571383" cy="516917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b="1" u="sng" dirty="0">
                <a:latin typeface="Gill Sans MT"/>
                <a:cs typeface="Calibri"/>
              </a:rPr>
              <a:t>Key dates: GCSE  year (2024-2025)</a:t>
            </a:r>
          </a:p>
          <a:p>
            <a:pPr marL="0" indent="0">
              <a:buNone/>
            </a:pPr>
            <a:r>
              <a:rPr lang="en-US" sz="2400" b="1" dirty="0">
                <a:latin typeface="Gill Sans MT"/>
                <a:cs typeface="Calibri"/>
              </a:rPr>
              <a:t>Report (1) </a:t>
            </a:r>
            <a:r>
              <a:rPr lang="en-US" sz="2400" dirty="0">
                <a:latin typeface="Gill Sans MT"/>
                <a:cs typeface="Calibri"/>
              </a:rPr>
              <a:t>- w/c 14th October </a:t>
            </a:r>
            <a:endParaRPr lang="en-US" sz="2400" dirty="0">
              <a:latin typeface="Gill Sans MT" panose="020B0502020104020203" pitchFamily="34" charset="0"/>
              <a:cs typeface="Calibri"/>
            </a:endParaRPr>
          </a:p>
          <a:p>
            <a:pPr marL="0" indent="0">
              <a:buNone/>
            </a:pPr>
            <a:endParaRPr lang="en-US" sz="2400" b="1" dirty="0">
              <a:latin typeface="Gill Sans MT"/>
              <a:cs typeface="Calibri"/>
            </a:endParaRPr>
          </a:p>
          <a:p>
            <a:pPr marL="0" indent="0">
              <a:buNone/>
            </a:pPr>
            <a:r>
              <a:rPr lang="en-US" sz="2400" b="1" dirty="0">
                <a:latin typeface="Gill Sans MT"/>
                <a:cs typeface="Calibri"/>
              </a:rPr>
              <a:t>Parents' Consultation Evening</a:t>
            </a:r>
            <a:r>
              <a:rPr lang="en-US" sz="2400" dirty="0">
                <a:latin typeface="Gill Sans MT"/>
                <a:cs typeface="Calibri"/>
              </a:rPr>
              <a:t> – 13th November 2024</a:t>
            </a:r>
            <a:endParaRPr lang="en-US" dirty="0"/>
          </a:p>
          <a:p>
            <a:pPr marL="0" indent="0">
              <a:buNone/>
            </a:pPr>
            <a:endParaRPr lang="en-US" sz="2400" b="1" dirty="0">
              <a:latin typeface="Gill Sans MT"/>
              <a:cs typeface="Calibri"/>
            </a:endParaRPr>
          </a:p>
          <a:p>
            <a:pPr marL="0" indent="0">
              <a:buNone/>
            </a:pPr>
            <a:r>
              <a:rPr lang="en-US" sz="2400" b="1" dirty="0">
                <a:latin typeface="Gill Sans MT"/>
                <a:cs typeface="Calibri"/>
              </a:rPr>
              <a:t>Pre-Public Examinations:</a:t>
            </a:r>
            <a:r>
              <a:rPr lang="en-US" sz="2400" b="1" dirty="0">
                <a:solidFill>
                  <a:srgbClr val="000000"/>
                </a:solidFill>
                <a:latin typeface="Gill Sans MT"/>
                <a:cs typeface="Calibri"/>
              </a:rPr>
              <a:t> 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Gill Sans MT"/>
              </a:rPr>
              <a:t> 2024 – 25</a:t>
            </a:r>
            <a:r>
              <a:rPr lang="en-GB" sz="2400" b="0" i="0" baseline="30000" dirty="0">
                <a:solidFill>
                  <a:srgbClr val="000000"/>
                </a:solidFill>
                <a:effectLst/>
                <a:latin typeface="Gill Sans MT"/>
              </a:rPr>
              <a:t>th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Gill Sans MT"/>
              </a:rPr>
              <a:t> November – 6</a:t>
            </a:r>
            <a:r>
              <a:rPr lang="en-GB" sz="2400" b="0" i="0" baseline="30000" dirty="0">
                <a:solidFill>
                  <a:srgbClr val="000000"/>
                </a:solidFill>
                <a:effectLst/>
                <a:latin typeface="Gill Sans MT"/>
              </a:rPr>
              <a:t>th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Gill Sans MT"/>
              </a:rPr>
              <a:t> December</a:t>
            </a:r>
            <a:endParaRPr lang="en-US" sz="2400" b="0" i="0" dirty="0">
              <a:solidFill>
                <a:srgbClr val="000000"/>
              </a:solidFill>
              <a:effectLst/>
              <a:latin typeface="Gill Sans MT" panose="020B0502020104020203" pitchFamily="34" charset="0"/>
              <a:cs typeface="Calibri"/>
            </a:endParaRPr>
          </a:p>
          <a:p>
            <a:pPr marL="0" indent="0" algn="l">
              <a:buNone/>
            </a:pPr>
            <a:endParaRPr lang="en-GB" sz="2400" b="0" i="0" dirty="0">
              <a:solidFill>
                <a:srgbClr val="000000"/>
              </a:solidFill>
              <a:effectLst/>
              <a:latin typeface="Gill Sans MT" panose="020B0502020104020203" pitchFamily="34" charset="0"/>
            </a:endParaRPr>
          </a:p>
          <a:p>
            <a:pPr marL="0" indent="0">
              <a:buNone/>
            </a:pPr>
            <a:r>
              <a:rPr lang="en-GB" sz="2400" b="1" dirty="0">
                <a:solidFill>
                  <a:srgbClr val="000000"/>
                </a:solidFill>
                <a:latin typeface="Gill Sans MT"/>
              </a:rPr>
              <a:t>Report (2)</a:t>
            </a:r>
            <a:r>
              <a:rPr lang="en-GB" sz="2400" dirty="0">
                <a:solidFill>
                  <a:srgbClr val="000000"/>
                </a:solidFill>
                <a:latin typeface="Gill Sans MT"/>
              </a:rPr>
              <a:t> – January 2025</a:t>
            </a:r>
          </a:p>
          <a:p>
            <a:endParaRPr lang="en-GB" sz="2400" dirty="0">
              <a:solidFill>
                <a:srgbClr val="000000"/>
              </a:solidFill>
              <a:latin typeface="Gill Sans MT" panose="020B0502020104020203" pitchFamily="34" charset="0"/>
            </a:endParaRPr>
          </a:p>
          <a:p>
            <a:pPr marL="0" indent="0">
              <a:buNone/>
            </a:pPr>
            <a:r>
              <a:rPr lang="en-GB" sz="2400" b="0" i="0" dirty="0">
                <a:solidFill>
                  <a:srgbClr val="000000"/>
                </a:solidFill>
                <a:effectLst/>
                <a:latin typeface="Gill Sans MT"/>
              </a:rPr>
              <a:t> </a:t>
            </a:r>
            <a:r>
              <a:rPr lang="en-GB" sz="2400" b="1" dirty="0">
                <a:solidFill>
                  <a:srgbClr val="000000"/>
                </a:solidFill>
                <a:latin typeface="Gill Sans MT"/>
                <a:ea typeface="+mn-lt"/>
                <a:cs typeface="+mn-lt"/>
              </a:rPr>
              <a:t>GCSE examinations</a:t>
            </a:r>
            <a:r>
              <a:rPr lang="en-GB" sz="2400" dirty="0">
                <a:solidFill>
                  <a:srgbClr val="000000"/>
                </a:solidFill>
                <a:latin typeface="Gill Sans MT"/>
                <a:ea typeface="+mn-lt"/>
                <a:cs typeface="+mn-lt"/>
              </a:rPr>
              <a:t> </a:t>
            </a:r>
            <a:r>
              <a:rPr lang="en-GB" sz="2400" dirty="0">
                <a:solidFill>
                  <a:srgbClr val="000000"/>
                </a:solidFill>
                <a:latin typeface="Gill Sans MT"/>
                <a:ea typeface="Calibri"/>
                <a:cs typeface="Calibri"/>
              </a:rPr>
              <a:t>- start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Gill Sans MT"/>
              </a:rPr>
              <a:t> date – 8</a:t>
            </a:r>
            <a:r>
              <a:rPr lang="en-GB" sz="2400" b="0" i="0" baseline="30000" dirty="0">
                <a:solidFill>
                  <a:srgbClr val="000000"/>
                </a:solidFill>
                <a:effectLst/>
                <a:latin typeface="Gill Sans MT"/>
              </a:rPr>
              <a:t>th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Gill Sans MT"/>
              </a:rPr>
              <a:t> May</a:t>
            </a:r>
            <a:endParaRPr lang="en-GB" sz="2400" dirty="0">
              <a:solidFill>
                <a:srgbClr val="000000"/>
              </a:solidFill>
              <a:latin typeface="Gill Sans MT" panose="020B0502020104020203" pitchFamily="34" charset="0"/>
            </a:endParaRPr>
          </a:p>
          <a:p>
            <a:pPr marL="0" indent="0">
              <a:buNone/>
            </a:pPr>
            <a:r>
              <a:rPr lang="en-GB" sz="2400" b="0" i="0" dirty="0">
                <a:solidFill>
                  <a:srgbClr val="000000"/>
                </a:solidFill>
                <a:effectLst/>
                <a:latin typeface="Gill Sans MT"/>
              </a:rPr>
              <a:t>(need to be available for all May and all June regardless of their last GCSE date just in case of contingencies)</a:t>
            </a:r>
            <a:endParaRPr lang="en-GB" sz="2400" b="0" i="0" dirty="0">
              <a:solidFill>
                <a:srgbClr val="000000"/>
              </a:solidFill>
              <a:effectLst/>
              <a:latin typeface="Gill Sans MT" panose="020B0502020104020203" pitchFamily="34" charset="0"/>
            </a:endParaRPr>
          </a:p>
          <a:p>
            <a:pPr marL="0" indent="0" algn="l">
              <a:buNone/>
            </a:pPr>
            <a:endParaRPr lang="en-GB" sz="2400" b="0" i="0" dirty="0">
              <a:solidFill>
                <a:srgbClr val="000000"/>
              </a:solidFill>
              <a:effectLst/>
              <a:latin typeface="Gill Sans MT" panose="020B0502020104020203" pitchFamily="34" charset="0"/>
            </a:endParaRPr>
          </a:p>
          <a:p>
            <a:pPr marL="0" indent="0" algn="l">
              <a:buNone/>
            </a:pPr>
            <a:r>
              <a:rPr lang="en-GB" sz="2400" b="1" i="0" dirty="0">
                <a:solidFill>
                  <a:srgbClr val="000000"/>
                </a:solidFill>
                <a:effectLst/>
                <a:latin typeface="Gill Sans MT"/>
              </a:rPr>
              <a:t>Results day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Gill Sans MT"/>
              </a:rPr>
              <a:t> – 21</a:t>
            </a:r>
            <a:r>
              <a:rPr lang="en-GB" sz="2400" b="0" i="0" baseline="30000" dirty="0">
                <a:solidFill>
                  <a:srgbClr val="000000"/>
                </a:solidFill>
                <a:effectLst/>
                <a:latin typeface="Gill Sans MT"/>
              </a:rPr>
              <a:t>st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Gill Sans MT"/>
              </a:rPr>
              <a:t> August 2025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640" y="260821"/>
            <a:ext cx="1278066" cy="170949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12192000" cy="1970314"/>
            <a:chOff x="0" y="0"/>
            <a:chExt cx="12192000" cy="197031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102325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4640" y="260821"/>
              <a:ext cx="1278066" cy="170949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4235" y="1116903"/>
            <a:ext cx="10515600" cy="1325563"/>
          </a:xfrm>
        </p:spPr>
        <p:txBody>
          <a:bodyPr>
            <a:normAutofit/>
          </a:bodyPr>
          <a:lstStyle/>
          <a:p>
            <a:r>
              <a:rPr lang="en-GB" sz="2800" dirty="0">
                <a:latin typeface="Gill Sans MT"/>
              </a:rPr>
              <a:t>    </a:t>
            </a:r>
            <a:r>
              <a:rPr lang="en-GB" sz="2800" b="1" dirty="0">
                <a:latin typeface="Gill Sans MT"/>
              </a:rPr>
              <a:t>    </a:t>
            </a:r>
            <a:endParaRPr lang="en-GB" sz="2400" b="1" dirty="0">
              <a:latin typeface="Gill Sans M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b="12990"/>
          <a:stretch/>
        </p:blipFill>
        <p:spPr>
          <a:xfrm>
            <a:off x="496931" y="4009499"/>
            <a:ext cx="920691" cy="8010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r="10752" b="15030"/>
          <a:stretch/>
        </p:blipFill>
        <p:spPr>
          <a:xfrm>
            <a:off x="500147" y="819308"/>
            <a:ext cx="567849" cy="54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2925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4845" y="2065017"/>
            <a:ext cx="5547443" cy="516917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GB" sz="3600" b="1" dirty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Resilience arrangements and feedback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640" y="260821"/>
            <a:ext cx="1278066" cy="170949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12192000" cy="1970314"/>
            <a:chOff x="0" y="0"/>
            <a:chExt cx="12192000" cy="197031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102325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4640" y="260821"/>
              <a:ext cx="1278066" cy="1709493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9BCFC672-35BD-1D74-2420-D13664EF78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294" y="2065017"/>
            <a:ext cx="5156063" cy="272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0111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1970314"/>
            <a:chOff x="0" y="0"/>
            <a:chExt cx="12192000" cy="197031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102325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4640" y="260821"/>
              <a:ext cx="1278066" cy="1709493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7210" t="35314" r="50235" b="16087"/>
          <a:stretch/>
        </p:blipFill>
        <p:spPr>
          <a:xfrm>
            <a:off x="5849458" y="1150106"/>
            <a:ext cx="4277745" cy="5184834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096000" y="3657599"/>
            <a:ext cx="4013200" cy="34875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1112768" y="1235175"/>
            <a:ext cx="3677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u="sng">
                <a:latin typeface="Gill Sans MT" panose="020B0502020104020203" pitchFamily="34" charset="0"/>
              </a:rPr>
              <a:t>GCSE Grading system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r="-630" b="9779"/>
          <a:stretch/>
        </p:blipFill>
        <p:spPr>
          <a:xfrm>
            <a:off x="352797" y="1156103"/>
            <a:ext cx="759971" cy="68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3043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B029C20994994BAF71CB5139C0B4A6" ma:contentTypeVersion="13" ma:contentTypeDescription="Create a new document." ma:contentTypeScope="" ma:versionID="fd32bb9cd876030e762f9a57c94f855a">
  <xsd:schema xmlns:xsd="http://www.w3.org/2001/XMLSchema" xmlns:xs="http://www.w3.org/2001/XMLSchema" xmlns:p="http://schemas.microsoft.com/office/2006/metadata/properties" xmlns:ns2="85e71f75-1794-415f-b900-a113f17b89dc" xmlns:ns3="0491755e-f5dc-43c8-bb14-35ee65c1a03f" targetNamespace="http://schemas.microsoft.com/office/2006/metadata/properties" ma:root="true" ma:fieldsID="04f4bdd6074d69e6825ebb6cadc2eba7" ns2:_="" ns3:_="">
    <xsd:import namespace="85e71f75-1794-415f-b900-a113f17b89dc"/>
    <xsd:import namespace="0491755e-f5dc-43c8-bb14-35ee65c1a03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e71f75-1794-415f-b900-a113f17b89d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6d5dd292-09e7-4c1a-8a23-337b2dc44b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91755e-f5dc-43c8-bb14-35ee65c1a03f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43f7e7b4-4fcc-44ec-b06e-6b3afd7f137f}" ma:internalName="TaxCatchAll" ma:showField="CatchAllData" ma:web="0491755e-f5dc-43c8-bb14-35ee65c1a03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491755e-f5dc-43c8-bb14-35ee65c1a03f" xsi:nil="true"/>
    <lcf76f155ced4ddcb4097134ff3c332f xmlns="85e71f75-1794-415f-b900-a113f17b89d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42DFC01-6756-4677-A342-684DCBEA1CE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32A0818-2FD1-433A-9040-C30BFA9867ED}"/>
</file>

<file path=customXml/itemProps3.xml><?xml version="1.0" encoding="utf-8"?>
<ds:datastoreItem xmlns:ds="http://schemas.openxmlformats.org/officeDocument/2006/customXml" ds:itemID="{12F02DA0-26EC-4743-BA7F-183C4692C91E}">
  <ds:schemaRefs>
    <ds:schemaRef ds:uri="44ec7af0-113b-419d-ad06-37dbf562cc7f"/>
    <ds:schemaRef ds:uri="9bda146c-169f-4e02-98ca-4a4028e4b16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1533</TotalTime>
  <Words>1182</Words>
  <Application>Microsoft Office PowerPoint</Application>
  <PresentationFormat>Widescreen</PresentationFormat>
  <Paragraphs>289</Paragraphs>
  <Slides>38</Slides>
  <Notes>11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Arial</vt:lpstr>
      <vt:lpstr>Bahnschrift SemiBold SemiConden</vt:lpstr>
      <vt:lpstr>Calibri</vt:lpstr>
      <vt:lpstr>Calibri Light</vt:lpstr>
      <vt:lpstr>Franklin Gothic Book</vt:lpstr>
      <vt:lpstr>Gill Sans MT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Organisation for learning</vt:lpstr>
      <vt:lpstr>Homework and communication </vt:lpstr>
      <vt:lpstr>        </vt:lpstr>
      <vt:lpstr>PowerPoint Presentation</vt:lpstr>
      <vt:lpstr>PowerPoint Presentation</vt:lpstr>
      <vt:lpstr>GCSE expectations </vt:lpstr>
      <vt:lpstr>PowerPoint Presentation</vt:lpstr>
      <vt:lpstr>PowerPoint Presentation</vt:lpstr>
      <vt:lpstr>        Science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Creating an environment for concentration</vt:lpstr>
      <vt:lpstr>How students' learn?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happens if my child is struggling to find a place on a course at college next September?</vt:lpstr>
      <vt:lpstr>PowerPoint Presentation</vt:lpstr>
    </vt:vector>
  </TitlesOfParts>
  <Company>RM Education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Parent meeting – 26th April</dc:title>
  <dc:creator>M Roper</dc:creator>
  <cp:lastModifiedBy>vikimciver</cp:lastModifiedBy>
  <cp:revision>53</cp:revision>
  <cp:lastPrinted>2020-09-22T09:56:03Z</cp:lastPrinted>
  <dcterms:created xsi:type="dcterms:W3CDTF">2016-04-14T09:25:00Z</dcterms:created>
  <dcterms:modified xsi:type="dcterms:W3CDTF">2024-10-11T08:53:22Z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0x0101003DB029C20994994BAF71CB5139C0B4A6</vt:lpwstr>
  </property>
</Properties>
</file>