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8" r:id="rId4"/>
  </p:sldMasterIdLst>
  <p:notesMasterIdLst>
    <p:notesMasterId r:id="rId45"/>
  </p:notesMasterIdLst>
  <p:handoutMasterIdLst>
    <p:handoutMasterId r:id="rId46"/>
  </p:handoutMasterIdLst>
  <p:sldIdLst>
    <p:sldId id="301" r:id="rId5"/>
    <p:sldId id="302" r:id="rId6"/>
    <p:sldId id="303" r:id="rId7"/>
    <p:sldId id="406" r:id="rId8"/>
    <p:sldId id="368" r:id="rId9"/>
    <p:sldId id="377" r:id="rId10"/>
    <p:sldId id="390" r:id="rId11"/>
    <p:sldId id="382" r:id="rId12"/>
    <p:sldId id="385" r:id="rId13"/>
    <p:sldId id="383" r:id="rId14"/>
    <p:sldId id="376" r:id="rId15"/>
    <p:sldId id="371" r:id="rId16"/>
    <p:sldId id="354" r:id="rId17"/>
    <p:sldId id="355" r:id="rId18"/>
    <p:sldId id="356" r:id="rId19"/>
    <p:sldId id="369" r:id="rId20"/>
    <p:sldId id="370" r:id="rId21"/>
    <p:sldId id="313" r:id="rId22"/>
    <p:sldId id="380" r:id="rId23"/>
    <p:sldId id="381" r:id="rId24"/>
    <p:sldId id="340" r:id="rId25"/>
    <p:sldId id="338" r:id="rId26"/>
    <p:sldId id="372" r:id="rId27"/>
    <p:sldId id="403" r:id="rId28"/>
    <p:sldId id="373" r:id="rId29"/>
    <p:sldId id="396" r:id="rId30"/>
    <p:sldId id="374" r:id="rId31"/>
    <p:sldId id="360" r:id="rId32"/>
    <p:sldId id="384" r:id="rId33"/>
    <p:sldId id="391" r:id="rId34"/>
    <p:sldId id="392" r:id="rId35"/>
    <p:sldId id="397" r:id="rId36"/>
    <p:sldId id="398" r:id="rId37"/>
    <p:sldId id="399" r:id="rId38"/>
    <p:sldId id="393" r:id="rId39"/>
    <p:sldId id="400" r:id="rId40"/>
    <p:sldId id="402" r:id="rId41"/>
    <p:sldId id="394" r:id="rId42"/>
    <p:sldId id="312" r:id="rId43"/>
    <p:sldId id="405" r:id="rId44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DD879-94CB-986E-55E3-88C010BC8194}" v="94" dt="2023-03-23T10:18:28.611"/>
    <p1510:client id="{C3787E96-7724-46DC-1E01-62082901BC74}" v="395" dt="2023-03-23T10:07:27.4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3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800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9C506-6FF0-43BE-ABB1-BB5235C125BF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800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4DD50-0EEC-4ED3-A015-F34D3C66A2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678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0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846FE-71D6-4CFC-BADE-C35F9209649E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3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0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D5FE4-8DAC-4FCA-9FFD-4307C2062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09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64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76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752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419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902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4D36C-4C8F-4510-B4BD-2C195999785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009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6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627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minute task:</a:t>
            </a:r>
          </a:p>
          <a:p>
            <a:endParaRPr lang="en-GB" dirty="0"/>
          </a:p>
          <a:p>
            <a:r>
              <a:rPr lang="en-GB" dirty="0"/>
              <a:t>1 minute individually to jot down ideas – </a:t>
            </a:r>
            <a:r>
              <a:rPr lang="en-GB" dirty="0" err="1"/>
              <a:t>eg</a:t>
            </a:r>
            <a:r>
              <a:rPr lang="en-GB" dirty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Prepare for the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Make sure has the right equipment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Care for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Know them well</a:t>
            </a:r>
          </a:p>
          <a:p>
            <a:endParaRPr lang="en-GB" dirty="0"/>
          </a:p>
          <a:p>
            <a:r>
              <a:rPr lang="en-GB" dirty="0"/>
              <a:t>1 minute to share ideas on the table</a:t>
            </a:r>
          </a:p>
          <a:p>
            <a:endParaRPr lang="en-GB" dirty="0"/>
          </a:p>
          <a:p>
            <a:r>
              <a:rPr lang="en-GB" dirty="0"/>
              <a:t>3 minutes to feed back to room</a:t>
            </a:r>
          </a:p>
          <a:p>
            <a:endParaRPr lang="en-GB" dirty="0"/>
          </a:p>
          <a:p>
            <a:r>
              <a:rPr lang="en-GB" dirty="0"/>
              <a:t>Staff encouraged to jot down ideas on their own copy</a:t>
            </a:r>
          </a:p>
          <a:p>
            <a:endParaRPr lang="en-GB" dirty="0"/>
          </a:p>
          <a:p>
            <a:r>
              <a:rPr lang="en-GB" dirty="0"/>
              <a:t>Share the points from the role of a form tutor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CB151-6AF5-4D91-8172-E7A7492CCD1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95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4. </a:t>
            </a:r>
            <a:r>
              <a:rPr lang="en-US" b="0" i="0">
                <a:solidFill>
                  <a:srgbClr val="22304C"/>
                </a:solidFill>
                <a:effectLst/>
                <a:latin typeface="Bahnschrift SemiCondensed" panose="020B0502040204020203" pitchFamily="34" charset="0"/>
              </a:rPr>
              <a:t>For example, if they are revising trigonometry, they should avoid answering all questions about calculating an angle and then all about calculating a length. It is better if they do them in a random order. That way, they will be learning how to find out the answer from the question, instead of already knowing which formulae to use.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4D36C-4C8F-4510-B4BD-2C19599978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26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4. </a:t>
            </a:r>
            <a:r>
              <a:rPr lang="en-US" b="0" i="0">
                <a:solidFill>
                  <a:srgbClr val="22304C"/>
                </a:solidFill>
                <a:effectLst/>
                <a:latin typeface="Bahnschrift SemiCondensed" panose="020B0502040204020203" pitchFamily="34" charset="0"/>
              </a:rPr>
              <a:t>For example, if they are revising trigonometry, they should avoid answering all questions about calculating an angle and then all about calculating a length. It is better if they do them in a random order. That way, they will be learning how to find out the answer from the question, instead of already knowing which formulae to use.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4D36C-4C8F-4510-B4BD-2C195999785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537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893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337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860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00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9899-9C7D-4E2A-80F7-8F67F08B984C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52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00FC-7048-4C9B-9F7D-CAB7A06C12E0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5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551F-CF9A-466F-B2E3-12EADC4354CF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3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C2B5-3733-4B3C-B626-8B91A9F74AA8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1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59C-588A-4B86-BC4C-50D953904730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3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536A-5928-479C-8D6D-4B0419DFE2FD}" type="datetime1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CDB-9715-4EB4-BFA4-C5598E47FFB7}" type="datetime1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F2B7-49C5-4B9B-B367-B37FA4938F47}" type="datetime1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9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F2731-B639-47ED-88E5-065841FDAE35}" type="datetime1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652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EE90-CAF7-4D7E-9DB8-08FF37539B7A}" type="datetime1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1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3890C-83FE-4C3C-B2D5-4CF1B03FE0E2}" type="datetime1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0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1A3C1-29B9-43EC-B1D0-D997DB30B93F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1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0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1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3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6.png"/><Relationship Id="rId10" Type="http://schemas.openxmlformats.org/officeDocument/2006/relationships/image" Target="../media/image66.png"/><Relationship Id="rId4" Type="http://schemas.openxmlformats.org/officeDocument/2006/relationships/hyperlink" Target="https://educationendowmentfoundation.org.uk/public/files/Publications/Metacognition/EEF_Metacognition_and_self-regulated_learning.pdf" TargetMode="External"/><Relationship Id="rId9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mailto:sophiehalaka@allertongrange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48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fif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jfif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435421" y="1503175"/>
            <a:ext cx="90650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latin typeface="Gill Sans MT" panose="020B0502020104020203" pitchFamily="34" charset="0"/>
              </a:rPr>
              <a:t>Year 11 Supporting Success </a:t>
            </a:r>
            <a:r>
              <a:rPr lang="en-GB" sz="7200" dirty="0" smtClean="0">
                <a:latin typeface="Gill Sans MT" panose="020B0502020104020203" pitchFamily="34" charset="0"/>
              </a:rPr>
              <a:t>Evening 2024</a:t>
            </a:r>
            <a:endParaRPr lang="en-GB" sz="7200" dirty="0">
              <a:latin typeface="Gill Sans MT" panose="020B05020201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3210"/>
          <a:stretch/>
        </p:blipFill>
        <p:spPr>
          <a:xfrm>
            <a:off x="5148396" y="4096054"/>
            <a:ext cx="1639062" cy="142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26461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352425" y="1514324"/>
            <a:ext cx="10569575" cy="5107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Gill Sans MT" panose="020B05020201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677" t="25698" r="79348" b="24850"/>
          <a:stretch/>
        </p:blipFill>
        <p:spPr>
          <a:xfrm>
            <a:off x="4236009" y="1514324"/>
            <a:ext cx="2172623" cy="3560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8086" t="13043" r="3720" b="11776"/>
          <a:stretch/>
        </p:blipFill>
        <p:spPr>
          <a:xfrm>
            <a:off x="6700920" y="3194720"/>
            <a:ext cx="4956337" cy="30735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6009" y="1786204"/>
            <a:ext cx="2159615" cy="36822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6919928" y="4799184"/>
            <a:ext cx="3001617" cy="3741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2946" t="14681" r="33867" b="32014"/>
          <a:stretch/>
        </p:blipFill>
        <p:spPr>
          <a:xfrm>
            <a:off x="386390" y="1023257"/>
            <a:ext cx="3399184" cy="3071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6324" t="8397" r="27621" b="22418"/>
          <a:stretch/>
        </p:blipFill>
        <p:spPr>
          <a:xfrm rot="4914261" flipH="1">
            <a:off x="3961431" y="756582"/>
            <a:ext cx="699549" cy="1050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6324" t="8397" r="27621" b="22418"/>
          <a:stretch/>
        </p:blipFill>
        <p:spPr>
          <a:xfrm rot="6178437" flipH="1">
            <a:off x="6695255" y="2426507"/>
            <a:ext cx="699549" cy="10508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1286" y="1049718"/>
            <a:ext cx="869391" cy="2144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01904" y="1975452"/>
            <a:ext cx="1316957" cy="36822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443529" y="4344655"/>
            <a:ext cx="15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1.  </a:t>
            </a:r>
            <a:endParaRPr lang="en-GB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236009" y="5277750"/>
            <a:ext cx="15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</a:t>
            </a:r>
            <a:r>
              <a:rPr lang="en-GB" sz="2800" b="1" dirty="0" smtClean="0"/>
              <a:t>. </a:t>
            </a:r>
            <a:endParaRPr lang="en-GB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795910" y="6244161"/>
            <a:ext cx="15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3. </a:t>
            </a:r>
            <a:endParaRPr lang="en-GB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788042" y="1299924"/>
            <a:ext cx="3677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Online resources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3947" y="1400437"/>
            <a:ext cx="9456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65433" y="734794"/>
            <a:ext cx="362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smtClean="0">
                <a:latin typeface="Gill Sans MT" panose="020B0502020104020203" pitchFamily="34" charset="0"/>
              </a:rPr>
              <a:t>Plan revision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5333" t="18644" r="15652" b="6924"/>
          <a:stretch/>
        </p:blipFill>
        <p:spPr>
          <a:xfrm>
            <a:off x="941094" y="1400437"/>
            <a:ext cx="8368367" cy="507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86887" y="274543"/>
            <a:ext cx="805799" cy="1111880"/>
          </a:xfrm>
          <a:prstGeom prst="rect">
            <a:avLst/>
          </a:prstGeom>
        </p:spPr>
      </p:pic>
      <p:pic>
        <p:nvPicPr>
          <p:cNvPr id="2050" name="Picture 2" descr="What Is The Forgetting Curve (And How Do You Combat It)? - eLearning  Indus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41" y="286684"/>
            <a:ext cx="952500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4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6473" y="1493821"/>
            <a:ext cx="2488430" cy="630611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Interleaving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060" y="2379633"/>
            <a:ext cx="55396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effectLst/>
                <a:latin typeface="Gill Sans MT" panose="020B0502020104020203" pitchFamily="34" charset="0"/>
              </a:rPr>
              <a:t>1. </a:t>
            </a:r>
            <a:r>
              <a:rPr lang="en-US" sz="2800" i="0" dirty="0" smtClean="0">
                <a:effectLst/>
                <a:latin typeface="Gill Sans MT" panose="020B0502020104020203" pitchFamily="34" charset="0"/>
              </a:rPr>
              <a:t>Short sessions – </a:t>
            </a:r>
            <a:r>
              <a:rPr lang="en-US" sz="2800" i="1" dirty="0" smtClean="0">
                <a:effectLst/>
                <a:latin typeface="Gill Sans MT" panose="020B0502020104020203" pitchFamily="34" charset="0"/>
              </a:rPr>
              <a:t>30 minutes</a:t>
            </a:r>
            <a:endParaRPr lang="en-US" sz="2800" i="1" dirty="0">
              <a:effectLst/>
              <a:latin typeface="Gill Sans MT" panose="020B0502020104020203" pitchFamily="34" charset="0"/>
            </a:endParaRPr>
          </a:p>
          <a:p>
            <a:endParaRPr lang="en-US" sz="2800" dirty="0">
              <a:latin typeface="Gill Sans MT" panose="020B0502020104020203" pitchFamily="34" charset="0"/>
            </a:endParaRPr>
          </a:p>
          <a:p>
            <a:r>
              <a:rPr lang="en-US" sz="2800" i="0" dirty="0">
                <a:effectLst/>
                <a:latin typeface="Gill Sans MT" panose="020B0502020104020203" pitchFamily="34" charset="0"/>
              </a:rPr>
              <a:t>2. Switch between topics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 </a:t>
            </a:r>
            <a:endParaRPr lang="en-US" sz="2800" i="0" dirty="0">
              <a:effectLst/>
              <a:latin typeface="Gill Sans MT" panose="020B0502020104020203" pitchFamily="34" charset="0"/>
            </a:endParaRPr>
          </a:p>
          <a:p>
            <a:r>
              <a:rPr lang="en-US" sz="2800" i="0" dirty="0">
                <a:effectLst/>
                <a:latin typeface="Gill Sans MT" panose="020B0502020104020203" pitchFamily="34" charset="0"/>
              </a:rPr>
              <a:t>3. Include breaks</a:t>
            </a:r>
          </a:p>
          <a:p>
            <a:endParaRPr lang="en-US" sz="2800" i="0" dirty="0">
              <a:effectLst/>
              <a:latin typeface="Gill Sans MT" panose="020B0502020104020203" pitchFamily="34" charset="0"/>
            </a:endParaRPr>
          </a:p>
          <a:p>
            <a:r>
              <a:rPr lang="en-US" sz="2800" i="0" dirty="0">
                <a:effectLst/>
                <a:latin typeface="Gill Sans MT" panose="020B0502020104020203" pitchFamily="34" charset="0"/>
              </a:rPr>
              <a:t>4. Mix it </a:t>
            </a:r>
            <a:r>
              <a:rPr lang="en-US" sz="2800" i="0" dirty="0" smtClean="0">
                <a:effectLst/>
                <a:latin typeface="Gill Sans MT" panose="020B0502020104020203" pitchFamily="34" charset="0"/>
              </a:rPr>
              <a:t>up</a:t>
            </a:r>
            <a:endParaRPr lang="en-US" sz="2800" i="0" dirty="0">
              <a:effectLst/>
              <a:latin typeface="Gill Sans MT" panose="020B0502020104020203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6473" y="5998577"/>
            <a:ext cx="5001005" cy="660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Gill Sans MT" panose="020B0502020104020203" pitchFamily="34" charset="0"/>
              </a:rPr>
              <a:t>The opposite of cramming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799" t="53047" r="72752" b="12576"/>
          <a:stretch/>
        </p:blipFill>
        <p:spPr>
          <a:xfrm>
            <a:off x="5527478" y="829929"/>
            <a:ext cx="5881918" cy="4469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6292" y="546123"/>
            <a:ext cx="2608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err="1" smtClean="0">
                <a:latin typeface="Gill Sans MT" panose="020B0502020104020203" pitchFamily="34" charset="0"/>
              </a:rPr>
              <a:t>Maximising</a:t>
            </a:r>
            <a:r>
              <a:rPr lang="en-US" sz="2400" u="sng" dirty="0" smtClean="0">
                <a:latin typeface="Gill Sans MT" panose="020B0502020104020203" pitchFamily="34" charset="0"/>
              </a:rPr>
              <a:t> revision</a:t>
            </a:r>
            <a:endParaRPr lang="en-US" sz="2400" u="sng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74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5637" y="1302328"/>
            <a:ext cx="2426954" cy="630611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Interleaving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637" y="2271715"/>
            <a:ext cx="5387286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Gill Sans MT" panose="020B0502020104020203" pitchFamily="34" charset="0"/>
              </a:rPr>
              <a:t>Chunk down revision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Gill Sans MT" panose="020B0502020104020203" pitchFamily="34" charset="0"/>
              </a:rPr>
              <a:t>Specific topics not generic subjects</a:t>
            </a: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latin typeface="Gill Sans MT" panose="020B0502020104020203" pitchFamily="34" charset="0"/>
              </a:rPr>
              <a:t>It’s best to deal with each element or topic of the course. </a:t>
            </a:r>
            <a:endParaRPr lang="en-US" sz="2800" b="0" i="0" dirty="0">
              <a:solidFill>
                <a:srgbClr val="22304C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6473" y="5998577"/>
            <a:ext cx="4772358" cy="660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Gill Sans MT" panose="020B0502020104020203" pitchFamily="34" charset="0"/>
              </a:rPr>
              <a:t>The opposite of cramming 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71507" y="1558866"/>
            <a:ext cx="4091709" cy="50061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Gill Sans MT" panose="020B0502020104020203" pitchFamily="34" charset="0"/>
              </a:rPr>
              <a:t>GCSE Biology includes: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Health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Responses to the environment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Evolution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Ecology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Cells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Photosynthesis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Organisms and their environments • Protein functions and uses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Respiration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Genetics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Speciation </a:t>
            </a:r>
            <a:endParaRPr lang="en-GB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747" y="440443"/>
            <a:ext cx="2679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smtClean="0">
                <a:latin typeface="Gill Sans MT" panose="020B0502020104020203" pitchFamily="34" charset="0"/>
              </a:rPr>
              <a:t>Maximizing Revision</a:t>
            </a:r>
            <a:endParaRPr lang="en-US" sz="2400" u="sng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0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5637" y="1302328"/>
            <a:ext cx="3546763" cy="630611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Spaced Retrieval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5636" y="2294459"/>
            <a:ext cx="64168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0" i="0" dirty="0">
                <a:effectLst/>
                <a:latin typeface="Gill Sans MT" panose="020B0502020104020203" pitchFamily="34" charset="0"/>
              </a:rPr>
              <a:t>short, sharp bursts </a:t>
            </a:r>
            <a:r>
              <a:rPr lang="en-US" sz="2400" b="0" i="0" dirty="0" smtClean="0">
                <a:effectLst/>
                <a:latin typeface="Gill Sans MT" panose="020B0502020104020203" pitchFamily="34" charset="0"/>
              </a:rPr>
              <a:t>of learning</a:t>
            </a:r>
          </a:p>
          <a:p>
            <a:endParaRPr lang="en-US" sz="2400" b="0" i="0" dirty="0" smtClean="0">
              <a:effectLst/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Gill Sans MT" panose="020B0502020104020203" pitchFamily="34" charset="0"/>
              </a:rPr>
              <a:t>Revisit and </a:t>
            </a:r>
            <a:r>
              <a:rPr lang="en-US" sz="2400" b="0" i="0" dirty="0" smtClean="0">
                <a:effectLst/>
                <a:latin typeface="Gill Sans MT" panose="020B0502020104020203" pitchFamily="34" charset="0"/>
              </a:rPr>
              <a:t>self-test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0" i="0" dirty="0" smtClean="0">
                <a:effectLst/>
                <a:latin typeface="Gill Sans MT" panose="020B0502020104020203" pitchFamily="34" charset="0"/>
              </a:rPr>
              <a:t>Builds memory recall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8533" y="5068957"/>
            <a:ext cx="6223975" cy="1027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Gill Sans MT" panose="020B0502020104020203" pitchFamily="34" charset="0"/>
              </a:rPr>
              <a:t>Involves planning a revision </a:t>
            </a:r>
            <a:r>
              <a:rPr lang="en-GB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schedule</a:t>
            </a:r>
            <a:endParaRPr lang="en-GB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282894" y="3380507"/>
            <a:ext cx="748146" cy="738909"/>
          </a:xfrm>
          <a:prstGeom prst="round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9531927" y="3355345"/>
            <a:ext cx="748146" cy="738909"/>
          </a:xfrm>
          <a:prstGeom prst="round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0619509" y="3368244"/>
            <a:ext cx="748146" cy="738909"/>
          </a:xfrm>
          <a:prstGeom prst="round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4" descr="Set of vector curved arrows hand drawn. Sketch doodle styl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6" t="61088" r="25276" b="16156"/>
          <a:stretch/>
        </p:blipFill>
        <p:spPr bwMode="auto">
          <a:xfrm rot="3770450">
            <a:off x="7467222" y="1694548"/>
            <a:ext cx="2037373" cy="249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et of vector curved arrows hand drawn. Sketch doodle styl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1" t="62589" b="13457"/>
          <a:stretch/>
        </p:blipFill>
        <p:spPr bwMode="auto">
          <a:xfrm rot="18443291" flipV="1">
            <a:off x="7635499" y="2623761"/>
            <a:ext cx="1015763" cy="12445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88725" y="3421872"/>
            <a:ext cx="296259" cy="10316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7" name="Picture 4" descr="Set of vector curved arrows hand drawn. Sketch doodle styl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6" t="61088" r="25276" b="16156"/>
          <a:stretch/>
        </p:blipFill>
        <p:spPr bwMode="auto">
          <a:xfrm rot="3770450">
            <a:off x="7337219" y="960699"/>
            <a:ext cx="2999889" cy="367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182708" y="3512602"/>
            <a:ext cx="1308912" cy="9850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8421356" y="3397002"/>
            <a:ext cx="748146" cy="738909"/>
          </a:xfrm>
          <a:prstGeom prst="round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7357722" y="3480458"/>
            <a:ext cx="595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Day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05723" y="3460822"/>
            <a:ext cx="82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End of week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67277" y="3480458"/>
            <a:ext cx="655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Week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71752" y="3460822"/>
            <a:ext cx="655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Week 3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533" y="469680"/>
            <a:ext cx="2608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u="sng" dirty="0" smtClean="0">
                <a:latin typeface="Gill Sans MT" panose="020B0502020104020203" pitchFamily="34" charset="0"/>
              </a:rPr>
              <a:t>Maximising revision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531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125" b="15908"/>
          <a:stretch/>
        </p:blipFill>
        <p:spPr>
          <a:xfrm>
            <a:off x="548960" y="2125447"/>
            <a:ext cx="738537" cy="661566"/>
          </a:xfrm>
          <a:prstGeom prst="rect">
            <a:avLst/>
          </a:prstGeom>
        </p:spPr>
      </p:pic>
      <p:pic>
        <p:nvPicPr>
          <p:cNvPr id="4" name="Picture 4" descr="https://cdn-icons-png.flaticon.com/512/6747/67472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82" y="2092170"/>
            <a:ext cx="655783" cy="6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4147" b="20384"/>
          <a:stretch/>
        </p:blipFill>
        <p:spPr>
          <a:xfrm>
            <a:off x="4245156" y="2038996"/>
            <a:ext cx="932873" cy="774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366" b="21725"/>
          <a:stretch/>
        </p:blipFill>
        <p:spPr>
          <a:xfrm>
            <a:off x="7245636" y="2011761"/>
            <a:ext cx="890052" cy="73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" r="1500" b="13703"/>
          <a:stretch/>
        </p:blipFill>
        <p:spPr>
          <a:xfrm>
            <a:off x="10194058" y="1927581"/>
            <a:ext cx="1175328" cy="102971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5709" y="2881726"/>
            <a:ext cx="2413001" cy="3329709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371264" y="1051051"/>
            <a:ext cx="415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1.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58765" y="2954192"/>
            <a:ext cx="2413001" cy="3329709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6466265" y="2896326"/>
            <a:ext cx="2413001" cy="3329709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9436250" y="2881725"/>
            <a:ext cx="2413001" cy="3329709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98112" y="1538151"/>
            <a:ext cx="1879800" cy="369332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LEARNT THE FACTS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95173" y="1073936"/>
            <a:ext cx="415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2.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34608" y="1538151"/>
            <a:ext cx="1879800" cy="369332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APPLY IN CONTEXT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1783" y="1558249"/>
            <a:ext cx="1879800" cy="369332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CONNECT IDEAS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19082" y="1073936"/>
            <a:ext cx="415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3.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87444" y="1073936"/>
            <a:ext cx="415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4.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59987" y="1558249"/>
            <a:ext cx="2765525" cy="369332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TEST IN EXAM CONDITIONS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451" y="2747953"/>
            <a:ext cx="2111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Bahnschrift SemiBold SemiConden" panose="020B0502040204020203" pitchFamily="34" charset="0"/>
              </a:rPr>
              <a:t>Flash cards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Bahnschrift SemiBold SemiConden" panose="020B0502040204020203" pitchFamily="34" charset="0"/>
              </a:rPr>
              <a:t>Graphic organisers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Bahnschrift SemiBold SemiConden" panose="020B0502040204020203" pitchFamily="34" charset="0"/>
              </a:rPr>
              <a:t>Mind maps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Bahnschrift SemiBold SemiConden" panose="020B0502040204020203" pitchFamily="34" charset="0"/>
              </a:rPr>
              <a:t>Knowledge organisers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Bahnschrift SemiBold SemiConden" panose="020B0502040204020203" pitchFamily="34" charset="0"/>
              </a:rPr>
              <a:t>Self quizzing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34608" y="2954192"/>
            <a:ext cx="21111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Bahnschrift SemiBold SemiConden" panose="020B0502040204020203" pitchFamily="34" charset="0"/>
              </a:rPr>
              <a:t>Tackle questions where the knowledge is tested in context – beyond straight forward recall.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17208" y="3003354"/>
            <a:ext cx="21111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Bahnschrift SemiBold SemiConden" panose="020B0502040204020203" pitchFamily="34" charset="0"/>
              </a:rPr>
              <a:t>Attempt questions that require students to draw on knowledge from one topic area or apply knowledge to previously unseen ideas.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12396" y="2954192"/>
            <a:ext cx="21111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Bahnschrift SemiBold SemiConden" panose="020B0502040204020203" pitchFamily="34" charset="0"/>
              </a:rPr>
              <a:t>Use past exam questions to rehearse the process of responding under time pressure.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54349" flipH="1">
            <a:off x="1308689" y="1979976"/>
            <a:ext cx="372138" cy="45234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458765" y="215979"/>
            <a:ext cx="4388470" cy="55092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Bahnschrift SemiBold SemiConden" panose="020B0502040204020203" pitchFamily="34" charset="0"/>
              </a:rPr>
              <a:t>The FACE it revision model </a:t>
            </a:r>
          </a:p>
        </p:txBody>
      </p:sp>
    </p:spTree>
    <p:extLst>
      <p:ext uri="{BB962C8B-B14F-4D97-AF65-F5344CB8AC3E}">
        <p14:creationId xmlns:p14="http://schemas.microsoft.com/office/powerpoint/2010/main" val="3896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1388382"/>
            <a:ext cx="11231880" cy="51691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</p:txBody>
      </p:sp>
      <p:pic>
        <p:nvPicPr>
          <p:cNvPr id="10" name="Picture 2" descr="https://attachments.office.net/owa/p.garnier@tmhs.co.uk/service.svc/s/GetAttachmentThumbnail?id=AAMkADE1MWE5OWI3LTA3ZTYtNGNkMS1iMTQxLTRiNTMzZmQ1OWNmMABGAAAAAAAuWjrkBCl4S5Y53gTyh964BwD3Qa3gqOxsSrWBistSGUU%2BAAAAAAEMAAAzzZXaroffTrwcJRp5ckE3AALQy4jlAAABEgAQAAk1pel1nGNMs7IybCyk3oI%3D&amp;thumbnailType=2&amp;owa=outlook.office.com&amp;scriptVer=2020022303.15&amp;X-OWA-CANARY=lv8YWIROQkSlb3L1exgwRRBooDwhwdcYsyIyRzgRJC_UvxIZpZPaUPLdM6k_2s0FLKFnrGvCEao.&amp;token=eyJhbGciOiJSUzI1NiIsImtpZCI6IjU2MzU4ODUyMzRCOTI1MkRERTAwNTc2NkQ5RDlGMjc2NTY1RjYzRTIiLCJ4NXQiOiJWaldJVWpTNUpTM2VBRmRtMmRueWRsWmZZLUkiLCJ0eXAiOiJKV1QifQ.eyJvcmlnaW4iOiJodHRwczovL291dGxvb2sub2ZmaWNlLmNvbSIsInZlciI6IkV4Y2hhbmdlLkNhbGxiYWNrLlYxIiwiYXBwY3R4c2VuZGVyIjoiT3dhRG93bmxvYWRAYTNkNjEyNTgtYzAyMy00NzkyLTg5YjctNWIyMzU5M2ExNmE4IiwiaXNzcmluZyI6IldXIiwiYXBwY3R4Ijoie1wibXNleGNocHJvdFwiOlwib3dhXCIsXCJwcmltYXJ5c2lkXCI6XCJTLTEtNS0yMS0yODQxOTY2MzgyLTIyMDc2NzE5MjgtMzgyMDY1ODM4Ny0zOTY1NTQxXCIsXCJwdWlkXCI6XCIxMTUzOTc3MDI1MzQ5ODc4NTE3XCIsXCJvaWRcIjpcIjFmZDU0MTk3LTg0NmItNDgxOS1iZmU5LTBmNTUzNGIxYmQ1ZFwiLFwic2NvcGVcIjpcIk93YURvd25sb2FkXCJ9IiwibmJmIjoxNTgzNDI1MTAyLCJleHAiOjE1ODM0MjU3MDIsImlzcyI6IjAwMDAwMDAyLTAwMDAtMGZmMS1jZTAwLTAwMDAwMDAwMDAwMEBhM2Q2MTI1OC1jMDIzLTQ3OTItODliNy01YjIzNTkzYTE2YTgiLCJhdWQiOiIwMDAwMDAwMi0wMDAwLTBmZjEtY2UwMC0wMDAwMDAwMDAwMDAvYXR0YWNobWVudHMub2ZmaWNlLm5ldEBhM2Q2MTI1OC1jMDIzLTQ3OTItODliNy01YjIzNTkzYTE2YTgifQ.l3SdJUHEbETQ8sChQV0yiLY1_Jcrr-N7kzyJ-LKDCx6lhkTuo60uz_76WoenjYDklCRad7pxHAJ45yM4QkGO5qk8BuORcchZC4wJT5UaMP8xmmFPjw0U4Ndv0-Xgnri0Dn7zXBvLgMSLT0syMSUldI36CxdA9lvt3vWbE2Ox86sz0qg5g0ngcfELw3hcrhj5j6vqWsqKJtd7d2rJgbW-MwNMyVZZSt77W2UZvBhGW77Hjlj0ZwMojP6FYD7yVvb87duv-HVgldaPZdrwnSVt8iOEbumfvlkq1ZYX7ayimsf8TVc3Mzwy_Eu-5EDQN3keuJjUyGqk3V5OO4SNxPBZFg&amp;animation=tr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t="6096" r="980" b="7668"/>
          <a:stretch/>
        </p:blipFill>
        <p:spPr bwMode="auto">
          <a:xfrm rot="16200000">
            <a:off x="748165" y="2604481"/>
            <a:ext cx="2519266" cy="32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6125" b="15908"/>
          <a:stretch/>
        </p:blipFill>
        <p:spPr>
          <a:xfrm>
            <a:off x="-8324" y="875037"/>
            <a:ext cx="738537" cy="661566"/>
          </a:xfrm>
          <a:prstGeom prst="rect">
            <a:avLst/>
          </a:prstGeom>
        </p:spPr>
      </p:pic>
      <p:pic>
        <p:nvPicPr>
          <p:cNvPr id="13" name="Picture 4" descr="https://cdn-icons-png.flaticon.com/512/6747/674725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3" y="871447"/>
            <a:ext cx="655783" cy="6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75045" y="823179"/>
            <a:ext cx="5969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Bahnschrift SemiBold SemiConden" panose="020B0502040204020203" pitchFamily="34" charset="0"/>
              </a:rPr>
              <a:t>1.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1894" y="830953"/>
            <a:ext cx="4153806" cy="6463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Bahnschrift SemiBold SemiConden" panose="020B0502040204020203" pitchFamily="34" charset="0"/>
              </a:rPr>
              <a:t>LEARNT THE FACTS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54349" flipH="1">
            <a:off x="544144" y="564022"/>
            <a:ext cx="372138" cy="45234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98" y="2867049"/>
            <a:ext cx="3877425" cy="2643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9B3271-2B68-4BB9-AA9D-483C76123F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" b="8604"/>
          <a:stretch/>
        </p:blipFill>
        <p:spPr>
          <a:xfrm>
            <a:off x="4051386" y="2235010"/>
            <a:ext cx="3323057" cy="32759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090" y="260822"/>
            <a:ext cx="800616" cy="107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1388382"/>
            <a:ext cx="11231880" cy="51691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latin typeface="Gill Sans MT" panose="020B0502020104020203" pitchFamily="34" charset="0"/>
              </a:rPr>
              <a:t>A flash card is a small piece of card of paper which is used to help remember key information from a topic or subject </a:t>
            </a:r>
          </a:p>
          <a:p>
            <a:pPr marL="0" indent="0">
              <a:buNone/>
            </a:pPr>
            <a:endParaRPr lang="en-GB" sz="2400" dirty="0">
              <a:latin typeface="Franklin Gothic Book" panose="020B0503020102020204" pitchFamily="34" charset="0"/>
            </a:endParaRPr>
          </a:p>
          <a:p>
            <a:endParaRPr lang="en-GB" sz="2400" dirty="0">
              <a:latin typeface="Franklin Gothic Book" panose="020B0503020102020204" pitchFamily="34" charset="0"/>
            </a:endParaRPr>
          </a:p>
          <a:p>
            <a:endParaRPr lang="en-GB" sz="2400" dirty="0">
              <a:latin typeface="Franklin Gothic Book" panose="020B0503020102020204" pitchFamily="34" charset="0"/>
            </a:endParaRPr>
          </a:p>
          <a:p>
            <a:endParaRPr lang="en-GB" sz="2400" dirty="0">
              <a:latin typeface="Franklin Gothic Book" panose="020B0503020102020204" pitchFamily="34" charset="0"/>
            </a:endParaRPr>
          </a:p>
          <a:p>
            <a:endParaRPr lang="en-GB" sz="2400" dirty="0">
              <a:latin typeface="Franklin Gothic Book" panose="020B0503020102020204" pitchFamily="34" charset="0"/>
            </a:endParaRPr>
          </a:p>
          <a:p>
            <a:endParaRPr lang="en-GB" sz="2400" dirty="0">
              <a:latin typeface="Franklin Gothic Book" panose="020B0503020102020204" pitchFamily="34" charset="0"/>
            </a:endParaRPr>
          </a:p>
          <a:p>
            <a:endParaRPr lang="en-GB" sz="2400" dirty="0">
              <a:latin typeface="Franklin Gothic Book" panose="020B0503020102020204" pitchFamily="34" charset="0"/>
            </a:endParaRPr>
          </a:p>
          <a:p>
            <a:endParaRPr lang="en-GB" sz="2400" dirty="0">
              <a:latin typeface="Franklin Gothic Book" panose="020B0503020102020204" pitchFamily="34" charset="0"/>
            </a:endParaRPr>
          </a:p>
          <a:p>
            <a:endParaRPr lang="en-GB" sz="2400" dirty="0">
              <a:latin typeface="Franklin Gothic Book" panose="020B0503020102020204" pitchFamily="34" charset="0"/>
            </a:endParaRPr>
          </a:p>
          <a:p>
            <a:endParaRPr lang="en-GB" sz="2400" dirty="0">
              <a:latin typeface="Franklin Gothic Book" panose="020B0503020102020204" pitchFamily="34" charset="0"/>
            </a:endParaRPr>
          </a:p>
          <a:p>
            <a:endParaRPr lang="en-GB" sz="2400" dirty="0"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80937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 dirty="0">
                <a:latin typeface="Gill Sans MT" panose="020B0502020104020203" pitchFamily="34" charset="0"/>
              </a:rPr>
              <a:t>Flash Cards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363293"/>
              </p:ext>
            </p:extLst>
          </p:nvPr>
        </p:nvGraphicFramePr>
        <p:xfrm>
          <a:off x="3386667" y="2568248"/>
          <a:ext cx="8430656" cy="39215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15328">
                  <a:extLst>
                    <a:ext uri="{9D8B030D-6E8A-4147-A177-3AD203B41FA5}">
                      <a16:colId xmlns:a16="http://schemas.microsoft.com/office/drawing/2014/main" val="1925916013"/>
                    </a:ext>
                  </a:extLst>
                </a:gridCol>
                <a:gridCol w="4215328">
                  <a:extLst>
                    <a:ext uri="{9D8B030D-6E8A-4147-A177-3AD203B41FA5}">
                      <a16:colId xmlns:a16="http://schemas.microsoft.com/office/drawing/2014/main" val="3113137091"/>
                    </a:ext>
                  </a:extLst>
                </a:gridCol>
              </a:tblGrid>
              <a:tr h="311868"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On one side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On</a:t>
                      </a:r>
                      <a:r>
                        <a:rPr lang="en-GB" baseline="0">
                          <a:latin typeface="Gill Sans MT" panose="020B0502020104020203" pitchFamily="34" charset="0"/>
                        </a:rPr>
                        <a:t> the back … </a:t>
                      </a:r>
                      <a:endParaRPr lang="en-GB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301801"/>
                  </a:ext>
                </a:extLst>
              </a:tr>
              <a:tr h="311868">
                <a:tc>
                  <a:txBody>
                    <a:bodyPr/>
                    <a:lstStyle/>
                    <a:p>
                      <a:r>
                        <a:rPr lang="en-GB" dirty="0">
                          <a:latin typeface="Gill Sans MT" panose="020B0502020104020203" pitchFamily="34" charset="0"/>
                        </a:rPr>
                        <a:t>A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The answer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104362"/>
                  </a:ext>
                </a:extLst>
              </a:tr>
              <a:tr h="538293"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French / Spanish / German vocabulary or phrases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A translation</a:t>
                      </a:r>
                      <a:r>
                        <a:rPr lang="en-GB" baseline="0">
                          <a:latin typeface="Gill Sans MT" panose="020B0502020104020203" pitchFamily="34" charset="0"/>
                        </a:rPr>
                        <a:t> </a:t>
                      </a:r>
                      <a:endParaRPr lang="en-GB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984276"/>
                  </a:ext>
                </a:extLst>
              </a:tr>
              <a:tr h="311868"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A formula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Use of this formula in a context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78772"/>
                  </a:ext>
                </a:extLst>
              </a:tr>
              <a:tr h="538293"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A quotation</a:t>
                      </a:r>
                      <a:r>
                        <a:rPr lang="en-GB" baseline="0">
                          <a:latin typeface="Gill Sans MT" panose="020B0502020104020203" pitchFamily="34" charset="0"/>
                        </a:rPr>
                        <a:t> from a book or poem</a:t>
                      </a:r>
                      <a:endParaRPr lang="en-GB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An</a:t>
                      </a:r>
                      <a:r>
                        <a:rPr lang="en-GB" baseline="0">
                          <a:latin typeface="Gill Sans MT" panose="020B0502020104020203" pitchFamily="34" charset="0"/>
                        </a:rPr>
                        <a:t> analysis of the quotation, picking about key points</a:t>
                      </a:r>
                      <a:endParaRPr lang="en-GB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093659"/>
                  </a:ext>
                </a:extLst>
              </a:tr>
              <a:tr h="538293"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Key terminology that is specific to a 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The 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724237"/>
                  </a:ext>
                </a:extLst>
              </a:tr>
              <a:tr h="311868"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An exam question e.g. 12 mark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How to</a:t>
                      </a:r>
                      <a:r>
                        <a:rPr lang="en-GB" baseline="0">
                          <a:latin typeface="Gill Sans MT" panose="020B0502020104020203" pitchFamily="34" charset="0"/>
                        </a:rPr>
                        <a:t> structure your response</a:t>
                      </a:r>
                      <a:endParaRPr lang="en-GB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321591"/>
                  </a:ext>
                </a:extLst>
              </a:tr>
              <a:tr h="538293">
                <a:tc>
                  <a:txBody>
                    <a:bodyPr/>
                    <a:lstStyle/>
                    <a:p>
                      <a:r>
                        <a:rPr lang="en-GB">
                          <a:latin typeface="Gill Sans MT" panose="020B0502020104020203" pitchFamily="34" charset="0"/>
                        </a:rPr>
                        <a:t>Part of a process, cycle</a:t>
                      </a:r>
                      <a:r>
                        <a:rPr lang="en-GB" baseline="0">
                          <a:latin typeface="Gill Sans MT" panose="020B0502020104020203" pitchFamily="34" charset="0"/>
                        </a:rPr>
                        <a:t> or story</a:t>
                      </a:r>
                      <a:endParaRPr lang="en-GB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Gill Sans MT" panose="020B0502020104020203" pitchFamily="34" charset="0"/>
                        </a:rPr>
                        <a:t>Details of the process, cycle or story – mix them up and reorder into a sequence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826106"/>
                  </a:ext>
                </a:extLst>
              </a:tr>
            </a:tbl>
          </a:graphicData>
        </a:graphic>
      </p:graphicFrame>
      <p:pic>
        <p:nvPicPr>
          <p:cNvPr id="10" name="Picture 2" descr="https://attachments.office.net/owa/p.garnier@tmhs.co.uk/service.svc/s/GetAttachmentThumbnail?id=AAMkADE1MWE5OWI3LTA3ZTYtNGNkMS1iMTQxLTRiNTMzZmQ1OWNmMABGAAAAAAAuWjrkBCl4S5Y53gTyh964BwD3Qa3gqOxsSrWBistSGUU%2BAAAAAAEMAAAzzZXaroffTrwcJRp5ckE3AALQy4jlAAABEgAQAAk1pel1nGNMs7IybCyk3oI%3D&amp;thumbnailType=2&amp;owa=outlook.office.com&amp;scriptVer=2020022303.15&amp;X-OWA-CANARY=lv8YWIROQkSlb3L1exgwRRBooDwhwdcYsyIyRzgRJC_UvxIZpZPaUPLdM6k_2s0FLKFnrGvCEao.&amp;token=eyJhbGciOiJSUzI1NiIsImtpZCI6IjU2MzU4ODUyMzRCOTI1MkRERTAwNTc2NkQ5RDlGMjc2NTY1RjYzRTIiLCJ4NXQiOiJWaldJVWpTNUpTM2VBRmRtMmRueWRsWmZZLUkiLCJ0eXAiOiJKV1QifQ.eyJvcmlnaW4iOiJodHRwczovL291dGxvb2sub2ZmaWNlLmNvbSIsInZlciI6IkV4Y2hhbmdlLkNhbGxiYWNrLlYxIiwiYXBwY3R4c2VuZGVyIjoiT3dhRG93bmxvYWRAYTNkNjEyNTgtYzAyMy00NzkyLTg5YjctNWIyMzU5M2ExNmE4IiwiaXNzcmluZyI6IldXIiwiYXBwY3R4Ijoie1wibXNleGNocHJvdFwiOlwib3dhXCIsXCJwcmltYXJ5c2lkXCI6XCJTLTEtNS0yMS0yODQxOTY2MzgyLTIyMDc2NzE5MjgtMzgyMDY1ODM4Ny0zOTY1NTQxXCIsXCJwdWlkXCI6XCIxMTUzOTc3MDI1MzQ5ODc4NTE3XCIsXCJvaWRcIjpcIjFmZDU0MTk3LTg0NmItNDgxOS1iZmU5LTBmNTUzNGIxYmQ1ZFwiLFwic2NvcGVcIjpcIk93YURvd25sb2FkXCJ9IiwibmJmIjoxNTgzNDI1MTAyLCJleHAiOjE1ODM0MjU3MDIsImlzcyI6IjAwMDAwMDAyLTAwMDAtMGZmMS1jZTAwLTAwMDAwMDAwMDAwMEBhM2Q2MTI1OC1jMDIzLTQ3OTItODliNy01YjIzNTkzYTE2YTgiLCJhdWQiOiIwMDAwMDAwMi0wMDAwLTBmZjEtY2UwMC0wMDAwMDAwMDAwMDAvYXR0YWNobWVudHMub2ZmaWNlLm5ldEBhM2Q2MTI1OC1jMDIzLTQ3OTItODliNy01YjIzNTkzYTE2YTgifQ.l3SdJUHEbETQ8sChQV0yiLY1_Jcrr-N7kzyJ-LKDCx6lhkTuo60uz_76WoenjYDklCRad7pxHAJ45yM4QkGO5qk8BuORcchZC4wJT5UaMP8xmmFPjw0U4Ndv0-Xgnri0Dn7zXBvLgMSLT0syMSUldI36CxdA9lvt3vWbE2Ox86sz0qg5g0ngcfELw3hcrhj5j6vqWsqKJtd7d2rJgbW-MwNMyVZZSt77W2UZvBhGW77Hjlj0ZwMojP6FYD7yVvb87duv-HVgldaPZdrwnSVt8iOEbumfvlkq1ZYX7ayimsf8TVc3Mzwy_Eu-5EDQN3keuJjUyGqk3V5OO4SNxPBZFg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1611" y="2027634"/>
            <a:ext cx="1841600" cy="2455467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nd Drawn Arrow&quot; Images – Browse 489 Stock Photos, Vectors, and Video |  Adobe 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3" t="7572" r="14694" b="9537"/>
          <a:stretch/>
        </p:blipFill>
        <p:spPr bwMode="auto">
          <a:xfrm>
            <a:off x="2830145" y="2952223"/>
            <a:ext cx="496956" cy="6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80937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Look, cover, check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428" t="35923" r="41014" b="39748"/>
          <a:stretch/>
        </p:blipFill>
        <p:spPr>
          <a:xfrm>
            <a:off x="1054352" y="2189439"/>
            <a:ext cx="9941308" cy="32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1892990" y="1534203"/>
            <a:ext cx="10569575" cy="5107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Gill Sans MT" panose="020B0502020104020203" pitchFamily="34" charset="0"/>
              </a:rPr>
              <a:t>GCSE exams – operational aspects</a:t>
            </a:r>
          </a:p>
          <a:p>
            <a:endParaRPr lang="en-GB" dirty="0" smtClean="0">
              <a:latin typeface="Gill Sans MT" panose="020B0502020104020203" pitchFamily="34" charset="0"/>
            </a:endParaRPr>
          </a:p>
          <a:p>
            <a:r>
              <a:rPr lang="en-GB" dirty="0" smtClean="0">
                <a:latin typeface="Gill Sans MT" panose="020B0502020104020203" pitchFamily="34" charset="0"/>
              </a:rPr>
              <a:t>Planning for effective revision</a:t>
            </a:r>
          </a:p>
          <a:p>
            <a:endParaRPr lang="en-GB" dirty="0" smtClean="0">
              <a:latin typeface="Gill Sans MT" panose="020B0502020104020203" pitchFamily="34" charset="0"/>
            </a:endParaRPr>
          </a:p>
          <a:p>
            <a:r>
              <a:rPr lang="en-GB" dirty="0" smtClean="0">
                <a:latin typeface="Gill Sans MT" panose="020B0502020104020203" pitchFamily="34" charset="0"/>
              </a:rPr>
              <a:t>Revision strategies </a:t>
            </a:r>
          </a:p>
          <a:p>
            <a:endParaRPr lang="en-GB" dirty="0" smtClean="0">
              <a:latin typeface="Gill Sans MT" panose="020B0502020104020203" pitchFamily="34" charset="0"/>
            </a:endParaRPr>
          </a:p>
          <a:p>
            <a:r>
              <a:rPr lang="en-GB" dirty="0" smtClean="0">
                <a:latin typeface="Gill Sans MT" panose="020B0502020104020203" pitchFamily="34" charset="0"/>
              </a:rPr>
              <a:t>AGS – GCSE intervention</a:t>
            </a:r>
          </a:p>
          <a:p>
            <a:endParaRPr lang="en-GB" dirty="0" smtClean="0">
              <a:latin typeface="Gill Sans MT" panose="020B0502020104020203" pitchFamily="34" charset="0"/>
            </a:endParaRPr>
          </a:p>
          <a:p>
            <a:r>
              <a:rPr lang="en-GB" dirty="0" smtClean="0">
                <a:latin typeface="Gill Sans MT" panose="020B0502020104020203" pitchFamily="34" charset="0"/>
              </a:rPr>
              <a:t>Well-being and support 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57264" y="730869"/>
            <a:ext cx="437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Agenda: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  <p:pic>
        <p:nvPicPr>
          <p:cNvPr id="10" name="Picture 4" descr="https://cdn-icons-png.flaticon.com/512/3987/398799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3" y="2386040"/>
            <a:ext cx="749886" cy="74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cdn-icons-png.flaticon.com/512/8596/859625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4497304"/>
            <a:ext cx="651166" cy="65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cdn-icons-png.flaticon.com/512/6446/64469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3" y="3554196"/>
            <a:ext cx="640589" cy="64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cdn-icons-png.flaticon.com/512/3950/39508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3" y="1476148"/>
            <a:ext cx="679060" cy="6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Knowledge, creative thinking, ideas vector icons set 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73197" r="46740" b="3577"/>
          <a:stretch/>
        </p:blipFill>
        <p:spPr bwMode="auto">
          <a:xfrm>
            <a:off x="761995" y="5398423"/>
            <a:ext cx="942116" cy="75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47" y="301352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Mind maps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8" y="1338312"/>
            <a:ext cx="7387514" cy="5037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83F8E-BC4B-4F9D-8B29-12C9E1FA5D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71" r="4797"/>
          <a:stretch/>
        </p:blipFill>
        <p:spPr>
          <a:xfrm>
            <a:off x="7966965" y="1215221"/>
            <a:ext cx="2063440" cy="3052710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7885465" y="4960837"/>
            <a:ext cx="3398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Gill Sans MT" panose="020B0502020104020203" pitchFamily="34" charset="0"/>
              </a:rPr>
              <a:t>Images cues – memory recall</a:t>
            </a:r>
            <a:endParaRPr lang="en-GB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u="sng" dirty="0">
                <a:latin typeface="Gill Sans MT" panose="020B0502020104020203" pitchFamily="34" charset="0"/>
              </a:rPr>
              <a:t>Mind </a:t>
            </a:r>
            <a:r>
              <a:rPr lang="en-GB" sz="2800" u="sng" dirty="0" smtClean="0">
                <a:latin typeface="Gill Sans MT" panose="020B0502020104020203" pitchFamily="34" charset="0"/>
              </a:rPr>
              <a:t>Maps – revision approach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294" y="1388382"/>
            <a:ext cx="11653412" cy="48320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2800" dirty="0"/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  <a:latin typeface="Gill Sans MT" panose="020B0502020104020203" pitchFamily="34" charset="0"/>
              </a:rPr>
              <a:t>Balance. </a:t>
            </a:r>
            <a:r>
              <a:rPr lang="en-GB" sz="2800" dirty="0" smtClean="0">
                <a:latin typeface="Gill Sans MT" panose="020B0502020104020203" pitchFamily="34" charset="0"/>
              </a:rPr>
              <a:t>No longer 30 mins.</a:t>
            </a:r>
            <a:endParaRPr lang="en-GB" sz="2800" dirty="0">
              <a:latin typeface="Gill Sans MT" panose="020B0502020104020203" pitchFamily="34" charset="0"/>
              <a:cs typeface="Calibri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  <a:latin typeface="Gill Sans MT" panose="020B0502020104020203" pitchFamily="34" charset="0"/>
              </a:rPr>
              <a:t>Learn it</a:t>
            </a:r>
            <a:r>
              <a:rPr lang="en-GB" sz="2800" dirty="0">
                <a:latin typeface="Gill Sans MT" panose="020B0502020104020203" pitchFamily="34" charset="0"/>
              </a:rPr>
              <a:t>. P</a:t>
            </a:r>
            <a:r>
              <a:rPr lang="en-GB" sz="2800" dirty="0" smtClean="0">
                <a:latin typeface="Gill Sans MT" panose="020B0502020104020203" pitchFamily="34" charset="0"/>
              </a:rPr>
              <a:t>hysical layout.  Start </a:t>
            </a:r>
            <a:r>
              <a:rPr lang="en-GB" sz="2800" dirty="0">
                <a:latin typeface="Gill Sans MT" panose="020B0502020104020203" pitchFamily="34" charset="0"/>
              </a:rPr>
              <a:t>in the middle and work out.</a:t>
            </a:r>
            <a:endParaRPr lang="en-GB" sz="2800" dirty="0">
              <a:latin typeface="Gill Sans MT" panose="020B0502020104020203" pitchFamily="34" charset="0"/>
              <a:cs typeface="Calibri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  <a:latin typeface="Gill Sans MT" panose="020B0502020104020203" pitchFamily="34" charset="0"/>
              </a:rPr>
              <a:t>Test it. </a:t>
            </a:r>
            <a:r>
              <a:rPr lang="en-GB" sz="2800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 </a:t>
            </a:r>
            <a:r>
              <a:rPr lang="en-GB" sz="2800" dirty="0" smtClean="0">
                <a:latin typeface="Gill Sans MT" panose="020B0502020104020203" pitchFamily="34" charset="0"/>
              </a:rPr>
              <a:t>Verbalise </a:t>
            </a:r>
            <a:r>
              <a:rPr lang="en-GB" sz="2800" dirty="0">
                <a:latin typeface="Gill Sans MT" panose="020B0502020104020203" pitchFamily="34" charset="0"/>
              </a:rPr>
              <a:t>to a member of your family. What can you recall?</a:t>
            </a:r>
            <a:endParaRPr lang="en-GB" sz="2800" dirty="0">
              <a:latin typeface="Gill Sans MT" panose="020B0502020104020203" pitchFamily="34" charset="0"/>
              <a:cs typeface="Calibri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B050"/>
              </a:solidFill>
              <a:latin typeface="Gill Sans MT" panose="020B0502020104020203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  <a:latin typeface="Gill Sans MT" panose="020B0502020104020203" pitchFamily="34" charset="0"/>
              </a:rPr>
              <a:t>Reflect. </a:t>
            </a:r>
            <a:r>
              <a:rPr lang="en-GB" sz="2800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 </a:t>
            </a:r>
            <a:r>
              <a:rPr lang="en-GB" sz="2800" dirty="0" smtClean="0">
                <a:latin typeface="Gill Sans MT" panose="020B0502020104020203" pitchFamily="34" charset="0"/>
              </a:rPr>
              <a:t>Any </a:t>
            </a:r>
            <a:r>
              <a:rPr lang="en-GB" sz="2800" dirty="0">
                <a:latin typeface="Gill Sans MT" panose="020B0502020104020203" pitchFamily="34" charset="0"/>
              </a:rPr>
              <a:t>missed areas? Go back to the content and review what you have included.</a:t>
            </a:r>
            <a:endParaRPr lang="en-GB" sz="2800" dirty="0">
              <a:latin typeface="Gill Sans MT" panose="020B0502020104020203" pitchFamily="34" charset="0"/>
              <a:cs typeface="Calibri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  <a:latin typeface="Gill Sans MT" panose="020B0502020104020203" pitchFamily="34" charset="0"/>
              </a:rPr>
              <a:t>Adapt. </a:t>
            </a:r>
            <a:r>
              <a:rPr lang="en-GB" sz="2800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 </a:t>
            </a:r>
            <a:r>
              <a:rPr lang="en-GB" sz="2800" dirty="0" smtClean="0">
                <a:latin typeface="Gill Sans MT" panose="020B0502020104020203" pitchFamily="34" charset="0"/>
              </a:rPr>
              <a:t>Add </a:t>
            </a:r>
            <a:r>
              <a:rPr lang="en-GB" sz="2800" dirty="0">
                <a:latin typeface="Gill Sans MT" panose="020B0502020104020203" pitchFamily="34" charset="0"/>
              </a:rPr>
              <a:t>additional content in another colour.</a:t>
            </a:r>
            <a:endParaRPr lang="en-US" sz="2800" dirty="0">
              <a:latin typeface="Gill Sans MT" panose="020B0502020104020203" pitchFamily="34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u="sng" dirty="0">
                <a:latin typeface="Gill Sans MT" panose="020B0502020104020203" pitchFamily="34" charset="0"/>
              </a:rPr>
              <a:t>Dual Coding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5557" y="1690688"/>
            <a:ext cx="691895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 smtClean="0">
                <a:latin typeface="Gill Sans MT" panose="020B0502020104020203" pitchFamily="34" charset="0"/>
              </a:rPr>
              <a:t>Divide page in half: verbal and visual</a:t>
            </a:r>
          </a:p>
          <a:p>
            <a:endParaRPr lang="en-GB" sz="2400" dirty="0" smtClean="0">
              <a:latin typeface="Gill Sans MT" panose="020B0502020104020203" pitchFamily="34" charset="0"/>
            </a:endParaRPr>
          </a:p>
          <a:p>
            <a:r>
              <a:rPr lang="en-GB" sz="2400" dirty="0" smtClean="0">
                <a:latin typeface="Gill Sans MT" panose="020B0502020104020203" pitchFamily="34" charset="0"/>
              </a:rPr>
              <a:t>2.   Fold </a:t>
            </a:r>
            <a:r>
              <a:rPr lang="en-GB" sz="2400" dirty="0">
                <a:latin typeface="Gill Sans MT" panose="020B0502020104020203" pitchFamily="34" charset="0"/>
              </a:rPr>
              <a:t>it in half so you can only see the images and try to explain the topic area using only the visual cues available. </a:t>
            </a:r>
          </a:p>
          <a:p>
            <a:endParaRPr lang="en-GB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9B3271-2B68-4BB9-AA9D-483C76123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8604"/>
          <a:stretch/>
        </p:blipFill>
        <p:spPr>
          <a:xfrm>
            <a:off x="7743810" y="2231135"/>
            <a:ext cx="3323057" cy="32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3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1388382"/>
            <a:ext cx="11231880" cy="51691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r="4147" b="20384"/>
          <a:stretch/>
        </p:blipFill>
        <p:spPr>
          <a:xfrm>
            <a:off x="350603" y="866585"/>
            <a:ext cx="932873" cy="7748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12933" y="866585"/>
            <a:ext cx="75591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Bahnschrift SemiBold SemiConden" panose="020B0502040204020203" pitchFamily="34" charset="0"/>
              </a:rPr>
              <a:t>2.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90652" y="900065"/>
            <a:ext cx="3851527" cy="6463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Bahnschrift SemiBold SemiConden" panose="020B0502040204020203" pitchFamily="34" charset="0"/>
              </a:rPr>
              <a:t>APPLY IN CONTEXT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23983" y="438246"/>
            <a:ext cx="805799" cy="1111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449" y="2332653"/>
            <a:ext cx="10506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Gill Sans MT" panose="020B0502020104020203" pitchFamily="34" charset="0"/>
              </a:rPr>
              <a:t>Application question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3200" dirty="0">
              <a:latin typeface="Gill Sans MT" panose="020B05020201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Gill Sans MT" panose="020B0502020104020203" pitchFamily="34" charset="0"/>
              </a:rPr>
              <a:t>Short responses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3200" dirty="0">
              <a:latin typeface="Gill Sans MT" panose="020B05020201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Gill Sans MT" panose="020B0502020104020203" pitchFamily="34" charset="0"/>
              </a:rPr>
              <a:t>Low stakes questions</a:t>
            </a:r>
            <a:endParaRPr lang="en-GB" sz="3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7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Aspire, Grow, Succeed.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23983" y="438246"/>
            <a:ext cx="805799" cy="1111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0199" t="37730" r="40562" b="7198"/>
          <a:stretch/>
        </p:blipFill>
        <p:spPr>
          <a:xfrm>
            <a:off x="3446725" y="932698"/>
            <a:ext cx="3518453" cy="566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1540" t="50046" r="41721" b="5652"/>
          <a:stretch/>
        </p:blipFill>
        <p:spPr>
          <a:xfrm>
            <a:off x="8438883" y="2300633"/>
            <a:ext cx="3399182" cy="4557367"/>
          </a:xfrm>
          <a:prstGeom prst="rect">
            <a:avLst/>
          </a:prstGeom>
        </p:spPr>
      </p:pic>
      <p:sp>
        <p:nvSpPr>
          <p:cNvPr id="7" name="AutoShape 2" descr="GCSE Drama Play Guide - Blood Brothers | CGP Boo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8732" t="23145" r="11812" b="27982"/>
          <a:stretch/>
        </p:blipFill>
        <p:spPr>
          <a:xfrm rot="20374310">
            <a:off x="7579020" y="4432476"/>
            <a:ext cx="1719726" cy="2429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46048" y="1205421"/>
            <a:ext cx="275990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800" u="sng" dirty="0" smtClean="0">
              <a:latin typeface="Gill Sans MT" panose="020B0502020104020203" pitchFamily="34" charset="0"/>
            </a:endParaRPr>
          </a:p>
          <a:p>
            <a:r>
              <a:rPr lang="en-GB" sz="2800" u="sng" dirty="0" smtClean="0">
                <a:latin typeface="Gill Sans MT" panose="020B0502020104020203" pitchFamily="34" charset="0"/>
              </a:rPr>
              <a:t>Business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51826" y="1707977"/>
            <a:ext cx="275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Drama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r="4147" b="20384"/>
          <a:stretch/>
        </p:blipFill>
        <p:spPr>
          <a:xfrm>
            <a:off x="155575" y="157852"/>
            <a:ext cx="932873" cy="7748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7905" y="157852"/>
            <a:ext cx="60095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Bahnschrift SemiBold SemiConden" panose="020B0502040204020203" pitchFamily="34" charset="0"/>
              </a:rPr>
              <a:t>2.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5625" y="191332"/>
            <a:ext cx="3061978" cy="52322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Bahnschrift SemiBold SemiConden" panose="020B0502040204020203" pitchFamily="34" charset="0"/>
              </a:rPr>
              <a:t>APPLY IN CONTEXT</a:t>
            </a:r>
          </a:p>
        </p:txBody>
      </p:sp>
    </p:spTree>
    <p:extLst>
      <p:ext uri="{BB962C8B-B14F-4D97-AF65-F5344CB8AC3E}">
        <p14:creationId xmlns:p14="http://schemas.microsoft.com/office/powerpoint/2010/main" val="11482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366" b="21725"/>
          <a:stretch/>
        </p:blipFill>
        <p:spPr>
          <a:xfrm>
            <a:off x="270293" y="769026"/>
            <a:ext cx="1451552" cy="12743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04455" y="1003042"/>
            <a:ext cx="3191545" cy="6463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Bahnschrift SemiBold SemiConden" panose="020B0502040204020203" pitchFamily="34" charset="0"/>
              </a:rPr>
              <a:t>CONNECT IDEAS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9012" y="1003043"/>
            <a:ext cx="7361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Bahnschrift SemiBold SemiConden" panose="020B0502040204020203" pitchFamily="34" charset="0"/>
              </a:rPr>
              <a:t>3.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23983" y="438246"/>
            <a:ext cx="805799" cy="1111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21845" y="2351314"/>
            <a:ext cx="92696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Broader questions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You might have to compare/evaluate/use two skills to problem solve.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This will show that your knowledge relates to other parts of the broader schema.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High stakes questions, involving multiple stages.</a:t>
            </a:r>
            <a:endParaRPr lang="en-GB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Aspire, Grow, Succeed.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395" t="14155" r="11433" b="10334"/>
          <a:stretch/>
        </p:blipFill>
        <p:spPr>
          <a:xfrm>
            <a:off x="2514600" y="979916"/>
            <a:ext cx="8136834" cy="5558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53800" y="299098"/>
            <a:ext cx="805799" cy="1111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3463" y="183055"/>
            <a:ext cx="3191545" cy="6463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Bahnschrift SemiBold SemiConden" panose="020B0502040204020203" pitchFamily="34" charset="0"/>
              </a:rPr>
              <a:t>CONNECT IDEAS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020" y="183056"/>
            <a:ext cx="7361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Bahnschrift SemiBold SemiConden" panose="020B0502040204020203" pitchFamily="34" charset="0"/>
              </a:rPr>
              <a:t>3.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13374" y="1560444"/>
            <a:ext cx="3038060" cy="4273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60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396" t="14886" r="25682" b="11085"/>
          <a:stretch/>
        </p:blipFill>
        <p:spPr>
          <a:xfrm>
            <a:off x="793636" y="1970314"/>
            <a:ext cx="3157912" cy="4394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636" y="6443570"/>
            <a:ext cx="350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hour 20 minute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15739"/>
          <a:stretch/>
        </p:blipFill>
        <p:spPr>
          <a:xfrm>
            <a:off x="4735436" y="3687132"/>
            <a:ext cx="1799918" cy="152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6767" y="1970314"/>
            <a:ext cx="5299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 smtClean="0"/>
              <a:t>Silent conditions at a table/desk.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 smtClean="0"/>
              <a:t>Stick to the precise timings of the examination.</a:t>
            </a:r>
            <a:endParaRPr lang="en-GB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16684" y="248769"/>
            <a:ext cx="805799" cy="1111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" r="1500" b="13703"/>
          <a:stretch/>
        </p:blipFill>
        <p:spPr>
          <a:xfrm>
            <a:off x="359513" y="694278"/>
            <a:ext cx="1156106" cy="10128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77988" y="804709"/>
            <a:ext cx="76663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Bahnschrift SemiBold SemiConden" panose="020B0502040204020203" pitchFamily="34" charset="0"/>
              </a:rPr>
              <a:t>4.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69359" y="797655"/>
            <a:ext cx="5143000" cy="6463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Bahnschrift SemiBold SemiConden" panose="020B0502040204020203" pitchFamily="34" charset="0"/>
              </a:rPr>
              <a:t>TEST IN EXAM CONDITIONS</a:t>
            </a:r>
          </a:p>
        </p:txBody>
      </p:sp>
    </p:spTree>
    <p:extLst>
      <p:ext uri="{BB962C8B-B14F-4D97-AF65-F5344CB8AC3E}">
        <p14:creationId xmlns:p14="http://schemas.microsoft.com/office/powerpoint/2010/main" val="24386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tacognition 101 - Knowledge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5" t="3879" r="29627"/>
          <a:stretch/>
        </p:blipFill>
        <p:spPr bwMode="auto">
          <a:xfrm>
            <a:off x="4867564" y="2196304"/>
            <a:ext cx="2068946" cy="227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59563" y="606610"/>
            <a:ext cx="2844801" cy="10018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Bahnschrift SemiBold SemiConden" panose="020B0502040204020203" pitchFamily="34" charset="0"/>
              </a:rPr>
              <a:t>METACOGNITION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48908" y="4896901"/>
            <a:ext cx="2844801" cy="10018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Bahnschrift SemiBold SemiConden" panose="020B0502040204020203" pitchFamily="34" charset="0"/>
              </a:rPr>
              <a:t>COGNITION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03054" y="2791022"/>
            <a:ext cx="253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Bahnschrift SemiBold SemiConden" panose="020B0502040204020203" pitchFamily="34" charset="0"/>
              </a:rPr>
              <a:t>1. Planning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3407" y="3577021"/>
            <a:ext cx="253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Bahnschrift SemiBold SemiConden" panose="020B0502040204020203" pitchFamily="34" charset="0"/>
              </a:rPr>
              <a:t>2. Monitoring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3407" y="2311261"/>
            <a:ext cx="253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Bahnschrift SemiBold SemiConden" panose="020B0502040204020203" pitchFamily="34" charset="0"/>
              </a:rPr>
              <a:t>3. Evaluation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7641" y="6424654"/>
            <a:ext cx="91970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effectLst/>
              </a:rPr>
              <a:t>‘Metacognition’ adapted from </a:t>
            </a:r>
            <a:r>
              <a:rPr lang="en-US" sz="1400">
                <a:solidFill>
                  <a:srgbClr val="000000"/>
                </a:solidFill>
                <a:effectLst/>
                <a:hlinkClick r:id="rId4"/>
              </a:rPr>
              <a:t>Metacognition and Self-regulated Learning Guidance</a:t>
            </a:r>
            <a:r>
              <a:rPr lang="en-US" sz="1400">
                <a:solidFill>
                  <a:srgbClr val="000000"/>
                </a:solidFill>
                <a:effectLst/>
              </a:rPr>
              <a:t>  (EEF, 2018) </a:t>
            </a:r>
            <a:endParaRPr lang="en-GB" sz="1400"/>
          </a:p>
        </p:txBody>
      </p:sp>
      <p:sp>
        <p:nvSpPr>
          <p:cNvPr id="9" name="TextBox 8"/>
          <p:cNvSpPr txBox="1"/>
          <p:nvPr/>
        </p:nvSpPr>
        <p:spPr>
          <a:xfrm>
            <a:off x="1073825" y="5042019"/>
            <a:ext cx="2472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/>
              <a:t>It is the thinking. It is the mental process of knowing and understanding.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58894" y="540276"/>
            <a:ext cx="366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Is about the ways learners monitor and purposefully  direct their learning.</a:t>
            </a:r>
            <a:endParaRPr lang="en-GB" sz="1400" i="1"/>
          </a:p>
        </p:txBody>
      </p:sp>
      <p:pic>
        <p:nvPicPr>
          <p:cNvPr id="11" name="Picture 10" descr="https://cdn-icons-png.flaticon.com/512/2413/24134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934015" y="1638479"/>
            <a:ext cx="858690" cy="70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54349">
            <a:off x="2993324" y="3756609"/>
            <a:ext cx="740071" cy="8995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95300">
            <a:off x="8057941" y="4227617"/>
            <a:ext cx="740071" cy="8995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68372">
            <a:off x="7766116" y="1090344"/>
            <a:ext cx="740071" cy="8995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" t="39172" r="43222"/>
          <a:stretch/>
        </p:blipFill>
        <p:spPr>
          <a:xfrm rot="10595300">
            <a:off x="8443886" y="2901378"/>
            <a:ext cx="420195" cy="547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02" t="49919" r="45498" b="36152"/>
          <a:stretch/>
        </p:blipFill>
        <p:spPr>
          <a:xfrm rot="1962965">
            <a:off x="3661022" y="5073067"/>
            <a:ext cx="863515" cy="676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02" t="49919" r="45498" b="36152"/>
          <a:stretch/>
        </p:blipFill>
        <p:spPr>
          <a:xfrm rot="12646540">
            <a:off x="7160345" y="449977"/>
            <a:ext cx="863515" cy="676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23983" y="438246"/>
            <a:ext cx="805799" cy="1111880"/>
          </a:xfrm>
          <a:prstGeom prst="rect">
            <a:avLst/>
          </a:prstGeom>
        </p:spPr>
      </p:pic>
      <p:pic>
        <p:nvPicPr>
          <p:cNvPr id="21" name="Picture 2" descr="Aircraft Route Dotted Lines Stock Illustration - Download Image Now - Dotted  Line, Airplane, Curve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1" t="16461" r="22887" b="45553"/>
          <a:stretch/>
        </p:blipFill>
        <p:spPr bwMode="auto">
          <a:xfrm>
            <a:off x="1546282" y="278177"/>
            <a:ext cx="952365" cy="57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667" t="32702" r="8872" b="33834"/>
          <a:stretch/>
        </p:blipFill>
        <p:spPr>
          <a:xfrm>
            <a:off x="2321899" y="345043"/>
            <a:ext cx="1105876" cy="606096"/>
          </a:xfrm>
          <a:prstGeom prst="rect">
            <a:avLst/>
          </a:prstGeom>
        </p:spPr>
      </p:pic>
      <p:pic>
        <p:nvPicPr>
          <p:cNvPr id="24" name="Picture 2" descr="Aircraft Route Dotted Lines Stock Illustration - Download Image Now - Dotted  Line, Airplane, Curve - iSto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1" r="13332" b="45553"/>
          <a:stretch/>
        </p:blipFill>
        <p:spPr bwMode="auto">
          <a:xfrm>
            <a:off x="219304" y="494240"/>
            <a:ext cx="1355252" cy="33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6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4036" y="375702"/>
            <a:ext cx="3603122" cy="1939044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Three areas to focus on, to improve your grades</a:t>
            </a:r>
            <a:endParaRPr lang="en-GB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596" b="15345"/>
          <a:stretch/>
        </p:blipFill>
        <p:spPr>
          <a:xfrm>
            <a:off x="669564" y="5967320"/>
            <a:ext cx="909180" cy="815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777" t="27917" r="8674" b="52316"/>
          <a:stretch/>
        </p:blipFill>
        <p:spPr>
          <a:xfrm rot="20563813">
            <a:off x="1376811" y="2638296"/>
            <a:ext cx="7567765" cy="203337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6142" y="4866968"/>
            <a:ext cx="1683103" cy="10406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March 2024 Predicted grades given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467" t="30664" r="30843" b="52316"/>
          <a:stretch/>
        </p:blipFill>
        <p:spPr>
          <a:xfrm rot="19472757">
            <a:off x="8526482" y="1215355"/>
            <a:ext cx="1904868" cy="17508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165186" y="825215"/>
            <a:ext cx="1811005" cy="1625582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Successful GCSE results</a:t>
            </a:r>
            <a:endParaRPr lang="en-GB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10" name="Picture 10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73477">
            <a:off x="2190458" y="4402209"/>
            <a:ext cx="52113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29673">
            <a:off x="5142914" y="2501174"/>
            <a:ext cx="52113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415576">
            <a:off x="8264068" y="2290674"/>
            <a:ext cx="52113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09085" y="2809175"/>
            <a:ext cx="220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ill Sans MT" panose="020B0502020104020203" pitchFamily="34" charset="0"/>
              </a:rPr>
              <a:t>1. Class Engagement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6594" y="756031"/>
            <a:ext cx="220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ill Sans MT" panose="020B0502020104020203" pitchFamily="34" charset="0"/>
              </a:rPr>
              <a:t>2. Homework engagement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0890" y="996635"/>
            <a:ext cx="220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ill Sans MT" panose="020B0502020104020203" pitchFamily="34" charset="0"/>
              </a:rPr>
              <a:t>3. Revision strategies</a:t>
            </a:r>
          </a:p>
        </p:txBody>
      </p:sp>
      <p:pic>
        <p:nvPicPr>
          <p:cNvPr id="17" name="Picture 4" descr="https://cdn-icons-png.flaticon.com/512/2103/21035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85" y="1560804"/>
            <a:ext cx="889993" cy="88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r="9192" b="24347"/>
          <a:stretch/>
        </p:blipFill>
        <p:spPr>
          <a:xfrm>
            <a:off x="10038685" y="70081"/>
            <a:ext cx="1019973" cy="8497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r="10342" b="13003"/>
          <a:stretch/>
        </p:blipFill>
        <p:spPr>
          <a:xfrm>
            <a:off x="8095912" y="1544506"/>
            <a:ext cx="673492" cy="65350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521339" y="4752975"/>
            <a:ext cx="4127736" cy="142595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Closing the ‘gap’ in your knowledge is the key to the next steps.</a:t>
            </a:r>
            <a:endParaRPr lang="en-GB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r="1429" b="19334"/>
          <a:stretch/>
        </p:blipFill>
        <p:spPr>
          <a:xfrm>
            <a:off x="1723917" y="3327769"/>
            <a:ext cx="1040428" cy="85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5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417" y="1427329"/>
            <a:ext cx="9571383" cy="5169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  <a:cs typeface="Calibri"/>
              </a:rPr>
              <a:t>w/c 22</a:t>
            </a:r>
            <a:r>
              <a:rPr lang="en-US" sz="2400" baseline="30000" dirty="0" smtClean="0">
                <a:latin typeface="Gill Sans MT" panose="020B0502020104020203" pitchFamily="34" charset="0"/>
                <a:cs typeface="Calibri"/>
              </a:rPr>
              <a:t>nd</a:t>
            </a:r>
            <a:r>
              <a:rPr lang="en-US" sz="2400" dirty="0" smtClean="0">
                <a:latin typeface="Gill Sans MT" panose="020B0502020104020203" pitchFamily="34" charset="0"/>
                <a:cs typeface="Calibri"/>
              </a:rPr>
              <a:t> April – Art/Tech/Photography and MFL Home languages GCSE exams</a:t>
            </a:r>
          </a:p>
          <a:p>
            <a:endParaRPr lang="en-US" sz="2400" dirty="0" smtClean="0">
              <a:latin typeface="Gill Sans MT" panose="020B0502020104020203" pitchFamily="34" charset="0"/>
              <a:cs typeface="Calibri"/>
            </a:endParaRPr>
          </a:p>
          <a:p>
            <a:r>
              <a:rPr lang="en-US" sz="2400" dirty="0" smtClean="0">
                <a:latin typeface="Gill Sans MT" panose="020B0502020104020203" pitchFamily="34" charset="0"/>
                <a:cs typeface="Calibri"/>
              </a:rPr>
              <a:t>w/c 29</a:t>
            </a:r>
            <a:r>
              <a:rPr lang="en-US" sz="2400" baseline="30000" dirty="0" smtClean="0">
                <a:latin typeface="Gill Sans MT" panose="020B0502020104020203" pitchFamily="34" charset="0"/>
                <a:cs typeface="Calibri"/>
              </a:rPr>
              <a:t>th</a:t>
            </a:r>
            <a:r>
              <a:rPr lang="en-US" sz="2400" dirty="0" smtClean="0">
                <a:latin typeface="Gill Sans MT" panose="020B0502020104020203" pitchFamily="34" charset="0"/>
                <a:cs typeface="Calibri"/>
              </a:rPr>
              <a:t> April – MFL speaking examinations begin</a:t>
            </a:r>
          </a:p>
          <a:p>
            <a:endParaRPr lang="en-US" sz="2400" b="1" dirty="0">
              <a:solidFill>
                <a:srgbClr val="FF0000"/>
              </a:solidFill>
              <a:latin typeface="Gill Sans MT" panose="020B0502020104020203" pitchFamily="34" charset="0"/>
              <a:cs typeface="Calibri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Gill Sans MT" panose="020B0502020104020203" pitchFamily="34" charset="0"/>
                <a:cs typeface="Calibri"/>
              </a:rPr>
              <a:t>7</a:t>
            </a:r>
            <a:r>
              <a:rPr lang="en-US" sz="2400" b="1" baseline="30000" dirty="0" smtClean="0">
                <a:solidFill>
                  <a:srgbClr val="FF0000"/>
                </a:solidFill>
                <a:latin typeface="Gill Sans MT" panose="020B0502020104020203" pitchFamily="34" charset="0"/>
                <a:cs typeface="Calibri"/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  <a:latin typeface="Gill Sans MT" panose="020B0502020104020203" pitchFamily="34" charset="0"/>
                <a:cs typeface="Calibri"/>
              </a:rPr>
              <a:t> May 2024 – GCSE examinations begin in the hall.</a:t>
            </a:r>
          </a:p>
          <a:p>
            <a:endParaRPr lang="en-US" sz="2400" dirty="0" smtClean="0">
              <a:latin typeface="Gill Sans MT" panose="020B0502020104020203" pitchFamily="34" charset="0"/>
              <a:cs typeface="Calibri"/>
            </a:endParaRPr>
          </a:p>
          <a:p>
            <a:r>
              <a:rPr lang="en-US" sz="2400" dirty="0" smtClean="0">
                <a:latin typeface="Gill Sans MT" panose="020B0502020104020203" pitchFamily="34" charset="0"/>
                <a:cs typeface="Calibri"/>
              </a:rPr>
              <a:t>21</a:t>
            </a:r>
            <a:r>
              <a:rPr lang="en-US" sz="2400" baseline="30000" dirty="0" smtClean="0">
                <a:latin typeface="Gill Sans MT" panose="020B0502020104020203" pitchFamily="34" charset="0"/>
                <a:cs typeface="Calibri"/>
              </a:rPr>
              <a:t>st</a:t>
            </a:r>
            <a:r>
              <a:rPr lang="en-US" sz="2400" dirty="0" smtClean="0">
                <a:latin typeface="Gill Sans MT" panose="020B0502020104020203" pitchFamily="34" charset="0"/>
                <a:cs typeface="Calibri"/>
              </a:rPr>
              <a:t> June 2024 – GCSE examinations finish</a:t>
            </a:r>
          </a:p>
          <a:p>
            <a:endParaRPr lang="en-US" sz="2400" dirty="0">
              <a:latin typeface="Gill Sans MT" panose="020B0502020104020203" pitchFamily="34" charset="0"/>
              <a:cs typeface="Calibri"/>
            </a:endParaRPr>
          </a:p>
          <a:p>
            <a:r>
              <a:rPr lang="en-US" sz="2400" dirty="0" smtClean="0">
                <a:latin typeface="Gill Sans MT" panose="020B0502020104020203" pitchFamily="34" charset="0"/>
                <a:cs typeface="Calibri"/>
              </a:rPr>
              <a:t>Students must be available to come into school until 1</a:t>
            </a:r>
            <a:r>
              <a:rPr lang="en-US" sz="2400" baseline="30000" dirty="0" smtClean="0">
                <a:latin typeface="Gill Sans MT" panose="020B0502020104020203" pitchFamily="34" charset="0"/>
                <a:cs typeface="Calibri"/>
              </a:rPr>
              <a:t>st</a:t>
            </a:r>
            <a:r>
              <a:rPr lang="en-US" sz="2400" dirty="0" smtClean="0">
                <a:latin typeface="Gill Sans MT" panose="020B0502020104020203" pitchFamily="34" charset="0"/>
                <a:cs typeface="Calibri"/>
              </a:rPr>
              <a:t> July official contingency period is over.</a:t>
            </a:r>
            <a:endParaRPr lang="en-US" sz="2400" dirty="0">
              <a:latin typeface="Gill Sans MT" panose="020B0502020104020203" pitchFamily="34" charset="0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360475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Gill Sans MT" panose="020B0502020104020203" pitchFamily="34" charset="0"/>
              </a:rPr>
              <a:t>        </a:t>
            </a:r>
            <a:r>
              <a:rPr lang="en-GB" sz="2800" u="sng" dirty="0" smtClean="0">
                <a:latin typeface="Gill Sans MT" panose="020B0502020104020203" pitchFamily="34" charset="0"/>
              </a:rPr>
              <a:t>GCSE examinations 2024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12990"/>
          <a:stretch/>
        </p:blipFill>
        <p:spPr>
          <a:xfrm>
            <a:off x="486634" y="3340175"/>
            <a:ext cx="920691" cy="801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10752" b="15030"/>
          <a:stretch/>
        </p:blipFill>
        <p:spPr>
          <a:xfrm>
            <a:off x="500147" y="819308"/>
            <a:ext cx="567849" cy="54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2278"/>
            <a:ext cx="12192000" cy="61757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66" y="5841378"/>
            <a:ext cx="2857500" cy="352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968616" y="1898640"/>
            <a:ext cx="8254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Gill Sans MT" panose="020B0502020104020203" pitchFamily="34" charset="0"/>
              </a:rPr>
              <a:t>Reading for pleasure is the single most important predictor of academic success </a:t>
            </a:r>
            <a:r>
              <a:rPr lang="en-GB" sz="4800" i="1" dirty="0">
                <a:latin typeface="Gill Sans MT" panose="020B0502020104020203" pitchFamily="34" charset="0"/>
              </a:rPr>
              <a:t>Clark and </a:t>
            </a:r>
            <a:r>
              <a:rPr lang="en-GB" sz="4800" i="1" dirty="0" err="1">
                <a:latin typeface="Gill Sans MT" panose="020B0502020104020203" pitchFamily="34" charset="0"/>
              </a:rPr>
              <a:t>DeZoya</a:t>
            </a:r>
            <a:r>
              <a:rPr lang="en-GB" sz="4800" i="1" dirty="0">
                <a:latin typeface="Gill Sans MT" panose="020B0502020104020203" pitchFamily="34" charset="0"/>
              </a:rPr>
              <a:t> (2011)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41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841" y="939338"/>
            <a:ext cx="11232859" cy="5918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smtClean="0">
                <a:latin typeface="Gill Sans MT" panose="020B0502020104020203" pitchFamily="34" charset="0"/>
              </a:rPr>
              <a:t>Why is Reading important?</a:t>
            </a:r>
          </a:p>
          <a:p>
            <a:pPr marL="0" indent="0">
              <a:buNone/>
            </a:pPr>
            <a:endParaRPr lang="en-GB" b="1" u="sng" dirty="0" smtClean="0">
              <a:latin typeface="Gill Sans MT" panose="020B0502020104020203" pitchFamily="34" charset="0"/>
            </a:endParaRPr>
          </a:p>
          <a:p>
            <a:r>
              <a:rPr lang="en-GB" dirty="0" smtClean="0">
                <a:latin typeface="Gill Sans MT" panose="020B0502020104020203" pitchFamily="34" charset="0"/>
              </a:rPr>
              <a:t>Reading enhances access and understanding in all subjects</a:t>
            </a:r>
          </a:p>
          <a:p>
            <a:r>
              <a:rPr lang="en-GB" dirty="0">
                <a:latin typeface="Gill Sans MT" panose="020B0502020104020203" pitchFamily="34" charset="0"/>
              </a:rPr>
              <a:t>S</a:t>
            </a:r>
            <a:r>
              <a:rPr lang="en-GB" dirty="0" smtClean="0">
                <a:latin typeface="Gill Sans MT" panose="020B0502020104020203" pitchFamily="34" charset="0"/>
              </a:rPr>
              <a:t>upports good mental health </a:t>
            </a:r>
            <a:endParaRPr lang="en-GB" dirty="0">
              <a:latin typeface="Gill Sans MT" panose="020B0502020104020203" pitchFamily="34" charset="0"/>
            </a:endParaRPr>
          </a:p>
          <a:p>
            <a:r>
              <a:rPr lang="en-GB" dirty="0" smtClean="0">
                <a:latin typeface="Gill Sans MT" panose="020B0502020104020203" pitchFamily="34" charset="0"/>
              </a:rPr>
              <a:t>Supports the teenage brain to think more creatively</a:t>
            </a:r>
          </a:p>
          <a:p>
            <a:r>
              <a:rPr lang="en-GB" dirty="0" smtClean="0">
                <a:latin typeface="Gill Sans MT" panose="020B0502020104020203" pitchFamily="34" charset="0"/>
              </a:rPr>
              <a:t>Encourage your teenager to read little and often: 5-10 mins per evening is the best approach to begin with</a:t>
            </a:r>
          </a:p>
          <a:p>
            <a:endParaRPr lang="en-GB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Gill Sans MT" panose="020B0502020104020203" pitchFamily="34" charset="0"/>
              </a:rPr>
              <a:t>Thank you for your support. Any questions, please email Sophie Halaka (Curriculum Leader for English) – </a:t>
            </a:r>
            <a:r>
              <a:rPr lang="en-GB" dirty="0" smtClean="0">
                <a:latin typeface="Gill Sans MT" panose="020B0502020104020203" pitchFamily="34" charset="0"/>
                <a:hlinkClick r:id="rId2"/>
              </a:rPr>
              <a:t>sophiehalaka@allertongrange.com</a:t>
            </a:r>
            <a:endParaRPr lang="en-GB" dirty="0" smtClean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38" y="6255333"/>
            <a:ext cx="2857500" cy="3524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2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08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latin typeface="Gill Sans MT" panose="020B0502020104020203" pitchFamily="34" charset="0"/>
              </a:rPr>
              <a:t>Exam board: AQA</a:t>
            </a:r>
          </a:p>
          <a:p>
            <a:pPr marL="0" indent="0">
              <a:buNone/>
            </a:pPr>
            <a:endParaRPr lang="en-GB" dirty="0" smtClean="0">
              <a:latin typeface="Gill Sans MT" panose="020B0502020104020203" pitchFamily="34" charset="0"/>
            </a:endParaRPr>
          </a:p>
          <a:p>
            <a:r>
              <a:rPr lang="en-GB" dirty="0" smtClean="0">
                <a:latin typeface="Gill Sans MT" panose="020B0502020104020203" pitchFamily="34" charset="0"/>
              </a:rPr>
              <a:t>Paper 1: </a:t>
            </a:r>
            <a:r>
              <a:rPr lang="en-GB" b="1" dirty="0" smtClean="0">
                <a:latin typeface="Gill Sans MT" panose="020B0502020104020203" pitchFamily="34" charset="0"/>
              </a:rPr>
              <a:t>Explorations in Creative Reading and Writing </a:t>
            </a:r>
            <a:r>
              <a:rPr lang="en-GB" dirty="0" smtClean="0">
                <a:latin typeface="Gill Sans MT" panose="020B0502020104020203" pitchFamily="34" charset="0"/>
              </a:rPr>
              <a:t>– 1hr45mins</a:t>
            </a:r>
          </a:p>
          <a:p>
            <a:pPr marL="0" indent="0">
              <a:buNone/>
            </a:pPr>
            <a:r>
              <a:rPr lang="en-GB" dirty="0" smtClean="0">
                <a:latin typeface="Gill Sans MT" panose="020B0502020104020203" pitchFamily="34" charset="0"/>
              </a:rPr>
              <a:t> Section A: reading, Section B: writing – Thursday 23</a:t>
            </a:r>
            <a:r>
              <a:rPr lang="en-GB" baseline="30000" dirty="0" smtClean="0">
                <a:latin typeface="Gill Sans MT" panose="020B0502020104020203" pitchFamily="34" charset="0"/>
              </a:rPr>
              <a:t>rd</a:t>
            </a:r>
            <a:r>
              <a:rPr lang="en-GB" dirty="0" smtClean="0">
                <a:latin typeface="Gill Sans MT" panose="020B0502020104020203" pitchFamily="34" charset="0"/>
              </a:rPr>
              <a:t> May</a:t>
            </a:r>
          </a:p>
          <a:p>
            <a:pPr marL="0" indent="0">
              <a:buNone/>
            </a:pPr>
            <a:endParaRPr lang="en-GB" dirty="0" smtClean="0">
              <a:latin typeface="Gill Sans MT" panose="020B0502020104020203" pitchFamily="34" charset="0"/>
            </a:endParaRPr>
          </a:p>
          <a:p>
            <a:r>
              <a:rPr lang="en-GB" dirty="0" smtClean="0">
                <a:latin typeface="Gill Sans MT" panose="020B0502020104020203" pitchFamily="34" charset="0"/>
              </a:rPr>
              <a:t>Paper 2: </a:t>
            </a:r>
            <a:r>
              <a:rPr lang="en-GB" b="1" dirty="0" smtClean="0">
                <a:latin typeface="Gill Sans MT" panose="020B0502020104020203" pitchFamily="34" charset="0"/>
              </a:rPr>
              <a:t>Writers’ Viewpoints and Perspectives </a:t>
            </a:r>
            <a:r>
              <a:rPr lang="en-GB" dirty="0" smtClean="0">
                <a:latin typeface="Gill Sans MT" panose="020B0502020104020203" pitchFamily="34" charset="0"/>
              </a:rPr>
              <a:t>– 1hr45mins</a:t>
            </a:r>
          </a:p>
          <a:p>
            <a:pPr marL="0" indent="0">
              <a:buNone/>
            </a:pPr>
            <a:r>
              <a:rPr lang="en-GB" dirty="0" smtClean="0">
                <a:latin typeface="Gill Sans MT" panose="020B0502020104020203" pitchFamily="34" charset="0"/>
              </a:rPr>
              <a:t> Section A: reading, Section B: writing – Thursday 6</a:t>
            </a:r>
            <a:r>
              <a:rPr lang="en-GB" baseline="30000" dirty="0" smtClean="0">
                <a:latin typeface="Gill Sans MT" panose="020B0502020104020203" pitchFamily="34" charset="0"/>
              </a:rPr>
              <a:t>th</a:t>
            </a:r>
            <a:r>
              <a:rPr lang="en-GB" dirty="0" smtClean="0">
                <a:latin typeface="Gill Sans MT" panose="020B0502020104020203" pitchFamily="34" charset="0"/>
              </a:rPr>
              <a:t> June </a:t>
            </a:r>
          </a:p>
          <a:p>
            <a:pPr marL="0" indent="0">
              <a:buNone/>
            </a:pPr>
            <a:endParaRPr lang="en-GB" dirty="0">
              <a:latin typeface="Gill Sans MT" panose="020B050202010402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838200" y="1023257"/>
            <a:ext cx="9090991" cy="7155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 smtClean="0">
                <a:latin typeface="Gill Sans MT" panose="020B0502020104020203" pitchFamily="34" charset="0"/>
              </a:rPr>
              <a:t>English Language GCSE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2873"/>
            <a:ext cx="10515600" cy="1325563"/>
          </a:xfr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2800" u="sng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English Literature GCSE</a:t>
            </a:r>
            <a:endParaRPr lang="en-GB" sz="2800" u="sng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2825"/>
            <a:ext cx="10515600" cy="4351338"/>
          </a:xfrm>
        </p:spPr>
        <p:txBody>
          <a:bodyPr/>
          <a:lstStyle/>
          <a:p>
            <a:r>
              <a:rPr lang="en-GB" dirty="0" smtClean="0"/>
              <a:t>Exam board: AQA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Paper 1: </a:t>
            </a:r>
            <a:r>
              <a:rPr lang="en-GB" b="1" dirty="0" smtClean="0"/>
              <a:t>Shakespeare and the 19</a:t>
            </a:r>
            <a:r>
              <a:rPr lang="en-GB" b="1" baseline="30000" dirty="0" smtClean="0"/>
              <a:t>th</a:t>
            </a:r>
            <a:r>
              <a:rPr lang="en-GB" b="1" dirty="0" smtClean="0"/>
              <a:t> century novel</a:t>
            </a:r>
            <a:r>
              <a:rPr lang="en-GB" dirty="0" smtClean="0"/>
              <a:t> – </a:t>
            </a:r>
            <a:r>
              <a:rPr lang="en-GB" b="1" dirty="0" smtClean="0"/>
              <a:t>1hr 45mins</a:t>
            </a:r>
          </a:p>
          <a:p>
            <a:pPr marL="0" indent="0">
              <a:buNone/>
            </a:pPr>
            <a:r>
              <a:rPr lang="en-GB" b="1" dirty="0" smtClean="0"/>
              <a:t>Macbeth </a:t>
            </a:r>
            <a:r>
              <a:rPr lang="en-GB" dirty="0" smtClean="0"/>
              <a:t>and </a:t>
            </a:r>
            <a:r>
              <a:rPr lang="en-GB" b="1" dirty="0" smtClean="0"/>
              <a:t>A Christmas Carol – </a:t>
            </a:r>
            <a:r>
              <a:rPr lang="en-GB" dirty="0" smtClean="0"/>
              <a:t>Monday 13</a:t>
            </a:r>
            <a:r>
              <a:rPr lang="en-GB" baseline="30000" dirty="0" smtClean="0"/>
              <a:t>th</a:t>
            </a:r>
            <a:r>
              <a:rPr lang="en-GB" dirty="0" smtClean="0"/>
              <a:t> May</a:t>
            </a:r>
          </a:p>
          <a:p>
            <a:pPr marL="0" indent="0">
              <a:buNone/>
            </a:pPr>
            <a:endParaRPr lang="en-GB" b="1" dirty="0" smtClean="0"/>
          </a:p>
          <a:p>
            <a:r>
              <a:rPr lang="en-GB" dirty="0" smtClean="0"/>
              <a:t>Paper 2: </a:t>
            </a:r>
            <a:r>
              <a:rPr lang="en-GB" b="1" dirty="0" smtClean="0"/>
              <a:t>Modern texts and poetry </a:t>
            </a:r>
            <a:r>
              <a:rPr lang="en-GB" dirty="0" smtClean="0"/>
              <a:t>– </a:t>
            </a:r>
            <a:r>
              <a:rPr lang="en-GB" b="1" dirty="0" smtClean="0"/>
              <a:t>2hrs 15mins</a:t>
            </a:r>
          </a:p>
          <a:p>
            <a:pPr marL="0" indent="0">
              <a:buNone/>
            </a:pPr>
            <a:r>
              <a:rPr lang="en-GB" b="1" dirty="0" smtClean="0"/>
              <a:t>An Inspector Calls, Power and Conflict Poetry Anthology, Unseen Poetry </a:t>
            </a:r>
            <a:r>
              <a:rPr lang="en-GB" dirty="0" smtClean="0"/>
              <a:t>– Monday 20</a:t>
            </a:r>
            <a:r>
              <a:rPr lang="en-GB" baseline="30000" dirty="0" smtClean="0"/>
              <a:t>th</a:t>
            </a:r>
            <a:r>
              <a:rPr lang="en-GB" dirty="0" smtClean="0"/>
              <a:t> May</a:t>
            </a:r>
            <a:endParaRPr lang="en-GB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838200" y="1254787"/>
            <a:ext cx="9090991" cy="7155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 smtClean="0">
                <a:latin typeface="Gill Sans MT" panose="020B0502020104020203" pitchFamily="34" charset="0"/>
              </a:rPr>
              <a:t>English Literature GCSE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7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Gill Sans MT" panose="020B0502020104020203" pitchFamily="34" charset="0"/>
              </a:rPr>
              <a:t>Revision – on the website </a:t>
            </a:r>
          </a:p>
          <a:p>
            <a:pPr marL="0" indent="0">
              <a:buNone/>
            </a:pPr>
            <a:endParaRPr lang="en-GB" dirty="0" smtClean="0">
              <a:latin typeface="Gill Sans MT" panose="020B0502020104020203" pitchFamily="34" charset="0"/>
            </a:endParaRPr>
          </a:p>
          <a:p>
            <a:r>
              <a:rPr lang="en-GB" dirty="0" smtClean="0">
                <a:latin typeface="Gill Sans MT" panose="020B0502020104020203" pitchFamily="34" charset="0"/>
              </a:rPr>
              <a:t>FACE-it revision method</a:t>
            </a:r>
          </a:p>
          <a:p>
            <a:pPr marL="0" indent="0">
              <a:buNone/>
            </a:pPr>
            <a:endParaRPr lang="en-GB" dirty="0" smtClean="0">
              <a:latin typeface="Gill Sans MT" panose="020B0502020104020203" pitchFamily="34" charset="0"/>
            </a:endParaRPr>
          </a:p>
          <a:p>
            <a:r>
              <a:rPr lang="en-GB" dirty="0" smtClean="0">
                <a:latin typeface="Gill Sans MT" panose="020B0502020104020203" pitchFamily="34" charset="0"/>
              </a:rPr>
              <a:t>Students are welcome to borrow revision books from the department – these must be signed for and returned after the exams – just speak to your class teacher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916657" y="973565"/>
            <a:ext cx="3817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u="sng" dirty="0">
                <a:latin typeface="Gill Sans MT" panose="020B0502020104020203" pitchFamily="34" charset="0"/>
              </a:rPr>
              <a:t>English revision materials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3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047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u="sng" dirty="0" smtClean="0">
                <a:latin typeface="Gill Sans MT" panose="020B0502020104020203" pitchFamily="34" charset="0"/>
              </a:rPr>
              <a:t>Maths resources</a:t>
            </a:r>
            <a:endParaRPr lang="en-GB" sz="3200" b="1" u="sng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73" y="1586384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dirty="0">
                <a:latin typeface="Gill Sans MT" panose="020B0502020104020203" pitchFamily="34" charset="0"/>
              </a:rPr>
              <a:t>Maths </a:t>
            </a:r>
            <a:r>
              <a:rPr lang="en-GB" dirty="0">
                <a:solidFill>
                  <a:srgbClr val="0070C0"/>
                </a:solidFill>
                <a:latin typeface="Gill Sans MT" panose="020B0502020104020203" pitchFamily="34" charset="0"/>
              </a:rPr>
              <a:t>revision guides </a:t>
            </a:r>
            <a:r>
              <a:rPr lang="en-GB" dirty="0">
                <a:latin typeface="Gill Sans MT" panose="020B0502020104020203" pitchFamily="34" charset="0"/>
              </a:rPr>
              <a:t>&amp; workbooks </a:t>
            </a:r>
            <a:endParaRPr lang="en-GB" dirty="0" smtClean="0">
              <a:latin typeface="Gill Sans MT" panose="020B0502020104020203" pitchFamily="34" charset="0"/>
            </a:endParaRPr>
          </a:p>
          <a:p>
            <a:pPr lvl="0"/>
            <a:r>
              <a:rPr lang="en-GB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Maths </a:t>
            </a:r>
            <a:r>
              <a:rPr lang="en-GB" dirty="0">
                <a:solidFill>
                  <a:srgbClr val="0070C0"/>
                </a:solidFill>
                <a:latin typeface="Gill Sans MT" panose="020B0502020104020203" pitchFamily="34" charset="0"/>
              </a:rPr>
              <a:t>Genie </a:t>
            </a:r>
            <a:r>
              <a:rPr lang="en-GB" dirty="0">
                <a:latin typeface="Gill Sans MT" panose="020B0502020104020203" pitchFamily="34" charset="0"/>
              </a:rPr>
              <a:t>– practice papers, mark schemes, walkthrough videos.</a:t>
            </a:r>
          </a:p>
          <a:p>
            <a:pPr lvl="0"/>
            <a:r>
              <a:rPr lang="en-GB" dirty="0">
                <a:solidFill>
                  <a:srgbClr val="0070C0"/>
                </a:solidFill>
                <a:latin typeface="Gill Sans MT" panose="020B0502020104020203" pitchFamily="34" charset="0"/>
              </a:rPr>
              <a:t>Corbett Maths </a:t>
            </a:r>
            <a:r>
              <a:rPr lang="en-GB" dirty="0" smtClean="0">
                <a:latin typeface="Gill Sans MT" panose="020B0502020104020203" pitchFamily="34" charset="0"/>
              </a:rPr>
              <a:t>–worksheets </a:t>
            </a:r>
            <a:r>
              <a:rPr lang="en-GB" dirty="0">
                <a:latin typeface="Gill Sans MT" panose="020B0502020104020203" pitchFamily="34" charset="0"/>
              </a:rPr>
              <a:t>and exam questions.</a:t>
            </a:r>
          </a:p>
          <a:p>
            <a:pPr lvl="0"/>
            <a:r>
              <a:rPr lang="en-GB" dirty="0" err="1">
                <a:solidFill>
                  <a:srgbClr val="0070C0"/>
                </a:solidFill>
                <a:latin typeface="Gill Sans MT" panose="020B0502020104020203" pitchFamily="34" charset="0"/>
              </a:rPr>
              <a:t>Sparx</a:t>
            </a:r>
            <a:r>
              <a:rPr lang="en-GB" dirty="0">
                <a:solidFill>
                  <a:srgbClr val="0070C0"/>
                </a:solidFill>
                <a:latin typeface="Gill Sans MT" panose="020B0502020104020203" pitchFamily="34" charset="0"/>
              </a:rPr>
              <a:t> Maths</a:t>
            </a:r>
            <a:r>
              <a:rPr lang="en-GB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*</a:t>
            </a:r>
          </a:p>
          <a:p>
            <a:pPr marL="0" indent="0">
              <a:buNone/>
            </a:pPr>
            <a:r>
              <a:rPr lang="en-GB" dirty="0" smtClean="0">
                <a:latin typeface="Gill Sans MT" panose="020B0502020104020203" pitchFamily="34" charset="0"/>
              </a:rPr>
              <a:t>    - </a:t>
            </a:r>
            <a:r>
              <a:rPr lang="en-GB" dirty="0">
                <a:latin typeface="Gill Sans MT" panose="020B0502020104020203" pitchFamily="34" charset="0"/>
              </a:rPr>
              <a:t>practice topics </a:t>
            </a:r>
            <a:r>
              <a:rPr lang="en-GB" dirty="0" smtClean="0">
                <a:latin typeface="Gill Sans MT" panose="020B0502020104020203" pitchFamily="34" charset="0"/>
              </a:rPr>
              <a:t>online</a:t>
            </a:r>
          </a:p>
          <a:p>
            <a:pPr marL="0" lvl="0" indent="0">
              <a:buNone/>
            </a:pP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smtClean="0">
                <a:latin typeface="Gill Sans MT" panose="020B0502020104020203" pitchFamily="34" charset="0"/>
              </a:rPr>
              <a:t>   - different </a:t>
            </a:r>
            <a:r>
              <a:rPr lang="en-GB" dirty="0">
                <a:latin typeface="Gill Sans MT" panose="020B0502020104020203" pitchFamily="34" charset="0"/>
              </a:rPr>
              <a:t>degrees of </a:t>
            </a:r>
            <a:r>
              <a:rPr lang="en-GB" dirty="0" smtClean="0">
                <a:latin typeface="Gill Sans MT" panose="020B0502020104020203" pitchFamily="34" charset="0"/>
              </a:rPr>
              <a:t>difficulty</a:t>
            </a:r>
          </a:p>
          <a:p>
            <a:pPr marL="0" lvl="0" indent="0">
              <a:buNone/>
            </a:pP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smtClean="0">
                <a:latin typeface="Gill Sans MT" panose="020B0502020104020203" pitchFamily="34" charset="0"/>
              </a:rPr>
              <a:t>   - can </a:t>
            </a:r>
            <a:r>
              <a:rPr lang="en-GB" dirty="0">
                <a:latin typeface="Gill Sans MT" panose="020B0502020104020203" pitchFamily="34" charset="0"/>
              </a:rPr>
              <a:t>track their progress.</a:t>
            </a:r>
          </a:p>
          <a:p>
            <a:pPr lvl="0"/>
            <a:r>
              <a:rPr lang="en-GB" dirty="0">
                <a:solidFill>
                  <a:srgbClr val="0070C0"/>
                </a:solidFill>
                <a:latin typeface="Gill Sans MT" panose="020B0502020104020203" pitchFamily="34" charset="0"/>
              </a:rPr>
              <a:t>Pinpoint Learning* </a:t>
            </a:r>
            <a:r>
              <a:rPr lang="en-GB" dirty="0">
                <a:latin typeface="Gill Sans MT" panose="020B0502020104020203" pitchFamily="34" charset="0"/>
              </a:rPr>
              <a:t>- bespoke topic lists and questions based on previous topics of difficulty. </a:t>
            </a:r>
          </a:p>
          <a:p>
            <a:r>
              <a:rPr lang="en-GB" dirty="0">
                <a:latin typeface="Gill Sans MT" panose="020B0502020104020203" pitchFamily="34" charset="0"/>
              </a:rPr>
              <a:t>(*</a:t>
            </a:r>
            <a:r>
              <a:rPr lang="en-GB" dirty="0" err="1">
                <a:solidFill>
                  <a:srgbClr val="0070C0"/>
                </a:solidFill>
                <a:latin typeface="Gill Sans MT" panose="020B0502020104020203" pitchFamily="34" charset="0"/>
              </a:rPr>
              <a:t>Sparx</a:t>
            </a:r>
            <a:r>
              <a:rPr lang="en-GB" dirty="0">
                <a:solidFill>
                  <a:srgbClr val="0070C0"/>
                </a:solidFill>
                <a:latin typeface="Gill Sans MT" panose="020B0502020104020203" pitchFamily="34" charset="0"/>
              </a:rPr>
              <a:t> and Pinpoint </a:t>
            </a:r>
            <a:r>
              <a:rPr lang="en-GB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logins needed.</a:t>
            </a:r>
            <a:r>
              <a:rPr lang="en-GB" dirty="0" smtClean="0">
                <a:latin typeface="Gill Sans MT" panose="020B0502020104020203" pitchFamily="34" charset="0"/>
              </a:rPr>
              <a:t> </a:t>
            </a:r>
            <a:r>
              <a:rPr lang="en-GB" dirty="0">
                <a:latin typeface="Gill Sans MT" panose="020B0502020104020203" pitchFamily="34" charset="0"/>
              </a:rPr>
              <a:t>S</a:t>
            </a:r>
            <a:r>
              <a:rPr lang="en-GB" dirty="0" smtClean="0">
                <a:latin typeface="Gill Sans MT" panose="020B0502020104020203" pitchFamily="34" charset="0"/>
              </a:rPr>
              <a:t>peak </a:t>
            </a:r>
            <a:r>
              <a:rPr lang="en-GB" dirty="0">
                <a:latin typeface="Gill Sans MT" panose="020B0502020104020203" pitchFamily="34" charset="0"/>
              </a:rPr>
              <a:t>to their Maths </a:t>
            </a:r>
            <a:r>
              <a:rPr lang="en-GB" dirty="0" smtClean="0">
                <a:latin typeface="Gill Sans MT" panose="020B0502020104020203" pitchFamily="34" charset="0"/>
              </a:rPr>
              <a:t>teachers).</a:t>
            </a:r>
            <a:endParaRPr lang="en-GB" dirty="0">
              <a:latin typeface="Gill Sans MT" panose="020B050202010402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974035" y="812534"/>
            <a:ext cx="3588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latin typeface="Gill Sans MT" panose="020B0502020104020203" pitchFamily="34" charset="0"/>
              </a:rPr>
              <a:t>Maths</a:t>
            </a:r>
            <a:endParaRPr lang="en-GB" sz="2800" b="1" u="sng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1831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Maths - Exam Dates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0170"/>
            <a:ext cx="10515600" cy="4351338"/>
          </a:xfrm>
        </p:spPr>
        <p:txBody>
          <a:bodyPr/>
          <a:lstStyle/>
          <a:p>
            <a:r>
              <a:rPr lang="en-GB" dirty="0">
                <a:latin typeface="Gill Sans MT" panose="020B0502020104020203" pitchFamily="34" charset="0"/>
              </a:rPr>
              <a:t>Paper 1 – Thursday 16 May – </a:t>
            </a:r>
            <a:r>
              <a:rPr lang="en-GB" dirty="0" smtClean="0">
                <a:latin typeface="Gill Sans MT" panose="020B0502020104020203" pitchFamily="34" charset="0"/>
              </a:rPr>
              <a:t>Non-calculator</a:t>
            </a:r>
          </a:p>
          <a:p>
            <a:pPr marL="0" indent="0">
              <a:buNone/>
            </a:pPr>
            <a:endParaRPr lang="en-GB" dirty="0">
              <a:latin typeface="Gill Sans MT" panose="020B0502020104020203" pitchFamily="34" charset="0"/>
            </a:endParaRPr>
          </a:p>
          <a:p>
            <a:r>
              <a:rPr lang="en-GB" dirty="0">
                <a:latin typeface="Gill Sans MT" panose="020B0502020104020203" pitchFamily="34" charset="0"/>
              </a:rPr>
              <a:t>Paper 2 – Monday 3 June – </a:t>
            </a:r>
            <a:r>
              <a:rPr lang="en-GB" dirty="0" smtClean="0">
                <a:latin typeface="Gill Sans MT" panose="020B0502020104020203" pitchFamily="34" charset="0"/>
              </a:rPr>
              <a:t>Calculator</a:t>
            </a:r>
          </a:p>
          <a:p>
            <a:pPr marL="0" indent="0">
              <a:buNone/>
            </a:pPr>
            <a:endParaRPr lang="en-GB" dirty="0">
              <a:latin typeface="Gill Sans MT" panose="020B0502020104020203" pitchFamily="34" charset="0"/>
            </a:endParaRPr>
          </a:p>
          <a:p>
            <a:r>
              <a:rPr lang="en-GB" dirty="0">
                <a:latin typeface="Gill Sans MT" panose="020B0502020104020203" pitchFamily="34" charset="0"/>
              </a:rPr>
              <a:t>Paper 3 – Monday 10 June – Calculator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4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26" y="940159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Maths - Other help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25" y="2106839"/>
            <a:ext cx="11307417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Gill Sans MT" panose="020B0502020104020203" pitchFamily="34" charset="0"/>
              </a:rPr>
              <a:t>Ask your teacher!</a:t>
            </a:r>
          </a:p>
          <a:p>
            <a:r>
              <a:rPr lang="en-GB" dirty="0">
                <a:latin typeface="Gill Sans MT" panose="020B0502020104020203" pitchFamily="34" charset="0"/>
              </a:rPr>
              <a:t>The Maths teachers are always on hand to answer questions the students may have, and will always make time to discuss a question that has caused any difficulty</a:t>
            </a:r>
            <a:r>
              <a:rPr lang="en-GB" dirty="0" smtClean="0">
                <a:latin typeface="Gill Sans MT" panose="020B0502020104020203" pitchFamily="34" charset="0"/>
              </a:rPr>
              <a:t>.</a:t>
            </a:r>
          </a:p>
          <a:p>
            <a:endParaRPr lang="en-GB" dirty="0">
              <a:latin typeface="Gill Sans MT" panose="020B0502020104020203" pitchFamily="34" charset="0"/>
            </a:endParaRPr>
          </a:p>
          <a:p>
            <a:r>
              <a:rPr lang="en-GB" dirty="0" smtClean="0">
                <a:latin typeface="Gill Sans MT" panose="020B0502020104020203" pitchFamily="34" charset="0"/>
              </a:rPr>
              <a:t>If students do this, they should be prepared with the question that they would like to go through.</a:t>
            </a:r>
            <a:endParaRPr lang="en-GB" dirty="0">
              <a:latin typeface="Gill Sans MT" panose="020B050202010402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756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Aspire, Grow, Succeed.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097"/>
              </p:ext>
            </p:extLst>
          </p:nvPr>
        </p:nvGraphicFramePr>
        <p:xfrm>
          <a:off x="1009457" y="2072714"/>
          <a:ext cx="10173085" cy="46024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34617">
                  <a:extLst>
                    <a:ext uri="{9D8B030D-6E8A-4147-A177-3AD203B41FA5}">
                      <a16:colId xmlns:a16="http://schemas.microsoft.com/office/drawing/2014/main" val="2801621041"/>
                    </a:ext>
                  </a:extLst>
                </a:gridCol>
                <a:gridCol w="2034617">
                  <a:extLst>
                    <a:ext uri="{9D8B030D-6E8A-4147-A177-3AD203B41FA5}">
                      <a16:colId xmlns:a16="http://schemas.microsoft.com/office/drawing/2014/main" val="756695278"/>
                    </a:ext>
                  </a:extLst>
                </a:gridCol>
                <a:gridCol w="2034617">
                  <a:extLst>
                    <a:ext uri="{9D8B030D-6E8A-4147-A177-3AD203B41FA5}">
                      <a16:colId xmlns:a16="http://schemas.microsoft.com/office/drawing/2014/main" val="1285670440"/>
                    </a:ext>
                  </a:extLst>
                </a:gridCol>
                <a:gridCol w="2034617">
                  <a:extLst>
                    <a:ext uri="{9D8B030D-6E8A-4147-A177-3AD203B41FA5}">
                      <a16:colId xmlns:a16="http://schemas.microsoft.com/office/drawing/2014/main" val="69944623"/>
                    </a:ext>
                  </a:extLst>
                </a:gridCol>
                <a:gridCol w="2034617">
                  <a:extLst>
                    <a:ext uri="{9D8B030D-6E8A-4147-A177-3AD203B41FA5}">
                      <a16:colId xmlns:a16="http://schemas.microsoft.com/office/drawing/2014/main" val="2964555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Mon</a:t>
                      </a:r>
                      <a:endParaRPr lang="en-GB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Tues</a:t>
                      </a:r>
                      <a:endParaRPr lang="en-GB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Weds</a:t>
                      </a:r>
                      <a:endParaRPr lang="en-GB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Thurs</a:t>
                      </a:r>
                      <a:endParaRPr lang="en-GB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Fri</a:t>
                      </a:r>
                      <a:endParaRPr lang="en-GB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396918"/>
                  </a:ext>
                </a:extLst>
              </a:tr>
              <a:tr h="872256"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dirty="0" smtClean="0"/>
                        <a:t>Art </a:t>
                      </a:r>
                    </a:p>
                    <a:p>
                      <a:pPr algn="ctr"/>
                      <a:r>
                        <a:rPr lang="en-GB" sz="1600" i="0" dirty="0" smtClean="0"/>
                        <a:t>A03</a:t>
                      </a:r>
                    </a:p>
                    <a:p>
                      <a:pPr algn="ctr"/>
                      <a:r>
                        <a:rPr lang="en-GB" sz="1600" dirty="0" smtClean="0"/>
                        <a:t>3.00</a:t>
                      </a:r>
                      <a:r>
                        <a:rPr lang="en-GB" sz="1600" baseline="0" dirty="0" smtClean="0"/>
                        <a:t> -4.00 p.m.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Art </a:t>
                      </a:r>
                    </a:p>
                    <a:p>
                      <a:pPr algn="ctr"/>
                      <a:r>
                        <a:rPr lang="en-GB" sz="1600" dirty="0" smtClean="0"/>
                        <a:t>A03</a:t>
                      </a:r>
                    </a:p>
                    <a:p>
                      <a:pPr algn="ctr"/>
                      <a:r>
                        <a:rPr lang="en-GB" sz="1600" dirty="0" smtClean="0"/>
                        <a:t>3.00</a:t>
                      </a:r>
                      <a:r>
                        <a:rPr lang="en-GB" sz="1600" baseline="0" dirty="0" smtClean="0"/>
                        <a:t> -4.00 p.m.</a:t>
                      </a:r>
                      <a:endParaRPr lang="en-GB" sz="16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Art </a:t>
                      </a:r>
                    </a:p>
                    <a:p>
                      <a:pPr algn="ctr"/>
                      <a:r>
                        <a:rPr lang="en-GB" sz="1600" dirty="0" smtClean="0"/>
                        <a:t>A03</a:t>
                      </a:r>
                    </a:p>
                    <a:p>
                      <a:pPr algn="ctr"/>
                      <a:r>
                        <a:rPr lang="en-GB" sz="1600" dirty="0" smtClean="0"/>
                        <a:t>3.00</a:t>
                      </a:r>
                      <a:r>
                        <a:rPr lang="en-GB" sz="1600" baseline="0" dirty="0" smtClean="0"/>
                        <a:t> -4.00 p.m.</a:t>
                      </a:r>
                      <a:endParaRPr lang="en-GB" sz="1600" dirty="0" smtClean="0"/>
                    </a:p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Art </a:t>
                      </a:r>
                    </a:p>
                    <a:p>
                      <a:pPr algn="ctr"/>
                      <a:r>
                        <a:rPr lang="en-GB" sz="1600" dirty="0" smtClean="0"/>
                        <a:t>A03</a:t>
                      </a:r>
                    </a:p>
                    <a:p>
                      <a:pPr algn="ctr"/>
                      <a:r>
                        <a:rPr lang="en-GB" sz="1600" dirty="0" smtClean="0"/>
                        <a:t>3.00</a:t>
                      </a:r>
                      <a:r>
                        <a:rPr lang="en-GB" sz="1600" baseline="0" dirty="0" smtClean="0"/>
                        <a:t> -4.00 p.m.</a:t>
                      </a:r>
                      <a:endParaRPr lang="en-GB" sz="1600" dirty="0" smtClean="0"/>
                    </a:p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Art</a:t>
                      </a:r>
                      <a:r>
                        <a:rPr lang="en-GB" sz="1600" dirty="0" smtClean="0"/>
                        <a:t> </a:t>
                      </a:r>
                    </a:p>
                    <a:p>
                      <a:pPr algn="ctr"/>
                      <a:r>
                        <a:rPr lang="en-GB" sz="1600" dirty="0" smtClean="0"/>
                        <a:t>A03</a:t>
                      </a:r>
                    </a:p>
                    <a:p>
                      <a:pPr algn="ctr"/>
                      <a:r>
                        <a:rPr lang="en-GB" sz="1600" dirty="0" smtClean="0"/>
                        <a:t>3.00</a:t>
                      </a:r>
                      <a:r>
                        <a:rPr lang="en-GB" sz="1600" baseline="0" dirty="0" smtClean="0"/>
                        <a:t> -4.00 p.m.</a:t>
                      </a:r>
                      <a:endParaRPr lang="en-GB" sz="16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808105"/>
                  </a:ext>
                </a:extLst>
              </a:tr>
              <a:tr h="788357"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English </a:t>
                      </a:r>
                    </a:p>
                    <a:p>
                      <a:pPr algn="ctr"/>
                      <a:r>
                        <a:rPr lang="en-GB" sz="1600" dirty="0" smtClean="0"/>
                        <a:t>English pod</a:t>
                      </a:r>
                    </a:p>
                    <a:p>
                      <a:pPr algn="ctr"/>
                      <a:r>
                        <a:rPr lang="en-GB" sz="1600" dirty="0" smtClean="0"/>
                        <a:t>3.00</a:t>
                      </a:r>
                      <a:r>
                        <a:rPr lang="en-GB" sz="1600" baseline="0" dirty="0" smtClean="0"/>
                        <a:t> p.m. – 3.45 p.m.</a:t>
                      </a:r>
                      <a:endParaRPr lang="en-GB" sz="1600" dirty="0" smtClean="0"/>
                    </a:p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Geography </a:t>
                      </a:r>
                    </a:p>
                    <a:p>
                      <a:pPr algn="ctr"/>
                      <a:r>
                        <a:rPr lang="en-GB" sz="1600" dirty="0" smtClean="0"/>
                        <a:t>L022</a:t>
                      </a:r>
                    </a:p>
                    <a:p>
                      <a:pPr algn="ctr"/>
                      <a:r>
                        <a:rPr lang="en-GB" sz="1600" dirty="0" smtClean="0"/>
                        <a:t>3.10-4.00 p.m.</a:t>
                      </a:r>
                      <a:endParaRPr lang="en-GB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History </a:t>
                      </a:r>
                    </a:p>
                    <a:p>
                      <a:pPr algn="ctr"/>
                      <a:r>
                        <a:rPr lang="en-GB" sz="1600" dirty="0" smtClean="0"/>
                        <a:t>L027</a:t>
                      </a:r>
                    </a:p>
                    <a:p>
                      <a:pPr algn="ctr"/>
                      <a:r>
                        <a:rPr lang="en-GB" sz="1600" dirty="0" smtClean="0"/>
                        <a:t>3.10-4.00 p.m.</a:t>
                      </a:r>
                    </a:p>
                    <a:p>
                      <a:pPr algn="ctr"/>
                      <a:r>
                        <a:rPr lang="en-GB" sz="1600" i="1" dirty="0" smtClean="0"/>
                        <a:t>All students</a:t>
                      </a:r>
                      <a:endParaRPr lang="en-GB" sz="1600" i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Computer Science</a:t>
                      </a:r>
                    </a:p>
                    <a:p>
                      <a:pPr algn="ctr"/>
                      <a:r>
                        <a:rPr lang="en-GB" sz="1600" dirty="0" smtClean="0"/>
                        <a:t>I001</a:t>
                      </a:r>
                    </a:p>
                    <a:p>
                      <a:pPr algn="ctr"/>
                      <a:r>
                        <a:rPr lang="en-GB" sz="1600" dirty="0" smtClean="0"/>
                        <a:t>3.00 – 4.00 p.m.</a:t>
                      </a:r>
                      <a:endParaRPr lang="en-GB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381023"/>
                  </a:ext>
                </a:extLst>
              </a:tr>
              <a:tr h="788357"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History </a:t>
                      </a:r>
                    </a:p>
                    <a:p>
                      <a:pPr algn="ctr"/>
                      <a:r>
                        <a:rPr lang="en-GB" sz="1600" dirty="0" smtClean="0"/>
                        <a:t>L027 </a:t>
                      </a:r>
                    </a:p>
                    <a:p>
                      <a:pPr algn="ctr"/>
                      <a:r>
                        <a:rPr lang="en-GB" sz="1600" dirty="0" smtClean="0"/>
                        <a:t>3.10 – 4.10 p.m.</a:t>
                      </a:r>
                    </a:p>
                    <a:p>
                      <a:pPr algn="ctr"/>
                      <a:r>
                        <a:rPr lang="en-GB" sz="1600" i="1" dirty="0" smtClean="0"/>
                        <a:t>Aiming for a Grade 4 </a:t>
                      </a:r>
                      <a:endParaRPr lang="en-GB" sz="1600" i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PE </a:t>
                      </a:r>
                    </a:p>
                    <a:p>
                      <a:pPr algn="ctr"/>
                      <a:r>
                        <a:rPr lang="en-GB" sz="1600" dirty="0" smtClean="0"/>
                        <a:t>L44</a:t>
                      </a:r>
                    </a:p>
                    <a:p>
                      <a:pPr algn="ctr"/>
                      <a:r>
                        <a:rPr lang="en-GB" sz="1600" dirty="0" smtClean="0"/>
                        <a:t>3.00 – 3. 50 p.m.</a:t>
                      </a:r>
                      <a:endParaRPr lang="en-GB" sz="16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456470"/>
                  </a:ext>
                </a:extLst>
              </a:tr>
              <a:tr h="788357"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i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English</a:t>
                      </a:r>
                    </a:p>
                    <a:p>
                      <a:pPr algn="ctr"/>
                      <a:r>
                        <a:rPr lang="en-GB" sz="1600" dirty="0" smtClean="0"/>
                        <a:t>English</a:t>
                      </a:r>
                      <a:r>
                        <a:rPr lang="en-GB" sz="1600" baseline="0" dirty="0" smtClean="0"/>
                        <a:t> pod</a:t>
                      </a:r>
                    </a:p>
                    <a:p>
                      <a:pPr algn="ctr"/>
                      <a:r>
                        <a:rPr lang="en-GB" sz="1600" baseline="0" dirty="0" smtClean="0"/>
                        <a:t>3.00 p.m. – 3.45 p.m.</a:t>
                      </a:r>
                    </a:p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3829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9364" y="626164"/>
            <a:ext cx="58442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AGS Interventions</a:t>
            </a:r>
          </a:p>
          <a:p>
            <a:endParaRPr lang="en-GB" sz="2000" u="sng" dirty="0" smtClean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Gill Sans MT" panose="020B0502020104020203" pitchFamily="34" charset="0"/>
              </a:rPr>
              <a:t>Academic mastery – every morning</a:t>
            </a:r>
            <a:endParaRPr lang="en-GB" sz="200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Gill Sans MT" panose="020B0502020104020203" pitchFamily="34" charset="0"/>
              </a:rPr>
              <a:t>After school revision</a:t>
            </a:r>
          </a:p>
        </p:txBody>
      </p:sp>
    </p:spTree>
    <p:extLst>
      <p:ext uri="{BB962C8B-B14F-4D97-AF65-F5344CB8AC3E}">
        <p14:creationId xmlns:p14="http://schemas.microsoft.com/office/powerpoint/2010/main" val="348636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174" y="682851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 dirty="0">
                <a:latin typeface="Gill Sans MT" panose="020B0502020104020203" pitchFamily="34" charset="0"/>
              </a:rPr>
              <a:t>Dealing with distractions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79104" y="1668008"/>
            <a:ext cx="10725510" cy="5063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latin typeface="Gill Sans MT" panose="020B0502020104020203" pitchFamily="34" charset="0"/>
            </a:endParaRPr>
          </a:p>
          <a:p>
            <a:r>
              <a:rPr lang="en-US" dirty="0" smtClean="0">
                <a:latin typeface="Gill Sans MT" panose="020B0502020104020203" pitchFamily="34" charset="0"/>
              </a:rPr>
              <a:t>Leave mobile phones in a different room.</a:t>
            </a:r>
            <a:endParaRPr lang="en-US" dirty="0">
              <a:latin typeface="Gill Sans MT" panose="020B0502020104020203" pitchFamily="34" charset="0"/>
            </a:endParaRPr>
          </a:p>
          <a:p>
            <a:endParaRPr lang="en-US" dirty="0" smtClean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Work with a clear desk. </a:t>
            </a:r>
            <a:endParaRPr lang="en-US" dirty="0" smtClean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 smtClean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Q</a:t>
            </a:r>
            <a:r>
              <a:rPr lang="en-US" dirty="0" smtClean="0">
                <a:latin typeface="Gill Sans MT" panose="020B0502020104020203" pitchFamily="34" charset="0"/>
              </a:rPr>
              <a:t>uiet Space.</a:t>
            </a: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" r="1500" b="13703"/>
          <a:stretch/>
        </p:blipFill>
        <p:spPr>
          <a:xfrm>
            <a:off x="464496" y="3340001"/>
            <a:ext cx="1175328" cy="1029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3589"/>
          <a:stretch/>
        </p:blipFill>
        <p:spPr>
          <a:xfrm>
            <a:off x="522857" y="5184364"/>
            <a:ext cx="977686" cy="844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" r="3384" b="13134"/>
          <a:stretch/>
        </p:blipFill>
        <p:spPr>
          <a:xfrm>
            <a:off x="522857" y="2123225"/>
            <a:ext cx="894523" cy="80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12962"/>
            <a:ext cx="12192000" cy="876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0823713" y="478001"/>
            <a:ext cx="1225339" cy="16907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9791" y="994186"/>
            <a:ext cx="76525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B050"/>
                </a:solidFill>
                <a:latin typeface="Gill Sans MT" panose="020B0502020104020203" pitchFamily="34" charset="0"/>
              </a:rPr>
              <a:t>7</a:t>
            </a:r>
            <a:r>
              <a:rPr lang="en-GB" sz="4000" b="1" baseline="30000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th</a:t>
            </a:r>
            <a:r>
              <a:rPr lang="en-GB" sz="4000" b="1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 May 2024* - GCSE exams begin</a:t>
            </a:r>
          </a:p>
          <a:p>
            <a:pPr algn="ctr"/>
            <a:endParaRPr lang="en-GB" sz="4000" b="1" dirty="0">
              <a:solidFill>
                <a:srgbClr val="00B050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4000" b="1" u="sng" dirty="0">
                <a:solidFill>
                  <a:srgbClr val="FF0000"/>
                </a:solidFill>
                <a:latin typeface="Gill Sans MT" panose="020B0502020104020203" pitchFamily="34" charset="0"/>
              </a:rPr>
              <a:t>6</a:t>
            </a:r>
            <a:r>
              <a:rPr lang="en-GB" sz="4000" b="1" u="sng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 weeks </a:t>
            </a:r>
            <a:r>
              <a:rPr lang="en-GB" sz="4000" b="1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until they start (from w/c 25</a:t>
            </a:r>
            <a:r>
              <a:rPr lang="en-GB" sz="4000" b="1" baseline="30000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th</a:t>
            </a:r>
            <a:r>
              <a:rPr lang="en-GB" sz="4000" b="1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 March 2024)</a:t>
            </a:r>
          </a:p>
          <a:p>
            <a:pPr algn="ctr"/>
            <a:endParaRPr lang="en-GB" sz="4000" b="1" dirty="0">
              <a:solidFill>
                <a:srgbClr val="00B050"/>
              </a:solidFill>
              <a:latin typeface="Gill Sans MT" panose="020B0502020104020203" pitchFamily="34" charset="0"/>
            </a:endParaRPr>
          </a:p>
          <a:p>
            <a:pPr algn="ctr"/>
            <a:endParaRPr lang="en-GB" sz="4000" b="1" dirty="0" smtClean="0">
              <a:solidFill>
                <a:srgbClr val="00B050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4000" b="1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Still time to make an impact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74" y="6149560"/>
            <a:ext cx="1118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*Practical subjects may have some elements of the final assessments before then.</a:t>
            </a:r>
            <a:endParaRPr lang="en-GB" sz="2400" b="1" i="1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2366" b="27920"/>
          <a:stretch/>
        </p:blipFill>
        <p:spPr>
          <a:xfrm>
            <a:off x="161974" y="1851481"/>
            <a:ext cx="3232692" cy="23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278" t="25951" r="33576" b="4614"/>
          <a:stretch/>
        </p:blipFill>
        <p:spPr>
          <a:xfrm>
            <a:off x="437320" y="0"/>
            <a:ext cx="5379913" cy="6746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91293" y="268329"/>
            <a:ext cx="805799" cy="1111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5999" y="1137920"/>
            <a:ext cx="58210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Gill Sans MT" panose="020B0502020104020203" pitchFamily="34" charset="0"/>
              </a:rPr>
              <a:t>Exam worry - normal</a:t>
            </a:r>
            <a:endParaRPr lang="en-US" sz="2400" dirty="0">
              <a:latin typeface="Gill Sans MT" panose="020B0502020104020203" pitchFamily="34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Gill Sans MT" panose="020B0502020104020203" pitchFamily="34" charset="0"/>
              </a:rPr>
              <a:t>Talk to friends and family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Gill Sans MT" panose="020B0502020104020203" pitchFamily="34" charset="0"/>
              </a:rPr>
              <a:t>Ask for help.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ill Sans MT" panose="020B0502020104020203" pitchFamily="34" charset="0"/>
              </a:rPr>
              <a:t>Be kind to yourself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ill Sans MT" panose="020B0502020104020203" pitchFamily="34" charset="0"/>
              </a:rPr>
              <a:t>Plan in breaks – </a:t>
            </a:r>
            <a:r>
              <a:rPr lang="en-GB" sz="2400" dirty="0" smtClean="0">
                <a:latin typeface="Gill Sans MT" panose="020B0502020104020203" pitchFamily="34" charset="0"/>
              </a:rPr>
              <a:t>exercise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 smtClean="0">
                <a:latin typeface="Gill Sans MT" panose="020B0502020104020203" pitchFamily="34" charset="0"/>
              </a:rPr>
              <a:t>Plan fun!</a:t>
            </a:r>
            <a:endParaRPr lang="en-GB" sz="240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ill Sans MT" panose="020B0502020104020203" pitchFamily="34" charset="0"/>
              </a:rPr>
              <a:t>Eat well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Gill Sans MT" panose="020B0502020104020203" pitchFamily="34" charset="0"/>
              </a:rPr>
              <a:t>Don't compare yourself to others</a:t>
            </a:r>
            <a:endParaRPr lang="en-US" sz="2400" dirty="0">
              <a:latin typeface="Gill Sans MT" panose="020B0502020104020203" pitchFamily="34" charset="0"/>
              <a:cs typeface="Calibri"/>
            </a:endParaRPr>
          </a:p>
          <a:p>
            <a:endParaRPr lang="en-US" sz="2400" dirty="0" smtClean="0">
              <a:latin typeface="Gill Sans MT" panose="020B0502020104020203" pitchFamily="34" charset="0"/>
              <a:cs typeface="Calibri"/>
            </a:endParaRPr>
          </a:p>
          <a:p>
            <a:r>
              <a:rPr lang="en-US" sz="2400" dirty="0" err="1" smtClean="0">
                <a:solidFill>
                  <a:schemeClr val="accent1"/>
                </a:solidFill>
                <a:latin typeface="Gill Sans MT" panose="020B0502020104020203" pitchFamily="34" charset="0"/>
                <a:cs typeface="Calibri"/>
              </a:rPr>
              <a:t>Kooth</a:t>
            </a:r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  <a:cs typeface="Calibri"/>
              </a:rPr>
              <a:t>, Samaritans, </a:t>
            </a:r>
            <a:r>
              <a:rPr lang="en-US" sz="2400" dirty="0" err="1">
                <a:solidFill>
                  <a:schemeClr val="accent1"/>
                </a:solidFill>
                <a:latin typeface="Gill Sans MT" panose="020B0502020104020203" pitchFamily="34" charset="0"/>
                <a:cs typeface="Calibri"/>
              </a:rPr>
              <a:t>ChildLine</a:t>
            </a:r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  <a:cs typeface="Calibri"/>
              </a:rPr>
              <a:t>, The Education Hub</a:t>
            </a:r>
          </a:p>
          <a:p>
            <a:endParaRPr lang="en-US" sz="24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0" y="549056"/>
            <a:ext cx="499242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 smtClean="0">
                <a:latin typeface="Gill Sans MT" panose="020B0502020104020203" pitchFamily="34" charset="0"/>
              </a:rPr>
              <a:t>Well-being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5147" y="1688828"/>
            <a:ext cx="9315594" cy="5169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>
                <a:latin typeface="Gill Sans MT" panose="020B0502020104020203" pitchFamily="34" charset="0"/>
                <a:cs typeface="Calibri"/>
              </a:rPr>
              <a:t>Exceptional circumstances are exceptional</a:t>
            </a:r>
          </a:p>
          <a:p>
            <a:r>
              <a:rPr lang="en-US" dirty="0" smtClean="0">
                <a:latin typeface="Gill Sans MT" panose="020B0502020104020203" pitchFamily="34" charset="0"/>
                <a:cs typeface="Calibri"/>
              </a:rPr>
              <a:t>Return to complete pre-pandemic examinations – standards and expectations</a:t>
            </a:r>
          </a:p>
          <a:p>
            <a:r>
              <a:rPr lang="en-US" dirty="0" smtClean="0">
                <a:latin typeface="Gill Sans MT" panose="020B0502020104020203" pitchFamily="34" charset="0"/>
                <a:cs typeface="Calibri"/>
              </a:rPr>
              <a:t>Support your child’s attendance throughout the examination period</a:t>
            </a:r>
          </a:p>
          <a:p>
            <a:endParaRPr lang="en-US" dirty="0">
              <a:latin typeface="Gill Sans MT" panose="020B0502020104020203" pitchFamily="34" charset="0"/>
              <a:cs typeface="Calibri"/>
            </a:endParaRPr>
          </a:p>
          <a:p>
            <a:pPr marL="0" indent="0">
              <a:buNone/>
            </a:pPr>
            <a:r>
              <a:rPr lang="en-GB" u="sng" dirty="0">
                <a:latin typeface="Gill Sans MT" panose="020B0502020104020203" pitchFamily="34" charset="0"/>
              </a:rPr>
              <a:t>Late arrivals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>
                <a:latin typeface="Gill Sans MT" panose="020B0502020104020203" pitchFamily="34" charset="0"/>
              </a:rPr>
              <a:t>W</a:t>
            </a:r>
            <a:r>
              <a:rPr lang="en-GB" dirty="0" smtClean="0">
                <a:latin typeface="Gill Sans MT" panose="020B0502020104020203" pitchFamily="34" charset="0"/>
              </a:rPr>
              <a:t>e </a:t>
            </a:r>
            <a:r>
              <a:rPr lang="en-GB" b="1" u="sng" dirty="0">
                <a:latin typeface="Gill Sans MT" panose="020B0502020104020203" pitchFamily="34" charset="0"/>
              </a:rPr>
              <a:t>have</a:t>
            </a:r>
            <a:r>
              <a:rPr lang="en-GB" dirty="0">
                <a:latin typeface="Gill Sans MT" panose="020B0502020104020203" pitchFamily="34" charset="0"/>
              </a:rPr>
              <a:t> to inform </a:t>
            </a:r>
            <a:r>
              <a:rPr lang="en-GB" dirty="0" smtClean="0">
                <a:latin typeface="Gill Sans MT" panose="020B0502020104020203" pitchFamily="34" charset="0"/>
              </a:rPr>
              <a:t>the exam </a:t>
            </a:r>
            <a:r>
              <a:rPr lang="en-GB" dirty="0">
                <a:latin typeface="Gill Sans MT" panose="020B0502020104020203" pitchFamily="34" charset="0"/>
              </a:rPr>
              <a:t>board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 smtClean="0">
                <a:latin typeface="Gill Sans MT" panose="020B0502020104020203" pitchFamily="34" charset="0"/>
              </a:rPr>
              <a:t>Possible </a:t>
            </a:r>
            <a:r>
              <a:rPr lang="en-GB" dirty="0">
                <a:latin typeface="Gill Sans MT" panose="020B0502020104020203" pitchFamily="34" charset="0"/>
              </a:rPr>
              <a:t>penalties e.g. marks </a:t>
            </a:r>
            <a:r>
              <a:rPr lang="en-GB" dirty="0" smtClean="0">
                <a:latin typeface="Gill Sans MT" panose="020B0502020104020203" pitchFamily="34" charset="0"/>
              </a:rPr>
              <a:t>deducted</a:t>
            </a:r>
            <a:endParaRPr lang="en-GB" dirty="0">
              <a:latin typeface="Gill Sans MT" panose="020B0502020104020203" pitchFamily="34" charset="0"/>
            </a:endParaRPr>
          </a:p>
          <a:p>
            <a:pPr marL="571500" indent="-571500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7" y="834004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GCSE examinations 2024</a:t>
            </a:r>
            <a:r>
              <a:rPr lang="en-GB" sz="2800" b="1" u="sng" dirty="0" smtClean="0">
                <a:latin typeface="Gill Sans MT" panose="020B0502020104020203" pitchFamily="34" charset="0"/>
              </a:rPr>
              <a:t/>
            </a:r>
            <a:br>
              <a:rPr lang="en-GB" sz="2800" b="1" u="sng" dirty="0" smtClean="0">
                <a:latin typeface="Gill Sans MT" panose="020B0502020104020203" pitchFamily="34" charset="0"/>
              </a:rPr>
            </a:br>
            <a:endParaRPr lang="en-GB" sz="2800" b="1" u="sng" dirty="0">
              <a:latin typeface="Gill Sans MT" panose="020B0502020104020203" pitchFamily="34" charset="0"/>
            </a:endParaRPr>
          </a:p>
        </p:txBody>
      </p:sp>
      <p:pic>
        <p:nvPicPr>
          <p:cNvPr id="9" name="Picture 6" descr="https://cdn-icons-png.flaticon.com/512/2443/244364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01" y="2596967"/>
            <a:ext cx="478479" cy="4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6904" b="23250"/>
          <a:stretch/>
        </p:blipFill>
        <p:spPr>
          <a:xfrm>
            <a:off x="397489" y="2085290"/>
            <a:ext cx="698612" cy="575948"/>
          </a:xfrm>
          <a:prstGeom prst="rect">
            <a:avLst/>
          </a:prstGeom>
        </p:spPr>
      </p:pic>
      <p:pic>
        <p:nvPicPr>
          <p:cNvPr id="11" name="Picture 10" descr="https://cdn-icons-png.flaticon.com/512/2413/241344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8669">
            <a:off x="1214405" y="2246719"/>
            <a:ext cx="575067" cy="4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b="14937"/>
          <a:stretch/>
        </p:blipFill>
        <p:spPr>
          <a:xfrm>
            <a:off x="857554" y="4907736"/>
            <a:ext cx="946401" cy="8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0"/>
            <a:ext cx="12192000" cy="2040057"/>
            <a:chOff x="0" y="0"/>
            <a:chExt cx="12192000" cy="197031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07" y="793827"/>
            <a:ext cx="2965930" cy="64466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Equipment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141" y="1515291"/>
            <a:ext cx="8463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6" name="Picture 2" descr="Image result for clear pencil cas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4" b="7240"/>
          <a:stretch/>
        </p:blipFill>
        <p:spPr bwMode="auto">
          <a:xfrm>
            <a:off x="590070" y="1831172"/>
            <a:ext cx="1284967" cy="9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4514" y="2993227"/>
            <a:ext cx="1545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Clear pencil case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025" r="4505"/>
          <a:stretch/>
        </p:blipFill>
        <p:spPr>
          <a:xfrm>
            <a:off x="2573504" y="1654157"/>
            <a:ext cx="763675" cy="12957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70971" y="2997099"/>
            <a:ext cx="10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BRING A PEN!!</a:t>
            </a:r>
            <a:endParaRPr lang="en-GB" sz="1600" b="1" dirty="0"/>
          </a:p>
        </p:txBody>
      </p:sp>
      <p:sp>
        <p:nvSpPr>
          <p:cNvPr id="12" name="AutoShape 12" descr="Image result for clear water bottle no label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37" y="1258478"/>
            <a:ext cx="1449656" cy="17571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82358" y="2961126"/>
            <a:ext cx="1637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Water </a:t>
            </a:r>
            <a:r>
              <a:rPr lang="en-GB" sz="1600" b="1" dirty="0" smtClean="0"/>
              <a:t>bottle - no label or writing </a:t>
            </a:r>
            <a:endParaRPr lang="en-GB" sz="16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775" y="3892019"/>
            <a:ext cx="1498278" cy="16168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5288" y="5503209"/>
            <a:ext cx="141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 PHONES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89" y="3990109"/>
            <a:ext cx="1518801" cy="151880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01854" y="5503209"/>
            <a:ext cx="150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 WATCHES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r="31124" b="24600"/>
          <a:stretch/>
        </p:blipFill>
        <p:spPr>
          <a:xfrm>
            <a:off x="6036880" y="1438491"/>
            <a:ext cx="1482845" cy="162331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22582" y="3092878"/>
            <a:ext cx="1918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General exam </a:t>
            </a:r>
            <a:r>
              <a:rPr lang="en-GB" sz="1600" b="1" dirty="0" smtClean="0"/>
              <a:t>stationary  </a:t>
            </a:r>
            <a:endParaRPr lang="en-GB" sz="16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26" y="1438491"/>
            <a:ext cx="1520114" cy="15201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48075" y="4130860"/>
            <a:ext cx="1266015" cy="126601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693870" y="5480750"/>
            <a:ext cx="1174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NO</a:t>
            </a:r>
            <a:r>
              <a:rPr lang="en-GB" sz="1600" b="1" dirty="0"/>
              <a:t> </a:t>
            </a:r>
            <a:r>
              <a:rPr lang="en-GB" b="1" dirty="0"/>
              <a:t>NOTES</a:t>
            </a:r>
            <a:endParaRPr lang="en-GB" sz="1600" b="1" dirty="0"/>
          </a:p>
        </p:txBody>
      </p:sp>
      <p:sp>
        <p:nvSpPr>
          <p:cNvPr id="28" name="Rectangle 27"/>
          <p:cNvSpPr/>
          <p:nvPr/>
        </p:nvSpPr>
        <p:spPr>
          <a:xfrm>
            <a:off x="9040176" y="4067338"/>
            <a:ext cx="28825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Gill Sans MT" panose="020B0502020104020203" pitchFamily="34" charset="0"/>
              </a:rPr>
              <a:t>Remember: possession of unauthorised material is breaking the rules, even if you do not intend to use it, and you will be subject to penalty and possible disqualification</a:t>
            </a:r>
          </a:p>
        </p:txBody>
      </p:sp>
      <p:sp>
        <p:nvSpPr>
          <p:cNvPr id="7" name="AutoShape 4" descr="X:\Downloads\68986756-no-watch-sign-illustration-.webp">
            <a:extLst>
              <a:ext uri="{FF2B5EF4-FFF2-40B4-BE49-F238E27FC236}">
                <a16:creationId xmlns:a16="http://schemas.microsoft.com/office/drawing/2014/main" id="{36959810-38B7-4721-819C-467D03030D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5D788-9061-4810-8FBD-78566DC2AB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0782" y="4067338"/>
            <a:ext cx="1565273" cy="13930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269564" y="2986401"/>
            <a:ext cx="147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Calculator  - NO LID</a:t>
            </a:r>
            <a:endParaRPr lang="en-GB" b="1" dirty="0"/>
          </a:p>
        </p:txBody>
      </p:sp>
      <p:pic>
        <p:nvPicPr>
          <p:cNvPr id="34" name="Picture 2" descr="No headphones or earbuds allowed sign – Ref: p500 – Safety Sign Warehous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6" t="2584" r="20519" b="54093"/>
          <a:stretch/>
        </p:blipFill>
        <p:spPr bwMode="auto">
          <a:xfrm>
            <a:off x="7150554" y="4100487"/>
            <a:ext cx="1563120" cy="12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7014081" y="5367706"/>
            <a:ext cx="1875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NO</a:t>
            </a:r>
            <a:r>
              <a:rPr lang="en-GB" sz="1600" b="1" dirty="0"/>
              <a:t> </a:t>
            </a:r>
            <a:r>
              <a:rPr lang="en-GB" b="1" dirty="0" smtClean="0"/>
              <a:t>HEADPHONES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8069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210" t="35314" r="50235" b="16087"/>
          <a:stretch/>
        </p:blipFill>
        <p:spPr>
          <a:xfrm>
            <a:off x="5849458" y="1150106"/>
            <a:ext cx="4277745" cy="518483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096000" y="3657599"/>
            <a:ext cx="4013200" cy="3487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112768" y="1235175"/>
            <a:ext cx="3677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GCSE Grading system</a:t>
            </a:r>
            <a:endParaRPr lang="en-GB" sz="2800" u="sng" dirty="0">
              <a:latin typeface="Gill Sans MT" panose="020B05020201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-630" b="9779"/>
          <a:stretch/>
        </p:blipFill>
        <p:spPr>
          <a:xfrm>
            <a:off x="352797" y="1156103"/>
            <a:ext cx="759971" cy="68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0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352425" y="1514324"/>
            <a:ext cx="10569575" cy="5107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391478" y="1159858"/>
            <a:ext cx="104427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Results Day  - Thursday </a:t>
            </a:r>
            <a:r>
              <a:rPr lang="en-GB" sz="2800" u="sng" dirty="0">
                <a:latin typeface="Gill Sans MT" panose="020B0502020104020203" pitchFamily="34" charset="0"/>
              </a:rPr>
              <a:t>22nd August </a:t>
            </a:r>
            <a:r>
              <a:rPr lang="en-GB" sz="2800" u="sng" dirty="0" smtClean="0">
                <a:latin typeface="Gill Sans MT" panose="020B0502020104020203" pitchFamily="34" charset="0"/>
              </a:rPr>
              <a:t>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Gill Sans MT" panose="020B0502020104020203" pitchFamily="34" charset="0"/>
              </a:rPr>
              <a:t>Students have to provide consent for the CL to access their script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Gill Sans MT" panose="020B0502020104020203" pitchFamily="34" charset="0"/>
              </a:rPr>
              <a:t>Permission slip signed by the student on the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Gill Sans MT" panose="020B0502020104020203" pitchFamily="34" charset="0"/>
              </a:rPr>
              <a:t>Student has to e-mail to provide permission if your child does not collect their script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Gill Sans MT" panose="020B0502020104020203" pitchFamily="34" charset="0"/>
              </a:rPr>
              <a:t>Concerns with exams – e-mail the Subject Curriculum leader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Gill Sans MT" panose="020B0502020104020203" pitchFamily="34" charset="0"/>
              </a:rPr>
              <a:t>Career’s adviser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Gill Sans MT" panose="020B05020201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168" b="13804"/>
          <a:stretch/>
        </p:blipFill>
        <p:spPr>
          <a:xfrm>
            <a:off x="352425" y="1115567"/>
            <a:ext cx="912649" cy="795970"/>
          </a:xfrm>
          <a:prstGeom prst="rect">
            <a:avLst/>
          </a:prstGeom>
        </p:spPr>
      </p:pic>
      <p:pic>
        <p:nvPicPr>
          <p:cNvPr id="11" name="Picture 6" descr="https://cdn-icons-png.flaticon.com/512/4420/44203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3" y="4776815"/>
            <a:ext cx="750670" cy="75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4853" b="16554"/>
          <a:stretch/>
        </p:blipFill>
        <p:spPr>
          <a:xfrm>
            <a:off x="434511" y="2864929"/>
            <a:ext cx="835174" cy="73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12962"/>
            <a:ext cx="12192000" cy="876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23983" y="438246"/>
            <a:ext cx="805799" cy="1111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2563" y="1030748"/>
            <a:ext cx="1068721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>
                <a:latin typeface="Gill Sans MT" panose="020B0502020104020203" pitchFamily="34" charset="0"/>
              </a:rPr>
              <a:t>Clarity of revision</a:t>
            </a:r>
          </a:p>
          <a:p>
            <a:endParaRPr lang="en-GB" sz="3200" dirty="0">
              <a:latin typeface="Gill Sans MT" panose="020B0502020104020203" pitchFamily="34" charset="0"/>
            </a:endParaRPr>
          </a:p>
          <a:p>
            <a:pPr marL="1612900" indent="285750">
              <a:buAutoNum type="arabicPeriod"/>
            </a:pPr>
            <a:r>
              <a:rPr lang="en-GB" sz="2800" dirty="0" smtClean="0">
                <a:latin typeface="Gill Sans MT" panose="020B0502020104020203" pitchFamily="34" charset="0"/>
              </a:rPr>
              <a:t>Subject specific </a:t>
            </a:r>
            <a:r>
              <a:rPr lang="en-GB" sz="2800" b="1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FACE IT </a:t>
            </a:r>
            <a:r>
              <a:rPr lang="en-GB" sz="2800" dirty="0" smtClean="0">
                <a:latin typeface="Gill Sans MT" panose="020B0502020104020203" pitchFamily="34" charset="0"/>
              </a:rPr>
              <a:t>revision model. </a:t>
            </a:r>
            <a:endParaRPr lang="en-GB" sz="2800" dirty="0">
              <a:latin typeface="Gill Sans MT" panose="020B0502020104020203" pitchFamily="34" charset="0"/>
            </a:endParaRPr>
          </a:p>
          <a:p>
            <a:pPr marL="1347788" indent="285750"/>
            <a:r>
              <a:rPr lang="en-GB" sz="2800" dirty="0" smtClean="0">
                <a:latin typeface="Gill Sans MT" panose="020B0502020104020203" pitchFamily="34" charset="0"/>
              </a:rPr>
              <a:t>   This will help scaffold your revision techniques.</a:t>
            </a:r>
          </a:p>
          <a:p>
            <a:pPr marL="1347788" indent="285750"/>
            <a:endParaRPr lang="en-GB" sz="2800" dirty="0" smtClean="0">
              <a:latin typeface="Gill Sans MT" panose="020B0502020104020203" pitchFamily="34" charset="0"/>
            </a:endParaRPr>
          </a:p>
          <a:p>
            <a:pPr marL="1347788" indent="285750"/>
            <a:endParaRPr lang="en-GB" sz="2800" dirty="0">
              <a:latin typeface="Gill Sans MT" panose="020B0502020104020203" pitchFamily="34" charset="0"/>
            </a:endParaRPr>
          </a:p>
          <a:p>
            <a:pPr marL="1347788" indent="285750"/>
            <a:r>
              <a:rPr lang="en-GB" sz="2800" dirty="0" smtClean="0">
                <a:latin typeface="Gill Sans MT" panose="020B0502020104020203" pitchFamily="34" charset="0"/>
              </a:rPr>
              <a:t>2. GCSE topic </a:t>
            </a:r>
            <a:r>
              <a:rPr lang="en-GB" sz="2800" b="1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check lists </a:t>
            </a:r>
            <a:r>
              <a:rPr lang="en-GB" sz="2800" dirty="0" smtClean="0">
                <a:latin typeface="Gill Sans MT" panose="020B0502020104020203" pitchFamily="34" charset="0"/>
              </a:rPr>
              <a:t>for each paper</a:t>
            </a:r>
          </a:p>
          <a:p>
            <a:pPr marL="1347788" indent="285750"/>
            <a:endParaRPr lang="en-GB" sz="2800" dirty="0" smtClean="0">
              <a:latin typeface="Gill Sans MT" panose="020B0502020104020203" pitchFamily="34" charset="0"/>
            </a:endParaRPr>
          </a:p>
          <a:p>
            <a:pPr marL="1347788" indent="285750"/>
            <a:endParaRPr lang="en-GB" sz="2800" dirty="0">
              <a:latin typeface="Gill Sans MT" panose="020B0502020104020203" pitchFamily="34" charset="0"/>
            </a:endParaRPr>
          </a:p>
          <a:p>
            <a:pPr marL="1347788" indent="285750"/>
            <a:r>
              <a:rPr lang="en-GB" sz="2800" dirty="0" smtClean="0">
                <a:latin typeface="Gill Sans MT" panose="020B0502020104020203" pitchFamily="34" charset="0"/>
              </a:rPr>
              <a:t>3. </a:t>
            </a:r>
            <a:r>
              <a:rPr lang="en-GB" sz="2800" b="1" dirty="0" smtClean="0">
                <a:solidFill>
                  <a:srgbClr val="00B050"/>
                </a:solidFill>
                <a:latin typeface="Gill Sans MT" panose="020B0502020104020203" pitchFamily="34" charset="0"/>
              </a:rPr>
              <a:t>Specification</a:t>
            </a:r>
            <a:r>
              <a:rPr lang="en-GB" sz="2800" dirty="0" smtClean="0">
                <a:latin typeface="Gill Sans MT" panose="020B0502020104020203" pitchFamily="34" charset="0"/>
              </a:rPr>
              <a:t> for each unit (on website).</a:t>
            </a:r>
            <a:endParaRPr lang="en-GB" sz="2800" dirty="0"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77" y="2058326"/>
            <a:ext cx="2140092" cy="1203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12298"/>
          <a:stretch/>
        </p:blipFill>
        <p:spPr>
          <a:xfrm>
            <a:off x="806244" y="3413654"/>
            <a:ext cx="1376516" cy="1101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854" y="2058326"/>
            <a:ext cx="2276939" cy="11285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5836" t="25953" r="27644" b="6972"/>
          <a:stretch/>
        </p:blipFill>
        <p:spPr>
          <a:xfrm>
            <a:off x="1047134" y="4709805"/>
            <a:ext cx="894735" cy="12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5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888615A95DDB428AFE53DB9631EB91" ma:contentTypeVersion="10" ma:contentTypeDescription="Create a new document." ma:contentTypeScope="" ma:versionID="ca9c6df98e33d94fe8ce29cff6260397">
  <xsd:schema xmlns:xsd="http://www.w3.org/2001/XMLSchema" xmlns:xs="http://www.w3.org/2001/XMLSchema" xmlns:p="http://schemas.microsoft.com/office/2006/metadata/properties" xmlns:ns3="9bda146c-169f-4e02-98ca-4a4028e4b169" xmlns:ns4="44ec7af0-113b-419d-ad06-37dbf562cc7f" targetNamespace="http://schemas.microsoft.com/office/2006/metadata/properties" ma:root="true" ma:fieldsID="ca5d2b9af6ea25ffb89e8ddfba918b02" ns3:_="" ns4:_="">
    <xsd:import namespace="9bda146c-169f-4e02-98ca-4a4028e4b169"/>
    <xsd:import namespace="44ec7af0-113b-419d-ad06-37dbf562cc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a146c-169f-4e02-98ca-4a4028e4b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c7af0-113b-419d-ad06-37dbf562cc7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bda146c-169f-4e02-98ca-4a4028e4b169" xsi:nil="true"/>
  </documentManagement>
</p:properties>
</file>

<file path=customXml/itemProps1.xml><?xml version="1.0" encoding="utf-8"?>
<ds:datastoreItem xmlns:ds="http://schemas.openxmlformats.org/officeDocument/2006/customXml" ds:itemID="{342DFC01-6756-4677-A342-684DCBEA1C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3B4B6-3A0A-4A1E-9831-C394FE185CB1}">
  <ds:schemaRefs>
    <ds:schemaRef ds:uri="44ec7af0-113b-419d-ad06-37dbf562cc7f"/>
    <ds:schemaRef ds:uri="9bda146c-169f-4e02-98ca-4a4028e4b1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2F02DA0-26EC-4743-BA7F-183C4692C91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4ec7af0-113b-419d-ad06-37dbf562cc7f"/>
    <ds:schemaRef ds:uri="http://purl.org/dc/elements/1.1/"/>
    <ds:schemaRef ds:uri="http://schemas.microsoft.com/office/2006/metadata/properties"/>
    <ds:schemaRef ds:uri="9bda146c-169f-4e02-98ca-4a4028e4b16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</TotalTime>
  <Words>1763</Words>
  <Application>Microsoft Office PowerPoint</Application>
  <PresentationFormat>Widescreen</PresentationFormat>
  <Paragraphs>415</Paragraphs>
  <Slides>40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Bahnschrift SemiBold SemiConden</vt:lpstr>
      <vt:lpstr>Bahnschrift SemiCondensed</vt:lpstr>
      <vt:lpstr>Calibri</vt:lpstr>
      <vt:lpstr>Calibri Light</vt:lpstr>
      <vt:lpstr>Comic Sans MS</vt:lpstr>
      <vt:lpstr>Franklin Gothic Book</vt:lpstr>
      <vt:lpstr>Gill Sans MT</vt:lpstr>
      <vt:lpstr>Wingdings</vt:lpstr>
      <vt:lpstr>Office Theme</vt:lpstr>
      <vt:lpstr>PowerPoint Presentation</vt:lpstr>
      <vt:lpstr>PowerPoint Presentation</vt:lpstr>
      <vt:lpstr>        GCSE examinations 2024</vt:lpstr>
      <vt:lpstr>PowerPoint Presentation</vt:lpstr>
      <vt:lpstr>GCSE examinations 2024 </vt:lpstr>
      <vt:lpstr>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Flash Cards</vt:lpstr>
      <vt:lpstr>Look, cover, check</vt:lpstr>
      <vt:lpstr>Mind maps</vt:lpstr>
      <vt:lpstr>Mind Maps – revision approach</vt:lpstr>
      <vt:lpstr>Dual 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English Literature GCSE</vt:lpstr>
      <vt:lpstr>PowerPoint Presentation</vt:lpstr>
      <vt:lpstr>Maths resources</vt:lpstr>
      <vt:lpstr>Maths - Exam Dates</vt:lpstr>
      <vt:lpstr>Maths - Other help</vt:lpstr>
      <vt:lpstr>PowerPoint Presentation</vt:lpstr>
      <vt:lpstr>Dealing with distractions </vt:lpstr>
      <vt:lpstr>PowerPoint Presentation</vt:lpstr>
    </vt:vector>
  </TitlesOfParts>
  <Company>RM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meeting – 26th April</dc:title>
  <dc:creator>M Roper</dc:creator>
  <cp:lastModifiedBy>vikimciver</cp:lastModifiedBy>
  <cp:revision>40</cp:revision>
  <cp:lastPrinted>2020-09-22T09:56:03Z</cp:lastPrinted>
  <dcterms:created xsi:type="dcterms:W3CDTF">2016-04-14T09:25:00Z</dcterms:created>
  <dcterms:modified xsi:type="dcterms:W3CDTF">2024-04-22T10:03:27Z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0x010100D4888615A95DDB428AFE53DB9631EB91</vt:lpwstr>
  </property>
</Properties>
</file>