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8" r:id="rId1"/>
  </p:sldMasterIdLst>
  <p:notesMasterIdLst>
    <p:notesMasterId r:id="rId41"/>
  </p:notesMasterIdLst>
  <p:handoutMasterIdLst>
    <p:handoutMasterId r:id="rId42"/>
  </p:handoutMasterIdLst>
  <p:sldIdLst>
    <p:sldId id="325" r:id="rId2"/>
    <p:sldId id="366" r:id="rId3"/>
    <p:sldId id="368" r:id="rId4"/>
    <p:sldId id="367" r:id="rId5"/>
    <p:sldId id="358" r:id="rId6"/>
    <p:sldId id="332" r:id="rId7"/>
    <p:sldId id="372" r:id="rId8"/>
    <p:sldId id="272" r:id="rId9"/>
    <p:sldId id="316" r:id="rId10"/>
    <p:sldId id="280" r:id="rId11"/>
    <p:sldId id="360" r:id="rId12"/>
    <p:sldId id="297" r:id="rId13"/>
    <p:sldId id="345" r:id="rId14"/>
    <p:sldId id="340" r:id="rId15"/>
    <p:sldId id="359" r:id="rId16"/>
    <p:sldId id="273" r:id="rId17"/>
    <p:sldId id="290" r:id="rId18"/>
    <p:sldId id="292" r:id="rId19"/>
    <p:sldId id="334" r:id="rId20"/>
    <p:sldId id="314" r:id="rId21"/>
    <p:sldId id="305" r:id="rId22"/>
    <p:sldId id="324" r:id="rId23"/>
    <p:sldId id="298" r:id="rId24"/>
    <p:sldId id="371" r:id="rId25"/>
    <p:sldId id="373" r:id="rId26"/>
    <p:sldId id="378" r:id="rId27"/>
    <p:sldId id="370" r:id="rId28"/>
    <p:sldId id="339" r:id="rId29"/>
    <p:sldId id="376" r:id="rId30"/>
    <p:sldId id="377" r:id="rId31"/>
    <p:sldId id="294" r:id="rId32"/>
    <p:sldId id="375" r:id="rId33"/>
    <p:sldId id="362" r:id="rId34"/>
    <p:sldId id="364" r:id="rId35"/>
    <p:sldId id="302" r:id="rId36"/>
    <p:sldId id="355" r:id="rId37"/>
    <p:sldId id="344" r:id="rId38"/>
    <p:sldId id="354" r:id="rId39"/>
    <p:sldId id="349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imciver" userId="62b3147f-ed33-4b72-85ef-20604076a287" providerId="ADAL" clId="{9BA1609B-425B-4EEE-B460-558AFCE8EB73}"/>
    <pc:docChg chg="undo custSel delSld modSld">
      <pc:chgData name="vikimciver" userId="62b3147f-ed33-4b72-85ef-20604076a287" providerId="ADAL" clId="{9BA1609B-425B-4EEE-B460-558AFCE8EB73}" dt="2025-06-25T08:05:32.571" v="14" actId="6549"/>
      <pc:docMkLst>
        <pc:docMk/>
      </pc:docMkLst>
      <pc:sldChg chg="modSp mod">
        <pc:chgData name="vikimciver" userId="62b3147f-ed33-4b72-85ef-20604076a287" providerId="ADAL" clId="{9BA1609B-425B-4EEE-B460-558AFCE8EB73}" dt="2025-06-25T08:05:32.571" v="14" actId="6549"/>
        <pc:sldMkLst>
          <pc:docMk/>
          <pc:sldMk cId="992602533" sldId="316"/>
        </pc:sldMkLst>
        <pc:spChg chg="mod">
          <ac:chgData name="vikimciver" userId="62b3147f-ed33-4b72-85ef-20604076a287" providerId="ADAL" clId="{9BA1609B-425B-4EEE-B460-558AFCE8EB73}" dt="2025-06-25T08:05:32.571" v="14" actId="6549"/>
          <ac:spMkLst>
            <pc:docMk/>
            <pc:sldMk cId="992602533" sldId="316"/>
            <ac:spMk id="9" creationId="{10545C66-3502-0F2E-2F8F-13E2A57F573D}"/>
          </ac:spMkLst>
        </pc:spChg>
      </pc:sldChg>
      <pc:sldChg chg="modSp mod">
        <pc:chgData name="vikimciver" userId="62b3147f-ed33-4b72-85ef-20604076a287" providerId="ADAL" clId="{9BA1609B-425B-4EEE-B460-558AFCE8EB73}" dt="2025-06-25T08:04:58.669" v="5" actId="207"/>
        <pc:sldMkLst>
          <pc:docMk/>
          <pc:sldMk cId="2991265255" sldId="366"/>
        </pc:sldMkLst>
        <pc:spChg chg="mod">
          <ac:chgData name="vikimciver" userId="62b3147f-ed33-4b72-85ef-20604076a287" providerId="ADAL" clId="{9BA1609B-425B-4EEE-B460-558AFCE8EB73}" dt="2025-06-25T08:04:58.669" v="5" actId="207"/>
          <ac:spMkLst>
            <pc:docMk/>
            <pc:sldMk cId="2991265255" sldId="366"/>
            <ac:spMk id="8" creationId="{0EEBB8C6-E51F-D339-8549-5BD7CCC454D7}"/>
          </ac:spMkLst>
        </pc:spChg>
        <pc:spChg chg="mod">
          <ac:chgData name="vikimciver" userId="62b3147f-ed33-4b72-85ef-20604076a287" providerId="ADAL" clId="{9BA1609B-425B-4EEE-B460-558AFCE8EB73}" dt="2025-06-25T08:04:51.463" v="3" actId="20577"/>
          <ac:spMkLst>
            <pc:docMk/>
            <pc:sldMk cId="2991265255" sldId="366"/>
            <ac:spMk id="11" creationId="{1C94CD90-CEE6-3175-1A35-6D3C83E07B2A}"/>
          </ac:spMkLst>
        </pc:spChg>
      </pc:sldChg>
      <pc:sldChg chg="modSp mod">
        <pc:chgData name="vikimciver" userId="62b3147f-ed33-4b72-85ef-20604076a287" providerId="ADAL" clId="{9BA1609B-425B-4EEE-B460-558AFCE8EB73}" dt="2025-06-25T08:05:14.247" v="10" actId="20577"/>
        <pc:sldMkLst>
          <pc:docMk/>
          <pc:sldMk cId="443467183" sldId="367"/>
        </pc:sldMkLst>
        <pc:spChg chg="mod">
          <ac:chgData name="vikimciver" userId="62b3147f-ed33-4b72-85ef-20604076a287" providerId="ADAL" clId="{9BA1609B-425B-4EEE-B460-558AFCE8EB73}" dt="2025-06-25T08:05:14.247" v="10" actId="20577"/>
          <ac:spMkLst>
            <pc:docMk/>
            <pc:sldMk cId="443467183" sldId="367"/>
            <ac:spMk id="10" creationId="{E3FFF858-0860-5DD9-0674-4B0C13A37493}"/>
          </ac:spMkLst>
        </pc:spChg>
      </pc:sldChg>
      <pc:sldChg chg="modSp mod">
        <pc:chgData name="vikimciver" userId="62b3147f-ed33-4b72-85ef-20604076a287" providerId="ADAL" clId="{9BA1609B-425B-4EEE-B460-558AFCE8EB73}" dt="2025-06-25T08:05:04.994" v="6" actId="207"/>
        <pc:sldMkLst>
          <pc:docMk/>
          <pc:sldMk cId="3222965663" sldId="368"/>
        </pc:sldMkLst>
        <pc:spChg chg="mod">
          <ac:chgData name="vikimciver" userId="62b3147f-ed33-4b72-85ef-20604076a287" providerId="ADAL" clId="{9BA1609B-425B-4EEE-B460-558AFCE8EB73}" dt="2025-06-25T08:05:04.994" v="6" actId="207"/>
          <ac:spMkLst>
            <pc:docMk/>
            <pc:sldMk cId="3222965663" sldId="368"/>
            <ac:spMk id="3" creationId="{41104DE9-2BF5-F8AE-1D21-C68910D6AADE}"/>
          </ac:spMkLst>
        </pc:spChg>
        <pc:spChg chg="mod">
          <ac:chgData name="vikimciver" userId="62b3147f-ed33-4b72-85ef-20604076a287" providerId="ADAL" clId="{9BA1609B-425B-4EEE-B460-558AFCE8EB73}" dt="2025-06-25T08:04:45.704" v="2" actId="20577"/>
          <ac:spMkLst>
            <pc:docMk/>
            <pc:sldMk cId="3222965663" sldId="368"/>
            <ac:spMk id="10" creationId="{1E3A9901-C161-E970-36B1-41ABF1F21810}"/>
          </ac:spMkLst>
        </pc:spChg>
      </pc:sldChg>
      <pc:sldChg chg="del">
        <pc:chgData name="vikimciver" userId="62b3147f-ed33-4b72-85ef-20604076a287" providerId="ADAL" clId="{9BA1609B-425B-4EEE-B460-558AFCE8EB73}" dt="2025-06-25T08:04:35.102" v="0" actId="47"/>
        <pc:sldMkLst>
          <pc:docMk/>
          <pc:sldMk cId="344156925" sldId="3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AC993-B31C-49E3-B9DB-3D075C40BAFB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B77186-05A3-40CB-8693-F21CFDCA95FE}" type="pres">
      <dgm:prSet presAssocID="{55EAC993-B31C-49E3-B9DB-3D075C40BAFB}" presName="composite" presStyleCnt="0">
        <dgm:presLayoutVars>
          <dgm:chMax val="1"/>
          <dgm:dir/>
          <dgm:resizeHandles val="exact"/>
        </dgm:presLayoutVars>
      </dgm:prSet>
      <dgm:spPr/>
    </dgm:pt>
    <dgm:pt modelId="{89EEE9E0-B87C-45FF-9EAC-AF4ED2347D25}" type="pres">
      <dgm:prSet presAssocID="{55EAC993-B31C-49E3-B9DB-3D075C40BAFB}" presName="radial" presStyleCnt="0">
        <dgm:presLayoutVars>
          <dgm:animLvl val="ctr"/>
        </dgm:presLayoutVars>
      </dgm:prSet>
      <dgm:spPr/>
    </dgm:pt>
  </dgm:ptLst>
  <dgm:cxnLst>
    <dgm:cxn modelId="{D7F8343E-72CD-4AF5-A717-1D79117ECAF8}" type="presOf" srcId="{55EAC993-B31C-49E3-B9DB-3D075C40BAFB}" destId="{7EB77186-05A3-40CB-8693-F21CFDCA95FE}" srcOrd="0" destOrd="0" presId="urn:microsoft.com/office/officeart/2005/8/layout/radial3"/>
    <dgm:cxn modelId="{36EED3CF-13B7-429A-A996-A59E092FB426}" type="presParOf" srcId="{7EB77186-05A3-40CB-8693-F21CFDCA95FE}" destId="{89EEE9E0-B87C-45FF-9EAC-AF4ED2347D2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9C506-6FF0-43BE-ABB1-BB5235C125BF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D50-0EEC-4ED3-A015-F34D3C66A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78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846FE-71D6-4CFC-BADE-C35F9209649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5FE4-8DAC-4FCA-9FFD-4307C2062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94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4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64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5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99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03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2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8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23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55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1075A-3A2F-6008-D539-4B259EE08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7E415-3A82-7C5F-F142-F528C203F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EE457-F66E-5F63-A6B8-A3A772529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78EBB-80F5-C6B3-9FEE-98AB14F19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75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4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03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82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4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DE03F-46EC-8946-1D07-782CE128A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A8EA3-425D-64B4-DCBB-C9DD74236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261D6-6AF8-1E8B-4E74-BBDA61A53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17E4E-AE61-5BEC-C634-E1B483166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68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AB79E-8173-61D6-8CFD-E9BEDF028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C9EC8-0B6D-2557-42F2-4DE7C91B4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4D672-6AC9-0A88-F470-F99F7A5AB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BD370-10DA-7865-39BD-224F4C321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63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3909C-1759-4FCA-E37F-96CA67DC5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02792-0076-6346-6409-5AF87B80D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4045D0-0451-242F-29E7-A0CC41CB6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FE438-1514-1317-8AF1-E9C9A3871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12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31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D34C-B1FA-5352-F5B9-A2825DA3B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36EE5-F054-F829-2A01-EA857C8C5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0DC0B-D25A-24F8-9A0E-1EBF11134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8AE8-F2AD-9C69-CB0B-E898FC099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84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7E166-86C9-390C-729C-0E24BE017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88FAA-90D8-18DE-2AC5-B62033527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149A1-5DCB-F5EF-9914-383C74B2A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D7F84-59CC-5A1A-DF74-73C2711885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CE05E-8C39-3859-17E3-AF4EB4147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6E741B-44A6-0B6D-CA68-FA1423078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37BCE-60FA-F2D7-BFCF-6FD0C92A3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95CF9-D3B5-2E10-125D-3C7B27134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46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20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4E655-00BB-19CE-4A22-E8853A63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40784-00D9-C142-7EC5-65FFF8B65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9AA87-EA1E-6F13-F56C-302E8C19D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AFC9-7EDB-8D8E-DD23-50C69225A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99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64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Do not forget to collect the leaflets on </a:t>
            </a:r>
            <a:r>
              <a:rPr lang="en-GB" sz="1200" err="1"/>
              <a:t>ParentPay</a:t>
            </a:r>
            <a:r>
              <a:rPr lang="en-GB" sz="1200"/>
              <a:t> </a:t>
            </a:r>
            <a:r>
              <a:rPr lang="en-GB" sz="1200" err="1"/>
              <a:t>etc</a:t>
            </a:r>
            <a:r>
              <a:rPr lang="en-GB" sz="1200"/>
              <a:t> on the stall in your exit.</a:t>
            </a:r>
            <a:r>
              <a:rPr lang="en-GB" sz="1200" baseline="0"/>
              <a:t>  </a:t>
            </a:r>
            <a:r>
              <a:rPr lang="en-GB" sz="1200"/>
              <a:t>Thanks ever so much for your</a:t>
            </a:r>
            <a:r>
              <a:rPr lang="en-GB" sz="1200" baseline="0"/>
              <a:t> t</a:t>
            </a:r>
            <a:r>
              <a:rPr lang="en-GB" sz="1200"/>
              <a:t>ime this evening, we look forward to seeing you in September. Have a safe and enjoyable Summer holiday!!!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6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B9629-EDAD-C691-0990-60EE715C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5F1F1-FDDA-7C5A-4C0C-F29980293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7A434-C294-6158-DFA1-BD06D5265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947EF-FAF5-DF92-D894-A946B1A509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3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9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8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46B41-78B8-2A88-C828-63DCD836F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3D107-51C6-B6E4-1F2E-55C338429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6CFBE0-68A9-EA55-F20F-CDFC57C99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A4309-013C-3306-7D24-E6282B2C5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8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D5FE4-8DAC-4FCA-9FFD-4307C20622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462D-2A4F-4B55-8764-B06BA4C18CD9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2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219A-BE7D-438D-8DE1-2F6439258D78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CA1C-7686-4A5D-B214-ED1FDD6B9F4B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27DB-48DB-4598-8D74-8CF1658241B3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D31-6229-4E63-8444-C99C2E0E3275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4BAA-1ED5-4E2A-99CE-2155F297A929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9870-CCC8-43BA-A9C1-B7C82A6CD974}" type="datetime1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9378-D7CB-4F1B-96F7-ACD1097FCED6}" type="datetime1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12D2-DE21-410D-97DC-7258383A5E34}" type="datetime1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65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F7DF-013F-4E63-8BB5-B6FCD66A95F0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A9F6-666E-47F3-996A-3FCEB22432A1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5B9C7-9C1B-4B34-A8F9-D08DB769CF11}" type="datetime1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Aspire, Grow, Succeed.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signschooluniform.co.uk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kimciver@allertongrange.com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parentpay.com/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11634" y="1384662"/>
            <a:ext cx="6934159" cy="4493623"/>
          </a:xfrm>
        </p:spPr>
        <p:txBody>
          <a:bodyPr>
            <a:noAutofit/>
          </a:bodyPr>
          <a:lstStyle/>
          <a:p>
            <a:r>
              <a:rPr lang="en-GB" sz="6600">
                <a:latin typeface="+mn-lt"/>
              </a:rPr>
              <a:t>Welcome to Allerton Grange School</a:t>
            </a:r>
            <a:br>
              <a:rPr lang="en-GB" sz="6600">
                <a:latin typeface="+mn-lt"/>
              </a:rPr>
            </a:br>
            <a:br>
              <a:rPr lang="en-GB" sz="6600">
                <a:latin typeface="+mn-lt"/>
              </a:rPr>
            </a:br>
            <a:r>
              <a:rPr lang="en-GB" sz="5400" i="1">
                <a:latin typeface="+mn-lt"/>
              </a:rPr>
              <a:t>24</a:t>
            </a:r>
            <a:r>
              <a:rPr lang="en-GB" sz="5400" i="1" baseline="30000">
                <a:latin typeface="+mn-lt"/>
              </a:rPr>
              <a:t>th</a:t>
            </a:r>
            <a:r>
              <a:rPr lang="en-GB" sz="5400" i="1">
                <a:latin typeface="+mn-lt"/>
              </a:rPr>
              <a:t> June 2025</a:t>
            </a:r>
            <a:endParaRPr lang="en-GB" sz="6600" i="1">
              <a:latin typeface="+mn-lt"/>
              <a:ea typeface="Calibri"/>
              <a:cs typeface="Calibri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24100" y="6322688"/>
            <a:ext cx="7543800" cy="365125"/>
          </a:xfrm>
        </p:spPr>
        <p:txBody>
          <a:bodyPr vert="horz" lIns="91440" tIns="45720" rIns="91440" bIns="45720" rtlCol="0" anchor="t"/>
          <a:lstStyle/>
          <a:p>
            <a:pPr algn="ctr"/>
            <a:r>
              <a:rPr lang="en-US" sz="2400" b="1"/>
              <a:t>Aspire, Grow, Succeed.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37" y="1236694"/>
            <a:ext cx="3580811" cy="47895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4493" y="752935"/>
            <a:ext cx="9368841" cy="109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u="sng"/>
              <a:t>Uniform &amp; PE kit</a:t>
            </a:r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  <a:p>
            <a:r>
              <a:rPr lang="en-GB" sz="2600"/>
              <a:t>			</a:t>
            </a:r>
            <a:r>
              <a:rPr lang="en-GB" sz="2600">
                <a:highlight>
                  <a:srgbClr val="FFFF00"/>
                </a:highlight>
              </a:rPr>
              <a:t>Please </a:t>
            </a:r>
            <a:r>
              <a:rPr lang="en-GB" sz="2600" b="1" u="sng">
                <a:highlight>
                  <a:srgbClr val="FFFF00"/>
                </a:highlight>
              </a:rPr>
              <a:t>label all</a:t>
            </a:r>
            <a:r>
              <a:rPr lang="en-GB" sz="2600">
                <a:highlight>
                  <a:srgbClr val="FFFF00"/>
                </a:highlight>
              </a:rPr>
              <a:t> items of clothing with your child’s name</a:t>
            </a:r>
          </a:p>
          <a:p>
            <a:endParaRPr lang="en-GB" sz="2600"/>
          </a:p>
          <a:p>
            <a:endParaRPr lang="en-GB"/>
          </a:p>
          <a:p>
            <a:pPr lvl="2"/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sz="2600"/>
          </a:p>
          <a:p>
            <a:endParaRPr lang="en-GB" sz="2600"/>
          </a:p>
          <a:p>
            <a:endParaRPr lang="en-GB" sz="4000"/>
          </a:p>
          <a:p>
            <a:pPr algn="ctr"/>
            <a:endParaRPr lang="en-GB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87482"/>
              </p:ext>
            </p:extLst>
          </p:nvPr>
        </p:nvGraphicFramePr>
        <p:xfrm>
          <a:off x="249382" y="2133600"/>
          <a:ext cx="11673323" cy="389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8801">
                  <a:extLst>
                    <a:ext uri="{9D8B030D-6E8A-4147-A177-3AD203B41FA5}">
                      <a16:colId xmlns:a16="http://schemas.microsoft.com/office/drawing/2014/main" val="3265337134"/>
                    </a:ext>
                  </a:extLst>
                </a:gridCol>
                <a:gridCol w="2605950">
                  <a:extLst>
                    <a:ext uri="{9D8B030D-6E8A-4147-A177-3AD203B41FA5}">
                      <a16:colId xmlns:a16="http://schemas.microsoft.com/office/drawing/2014/main" val="1015816112"/>
                    </a:ext>
                  </a:extLst>
                </a:gridCol>
                <a:gridCol w="2879249">
                  <a:extLst>
                    <a:ext uri="{9D8B030D-6E8A-4147-A177-3AD203B41FA5}">
                      <a16:colId xmlns:a16="http://schemas.microsoft.com/office/drawing/2014/main" val="3801805656"/>
                    </a:ext>
                  </a:extLst>
                </a:gridCol>
                <a:gridCol w="2529323">
                  <a:extLst>
                    <a:ext uri="{9D8B030D-6E8A-4147-A177-3AD203B41FA5}">
                      <a16:colId xmlns:a16="http://schemas.microsoft.com/office/drawing/2014/main" val="3646813718"/>
                    </a:ext>
                  </a:extLst>
                </a:gridCol>
              </a:tblGrid>
              <a:tr h="3614057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Design School Uniform &amp; </a:t>
                      </a:r>
                      <a:r>
                        <a:rPr lang="en-GB" sz="2400" err="1">
                          <a:solidFill>
                            <a:schemeClr val="tx1"/>
                          </a:solidFill>
                          <a:effectLst/>
                        </a:rPr>
                        <a:t>Workwear</a:t>
                      </a:r>
                      <a:b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21-23 The </a:t>
                      </a:r>
                      <a:r>
                        <a:rPr lang="en-GB" sz="2400" b="0" err="1">
                          <a:solidFill>
                            <a:schemeClr val="tx1"/>
                          </a:solidFill>
                          <a:effectLst/>
                        </a:rPr>
                        <a:t>Headrow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Leeds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LS1 6PU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0113 243 6642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www.designschooluniform.co.uk</a:t>
                      </a:r>
                      <a:endParaRPr lang="en-GB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err="1">
                          <a:solidFill>
                            <a:schemeClr val="tx1"/>
                          </a:solidFill>
                          <a:effectLst/>
                        </a:rPr>
                        <a:t>Rawcliffes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617- 619 </a:t>
                      </a:r>
                      <a:r>
                        <a:rPr lang="en-GB" sz="2400" b="0" err="1">
                          <a:solidFill>
                            <a:schemeClr val="tx1"/>
                          </a:solidFill>
                          <a:effectLst/>
                        </a:rPr>
                        <a:t>Roundhay</a:t>
                      </a: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 Road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Leeds 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LS8 4AR 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0113 249 4025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www.rawcliffesleeds.co.uk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School Uniform Shop / Jo Brand</a:t>
                      </a:r>
                      <a:b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369-373 </a:t>
                      </a:r>
                      <a:r>
                        <a:rPr lang="en-GB" sz="2400" b="0" err="1">
                          <a:solidFill>
                            <a:schemeClr val="tx1"/>
                          </a:solidFill>
                          <a:effectLst/>
                        </a:rPr>
                        <a:t>Harehills</a:t>
                      </a: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 Lane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 err="1">
                          <a:solidFill>
                            <a:schemeClr val="tx1"/>
                          </a:solidFill>
                          <a:effectLst/>
                        </a:rPr>
                        <a:t>Harehills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Leeds 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LS9 6AP 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0113 235 1256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</a:rPr>
                        <a:t>www.uniwears.co.uk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School Uniform Shop / Jo Brand</a:t>
                      </a:r>
                      <a:b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18-20 Green Road 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 err="1">
                          <a:solidFill>
                            <a:schemeClr val="tx1"/>
                          </a:solidFill>
                          <a:effectLst/>
                        </a:rPr>
                        <a:t>Meanwood</a:t>
                      </a: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Leeds 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LS6 4JP </a:t>
                      </a:r>
                      <a:b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0113 230 6272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</a:rPr>
                        <a:t>www.uniwears.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effectLst/>
                        </a:rPr>
                        <a:t>co.uk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3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6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902" y="847150"/>
            <a:ext cx="9990738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b="1" u="sng"/>
              <a:t>School Uniform Exchange</a:t>
            </a:r>
          </a:p>
          <a:p>
            <a:endParaRPr lang="en-GB" sz="2600"/>
          </a:p>
          <a:p>
            <a:r>
              <a:rPr lang="en-GB" sz="2600"/>
              <a:t>Open to all parents and carers.</a:t>
            </a:r>
          </a:p>
          <a:p>
            <a:endParaRPr lang="en-GB" sz="2600"/>
          </a:p>
          <a:p>
            <a:r>
              <a:rPr lang="en-GB" sz="2600"/>
              <a:t>This 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AGS branded uniform </a:t>
            </a:r>
            <a:r>
              <a:rPr lang="en-GB" sz="2600" err="1"/>
              <a:t>eg</a:t>
            </a:r>
            <a:r>
              <a:rPr lang="en-GB" sz="2600"/>
              <a:t> blazers, jumpers, PE kit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Non-branded uniform </a:t>
            </a:r>
            <a:r>
              <a:rPr lang="en-GB" sz="2600" err="1"/>
              <a:t>eg</a:t>
            </a:r>
            <a:r>
              <a:rPr lang="en-GB" sz="2600"/>
              <a:t> white shirts, grey trousers, grey skirts</a:t>
            </a:r>
          </a:p>
          <a:p>
            <a:endParaRPr lang="en-GB" sz="2600"/>
          </a:p>
          <a:p>
            <a:r>
              <a:rPr lang="en-GB" sz="2600"/>
              <a:t>If you would like to request any items, please send an email and include the sizes needed to </a:t>
            </a:r>
            <a:r>
              <a:rPr lang="en-GB" sz="2600">
                <a:hlinkClick r:id="rId5"/>
              </a:rPr>
              <a:t>vikimciver@allertongrange.com</a:t>
            </a:r>
            <a:r>
              <a:rPr lang="en-GB" sz="2600"/>
              <a:t> and we will check what we have available, and let you know.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67102" y="260820"/>
            <a:ext cx="732489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/>
          </a:p>
          <a:p>
            <a:pPr algn="ctr"/>
            <a:endParaRPr lang="en-GB" sz="4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Allows you to ‘top up’ online - </a:t>
            </a:r>
            <a:r>
              <a:rPr lang="en-GB" sz="2800">
                <a:hlinkClick r:id="rId5"/>
              </a:rPr>
              <a:t>www.parentpay.com</a:t>
            </a:r>
            <a:r>
              <a:rPr lang="en-GB" sz="280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You must top up and then ‘allocate items’ to pay for meals or trips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Enables you to monitor what your child is eating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Details of how to access </a:t>
            </a:r>
            <a:r>
              <a:rPr lang="en-GB" sz="2800" b="1" err="1"/>
              <a:t>ParentPay</a:t>
            </a:r>
            <a:r>
              <a:rPr lang="en-GB" sz="2800"/>
              <a:t> can be found on our stall outside and on the school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Further details </a:t>
            </a:r>
            <a:r>
              <a:rPr lang="en-GB" sz="2800" b="1"/>
              <a:t>will be posted out to you in September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33" y="2552744"/>
            <a:ext cx="4679269" cy="20054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11" y="1712594"/>
            <a:ext cx="4255435" cy="250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06" y="1888114"/>
            <a:ext cx="648392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800">
              <a:ea typeface="Calibri"/>
              <a:cs typeface="Calibri"/>
            </a:endParaRPr>
          </a:p>
          <a:p>
            <a:endParaRPr lang="en-GB" sz="2800"/>
          </a:p>
          <a:p>
            <a:r>
              <a:rPr lang="en-GB" sz="2800"/>
              <a:t>Please download the </a:t>
            </a:r>
            <a:r>
              <a:rPr lang="en-GB" sz="2800" b="1" err="1"/>
              <a:t>ClassCharts</a:t>
            </a:r>
            <a:r>
              <a:rPr lang="en-GB" sz="2800"/>
              <a:t> app to your phone at your earliest convenience.</a:t>
            </a:r>
            <a:endParaRPr lang="en-GB" sz="2800">
              <a:ea typeface="Calibri"/>
              <a:cs typeface="Calibri"/>
            </a:endParaRPr>
          </a:p>
          <a:p>
            <a:endParaRPr lang="en-GB" sz="2800"/>
          </a:p>
          <a:p>
            <a:r>
              <a:rPr lang="en-GB" sz="2800"/>
              <a:t>It is the most direct form of communication and allows the teacher, parents, student relationship to be accurate.</a:t>
            </a:r>
            <a:endParaRPr lang="en-GB" sz="2800">
              <a:ea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3891" y="4350327"/>
            <a:ext cx="3075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7030A0"/>
                </a:solidFill>
              </a:rPr>
              <a:t>Pupil</a:t>
            </a:r>
          </a:p>
          <a:p>
            <a:pPr algn="ctr"/>
            <a:endParaRPr lang="en-GB" sz="4000"/>
          </a:p>
          <a:p>
            <a:pPr algn="ctr"/>
            <a:r>
              <a:rPr lang="en-GB" sz="4000" b="1">
                <a:solidFill>
                  <a:srgbClr val="00CC00"/>
                </a:solidFill>
              </a:rPr>
              <a:t>Parent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7BFE4-788C-39FC-5B75-F6BE05BECCC2}"/>
              </a:ext>
            </a:extLst>
          </p:cNvPr>
          <p:cNvSpPr txBox="1"/>
          <p:nvPr/>
        </p:nvSpPr>
        <p:spPr>
          <a:xfrm>
            <a:off x="646358" y="925057"/>
            <a:ext cx="72944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ea typeface="Calibri"/>
                <a:cs typeface="Calibri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0824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9291" y="970313"/>
            <a:ext cx="9287466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u="sng"/>
              <a:t>The first port of call every day is form time and registering with the form tutor</a:t>
            </a:r>
          </a:p>
          <a:p>
            <a:pPr algn="ctr"/>
            <a:endParaRPr lang="en-GB" sz="4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Daily checks on well-being and safeguarding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Builds a relationship of trust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Checking uniform and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Checking planners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Supporting with our Policy of Positive Discipline</a:t>
            </a:r>
            <a:endParaRPr lang="en-GB" sz="28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Knowledge organisers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6270" r="2989" b="8110"/>
          <a:stretch/>
        </p:blipFill>
        <p:spPr>
          <a:xfrm rot="6176032">
            <a:off x="8754838" y="3467379"/>
            <a:ext cx="2686696" cy="18156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1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8983"/>
            <a:ext cx="9238797" cy="51415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68" y="2345513"/>
            <a:ext cx="3333908" cy="20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06" y="661771"/>
            <a:ext cx="5836092" cy="30663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185" y="1631980"/>
            <a:ext cx="643424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050"/>
          </a:p>
          <a:p>
            <a:pPr algn="ctr"/>
            <a:endParaRPr lang="en-GB" sz="1050"/>
          </a:p>
          <a:p>
            <a:pPr algn="ctr"/>
            <a:endParaRPr lang="en-GB" sz="1050"/>
          </a:p>
          <a:p>
            <a:pPr algn="ctr"/>
            <a:endParaRPr lang="en-GB" sz="1050"/>
          </a:p>
          <a:p>
            <a:pPr algn="ctr"/>
            <a:endParaRPr lang="en-GB" sz="1050"/>
          </a:p>
          <a:p>
            <a:pPr algn="ctr"/>
            <a:endParaRPr lang="en-GB" sz="1050"/>
          </a:p>
          <a:p>
            <a:pPr algn="ctr"/>
            <a:endParaRPr lang="en-GB" sz="1050"/>
          </a:p>
          <a:p>
            <a:pPr algn="ctr"/>
            <a:endParaRPr lang="en-GB" sz="1050"/>
          </a:p>
          <a:p>
            <a:pPr algn="ctr"/>
            <a:endParaRPr lang="en-GB" sz="1050"/>
          </a:p>
          <a:p>
            <a:pPr algn="ctr"/>
            <a:endParaRPr lang="en-GB" sz="105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algn="ctr"/>
            <a:r>
              <a:rPr lang="en-GB" sz="2800"/>
              <a:t>If your child will not be attending school, parents must inform the school attendance team via the </a:t>
            </a:r>
            <a:r>
              <a:rPr lang="en-GB" sz="2800" b="1" u="sng" err="1"/>
              <a:t>ClassCharts</a:t>
            </a:r>
            <a:r>
              <a:rPr lang="en-GB" sz="2800"/>
              <a:t> app.</a:t>
            </a:r>
          </a:p>
          <a:p>
            <a:endParaRPr lang="en-GB" sz="2800"/>
          </a:p>
          <a:p>
            <a:pPr algn="ctr"/>
            <a:r>
              <a:rPr lang="en-GB" sz="2800" i="1">
                <a:solidFill>
                  <a:schemeClr val="bg1">
                    <a:lumMod val="50000"/>
                  </a:schemeClr>
                </a:solidFill>
              </a:rPr>
              <a:t>90% attendance is equivalent to 1 day of absence per fortnight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65092" y="2076995"/>
            <a:ext cx="4697417" cy="4279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03319" y="2154570"/>
            <a:ext cx="44057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AGS is </a:t>
            </a:r>
            <a:r>
              <a:rPr lang="en-GB" sz="2400" b="1"/>
              <a:t>consistently above </a:t>
            </a:r>
            <a:r>
              <a:rPr lang="en-GB" sz="2400"/>
              <a:t>the national average for attendance</a:t>
            </a:r>
          </a:p>
          <a:p>
            <a:pPr fontAlgn="base"/>
            <a:endParaRPr lang="en-US" sz="2800" b="1"/>
          </a:p>
          <a:p>
            <a:r>
              <a:rPr lang="en-US" sz="2800" b="1" u="sng"/>
              <a:t>Week beginning 20</a:t>
            </a:r>
            <a:r>
              <a:rPr lang="en-US" sz="2800" b="1" u="sng" baseline="30000"/>
              <a:t>th</a:t>
            </a:r>
            <a:r>
              <a:rPr lang="en-US" sz="2800" b="1" u="sng"/>
              <a:t> May:</a:t>
            </a:r>
            <a:endParaRPr lang="en-US" sz="2800"/>
          </a:p>
          <a:p>
            <a:r>
              <a:rPr lang="en-US" sz="2800"/>
              <a:t>National = 87.4%</a:t>
            </a:r>
          </a:p>
          <a:p>
            <a:r>
              <a:rPr lang="en-US" sz="2800"/>
              <a:t>AGS = 93.2%</a:t>
            </a:r>
          </a:p>
          <a:p>
            <a:r>
              <a:rPr lang="en-US" sz="2800"/>
              <a:t> </a:t>
            </a:r>
          </a:p>
          <a:p>
            <a:r>
              <a:rPr lang="en-US" sz="2800" b="1" u="sng"/>
              <a:t>Year to date (24</a:t>
            </a:r>
            <a:r>
              <a:rPr lang="en-US" sz="2800" b="1" u="sng" baseline="30000"/>
              <a:t>th</a:t>
            </a:r>
            <a:r>
              <a:rPr lang="en-US" sz="2800" b="1" u="sng"/>
              <a:t> May):</a:t>
            </a:r>
            <a:endParaRPr lang="en-US" sz="2800"/>
          </a:p>
          <a:p>
            <a:r>
              <a:rPr lang="en-US" sz="2800"/>
              <a:t>National = 91.1%</a:t>
            </a:r>
          </a:p>
          <a:p>
            <a:r>
              <a:rPr lang="en-US" sz="2800"/>
              <a:t>AGS = 93.2%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1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313" y="831261"/>
            <a:ext cx="10881360" cy="60401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b="1" u="sng"/>
              <a:t>Organisation for Learning</a:t>
            </a:r>
          </a:p>
          <a:p>
            <a:pPr algn="ctr"/>
            <a:endParaRPr lang="en-GB" sz="1050"/>
          </a:p>
          <a:p>
            <a:r>
              <a:rPr lang="en-GB" sz="2800"/>
              <a:t>The following equipment is essential for all students: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Bag</a:t>
            </a:r>
            <a:r>
              <a:rPr lang="en-GB" sz="2800"/>
              <a:t> - large enough to hold several books and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Pen </a:t>
            </a:r>
            <a:r>
              <a:rPr lang="en-GB" sz="2800"/>
              <a:t>- black and blue but also a </a:t>
            </a:r>
            <a:r>
              <a:rPr lang="en-GB" sz="2800" b="1">
                <a:highlight>
                  <a:srgbClr val="00FF00"/>
                </a:highlight>
              </a:rPr>
              <a:t>green 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Pencil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Sharpener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Ruler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Rubber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Calculator</a:t>
            </a:r>
            <a:r>
              <a:rPr lang="en-GB" sz="2800"/>
              <a:t>- scientific if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Glue stick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Planner </a:t>
            </a:r>
            <a:r>
              <a:rPr lang="en-GB" sz="2800"/>
              <a:t>- provided in September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highlight>
                  <a:srgbClr val="FFFF00"/>
                </a:highlight>
                <a:ea typeface="Calibri"/>
                <a:cs typeface="Calibri"/>
              </a:rPr>
              <a:t>Tissues (on a needs basis)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A close-up of various stationery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650" y="3114888"/>
            <a:ext cx="4586036" cy="324079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2313" y="2904973"/>
            <a:ext cx="308058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u="sng"/>
              <a:t>Whiteboard pen</a:t>
            </a:r>
          </a:p>
        </p:txBody>
      </p:sp>
      <p:pic>
        <p:nvPicPr>
          <p:cNvPr id="9" name="Picture 8" descr="A green rectangular box with a floral design&#10;&#10;AI-generated content may be incorrect.">
            <a:extLst>
              <a:ext uri="{FF2B5EF4-FFF2-40B4-BE49-F238E27FC236}">
                <a16:creationId xmlns:a16="http://schemas.microsoft.com/office/drawing/2014/main" id="{E2B93C17-5002-1ED4-18C0-B572F5133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684" y="4936494"/>
            <a:ext cx="887261" cy="12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8587" y="1284078"/>
            <a:ext cx="4835522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b="1" u="sng"/>
              <a:t>Planners</a:t>
            </a:r>
          </a:p>
          <a:p>
            <a:pPr algn="ctr"/>
            <a:endParaRPr lang="en-GB" sz="4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ea typeface="Calibri"/>
                <a:cs typeface="Calibri"/>
              </a:rPr>
              <a:t>Organisation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>
                <a:ea typeface="Calibri"/>
                <a:cs typeface="Calibri"/>
              </a:rPr>
              <a:t>Mini White Board – formative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/>
              <a:t>Method of communication</a:t>
            </a:r>
          </a:p>
          <a:p>
            <a:endParaRPr lang="en-GB" sz="3200">
              <a:ea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86256" y="2082629"/>
            <a:ext cx="4697417" cy="41614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22127" y="2147395"/>
            <a:ext cx="44256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Please read your child’s </a:t>
            </a:r>
            <a:r>
              <a:rPr lang="en-GB" sz="3200" b="1"/>
              <a:t>Planner</a:t>
            </a:r>
            <a:r>
              <a:rPr lang="en-GB" sz="3200"/>
              <a:t> with them.  It includes really important information on uniform, equipment, homework, laboratory rules, the KLAS Curriculum and Aspirational achievement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CFC5F-63EB-697B-F662-2172697D2F42}"/>
              </a:ext>
            </a:extLst>
          </p:cNvPr>
          <p:cNvSpPr/>
          <p:nvPr/>
        </p:nvSpPr>
        <p:spPr>
          <a:xfrm>
            <a:off x="1073359" y="4552246"/>
            <a:ext cx="4697417" cy="15465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1050"/>
          </a:p>
          <a:p>
            <a:endParaRPr lang="en-GB" sz="2800"/>
          </a:p>
          <a:p>
            <a:endParaRPr lang="en-GB" sz="2800" b="1"/>
          </a:p>
          <a:p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331826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7611" y="1396868"/>
            <a:ext cx="5620789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u="sng"/>
              <a:t>Languages</a:t>
            </a:r>
            <a:endParaRPr lang="en-GB" sz="2400" b="1" u="sng">
              <a:ea typeface="Calibri"/>
              <a:cs typeface="Calibri"/>
            </a:endParaRPr>
          </a:p>
          <a:p>
            <a:pPr algn="ctr"/>
            <a:endParaRPr lang="en-GB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/>
              <a:t>All students will study either French, German or Spanish</a:t>
            </a:r>
            <a:endParaRPr lang="en-GB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/>
              <a:t>If you have already expressed a preference for a certain language, we will do our best to accommodate this, but cannot guarantee it</a:t>
            </a:r>
            <a:endParaRPr lang="en-GB" sz="2400">
              <a:ea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52308" y="1536070"/>
            <a:ext cx="5271655" cy="4989421"/>
            <a:chOff x="6846057" y="1103471"/>
            <a:chExt cx="4215962" cy="38732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685" y="1103471"/>
              <a:ext cx="2153306" cy="21533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057" y="2820760"/>
              <a:ext cx="2155934" cy="21559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1991" y="1956630"/>
              <a:ext cx="2060028" cy="2060028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4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C71A3-F921-3334-D611-7194F61F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E31B4-A945-3424-4E54-0A47BD0E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DBE6A-32E5-FFA3-7579-A63A9C80D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39F76-0180-27F5-9E7B-44EE18B6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8C48C0-18B4-01F0-2995-9A468456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F1D97-A51B-823F-167B-80F3407C0D3E}"/>
              </a:ext>
            </a:extLst>
          </p:cNvPr>
          <p:cNvSpPr txBox="1"/>
          <p:nvPr/>
        </p:nvSpPr>
        <p:spPr>
          <a:xfrm>
            <a:off x="225759" y="859612"/>
            <a:ext cx="110607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ea typeface="Calibri"/>
                <a:cs typeface="Calibri"/>
              </a:rPr>
              <a:t>The Year 7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BB8C6-E51F-D339-8549-5BD7CCC454D7}"/>
              </a:ext>
            </a:extLst>
          </p:cNvPr>
          <p:cNvSpPr txBox="1"/>
          <p:nvPr/>
        </p:nvSpPr>
        <p:spPr>
          <a:xfrm>
            <a:off x="7908099" y="4400810"/>
            <a:ext cx="2743200" cy="1588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250"/>
              </a:lnSpc>
            </a:pPr>
            <a:endParaRPr lang="en-GB" sz="2800" dirty="0">
              <a:ea typeface="Calibri"/>
              <a:cs typeface="Segoe UI"/>
            </a:endParaRPr>
          </a:p>
          <a:p>
            <a:pPr>
              <a:lnSpc>
                <a:spcPts val="2250"/>
              </a:lnSpc>
            </a:pPr>
            <a:r>
              <a:rPr lang="en-GB" sz="2800" dirty="0">
                <a:cs typeface="Segoe UI"/>
              </a:rPr>
              <a:t>​</a:t>
            </a:r>
            <a:endParaRPr lang="en-GB" sz="2800" dirty="0">
              <a:ea typeface="Calibri"/>
              <a:cs typeface="Segoe UI"/>
            </a:endParaRPr>
          </a:p>
          <a:p>
            <a:pPr>
              <a:lnSpc>
                <a:spcPts val="2250"/>
              </a:lnSpc>
            </a:pPr>
            <a:r>
              <a:rPr lang="en-GB" sz="2400" b="1" dirty="0">
                <a:cs typeface="Segoe UI"/>
              </a:rPr>
              <a:t>Darren Wall </a:t>
            </a:r>
          </a:p>
          <a:p>
            <a:pPr>
              <a:lnSpc>
                <a:spcPts val="2250"/>
              </a:lnSpc>
            </a:pPr>
            <a:r>
              <a:rPr lang="en-GB" sz="2400" dirty="0">
                <a:cs typeface="Segoe UI"/>
              </a:rPr>
              <a:t>Year 7 Progress &amp; Welfare </a:t>
            </a:r>
            <a:r>
              <a:rPr lang="en-GB" sz="2400" b="1" dirty="0">
                <a:cs typeface="Segoe UI"/>
              </a:rPr>
              <a:t>Coach</a:t>
            </a:r>
            <a:endParaRPr lang="en-GB" sz="2400" b="1" dirty="0">
              <a:ea typeface="Calibri"/>
              <a:cs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4CD90-CEE6-3175-1A35-6D3C83E07B2A}"/>
              </a:ext>
            </a:extLst>
          </p:cNvPr>
          <p:cNvSpPr txBox="1"/>
          <p:nvPr/>
        </p:nvSpPr>
        <p:spPr>
          <a:xfrm>
            <a:off x="1300619" y="497492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ea typeface="Calibri"/>
                <a:cs typeface="Calibri"/>
              </a:rPr>
              <a:t>Connie Wright</a:t>
            </a:r>
            <a:r>
              <a:rPr lang="en-GB" sz="2400" b="1" dirty="0">
                <a:solidFill>
                  <a:srgbClr val="0070C0"/>
                </a:solidFill>
                <a:ea typeface="Calibri"/>
                <a:cs typeface="Calibri"/>
              </a:rPr>
              <a:t> </a:t>
            </a:r>
          </a:p>
          <a:p>
            <a:r>
              <a:rPr lang="en-GB" sz="2400" dirty="0">
                <a:ea typeface="Calibri"/>
                <a:cs typeface="Calibri"/>
              </a:rPr>
              <a:t>Year 7 Progress &amp; Welfare </a:t>
            </a:r>
            <a:r>
              <a:rPr lang="en-GB" sz="2400" b="1" dirty="0">
                <a:ea typeface="Calibri"/>
                <a:cs typeface="Calibri"/>
              </a:rPr>
              <a:t>Manager</a:t>
            </a:r>
            <a:endParaRPr lang="en-US" sz="2400" dirty="0"/>
          </a:p>
        </p:txBody>
      </p:sp>
      <p:pic>
        <p:nvPicPr>
          <p:cNvPr id="12" name="Picture 11" descr="A person in a white shirt and blue tie&#10;&#10;AI-generated content may be incorrect.">
            <a:extLst>
              <a:ext uri="{FF2B5EF4-FFF2-40B4-BE49-F238E27FC236}">
                <a16:creationId xmlns:a16="http://schemas.microsoft.com/office/drawing/2014/main" id="{1244F0B1-EF7A-E871-AE4E-3F751AA8E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486" y="1744053"/>
            <a:ext cx="2062097" cy="2660085"/>
          </a:xfrm>
          <a:prstGeom prst="rect">
            <a:avLst/>
          </a:prstGeom>
        </p:spPr>
      </p:pic>
      <p:pic>
        <p:nvPicPr>
          <p:cNvPr id="13" name="Picture 12" descr="A person with long hair wearing a turtleneck&#10;&#10;AI-generated content may be incorrect.">
            <a:extLst>
              <a:ext uri="{FF2B5EF4-FFF2-40B4-BE49-F238E27FC236}">
                <a16:creationId xmlns:a16="http://schemas.microsoft.com/office/drawing/2014/main" id="{4FF167B0-9385-8444-A6E1-DE4EABF4F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540" y="1470829"/>
            <a:ext cx="2182921" cy="32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65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0109" y="1801091"/>
            <a:ext cx="4922597" cy="31700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>
                <a:ea typeface="Arial" panose="020B0604020202020204" pitchFamily="34" charset="0"/>
              </a:rPr>
              <a:t>Homework at AGS extends the knowledge that is developed in school and allows students to consolidate, enrich and extend their learning. </a:t>
            </a:r>
            <a:endParaRPr lang="en-US" sz="2000">
              <a:ea typeface="Arial" panose="020B0604020202020204" pitchFamily="34" charset="0"/>
              <a:cs typeface="Calibri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>
              <a:ea typeface="Arial" panose="020B0604020202020204" pitchFamily="34" charset="0"/>
              <a:cs typeface="Calibri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Arial" panose="020B0604020202020204" pitchFamily="34" charset="0"/>
              </a:rPr>
              <a:t>Homework is set via </a:t>
            </a:r>
            <a:r>
              <a:rPr lang="en-US" sz="2000" b="1" err="1">
                <a:ea typeface="Arial" panose="020B0604020202020204" pitchFamily="34" charset="0"/>
              </a:rPr>
              <a:t>ClassCharts</a:t>
            </a:r>
            <a:endParaRPr lang="en-US" sz="2000" b="1">
              <a:ea typeface="Arial" panose="020B0604020202020204" pitchFamily="34" charset="0"/>
              <a:cs typeface="Calibri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Arial" panose="020B0604020202020204" pitchFamily="34" charset="0"/>
              </a:rPr>
              <a:t>Parents can review and support homework.  Student log-ins are issued in the first week in September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Arial" panose="020B0604020202020204" pitchFamily="34" charset="0"/>
                <a:cs typeface="Calibri" panose="020F0502020204030204" pitchFamily="34" charset="0"/>
              </a:rPr>
              <a:t>Retrieving, consolidating, embedding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68" y="1970314"/>
            <a:ext cx="6544447" cy="39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9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946" y="904498"/>
            <a:ext cx="11231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u="sng"/>
              <a:t>Student Leadership opportunities</a:t>
            </a:r>
          </a:p>
          <a:p>
            <a:endParaRPr lang="en-GB" sz="4000" b="1" u="sng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Community Ambassadors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Student leadership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Reading Mentors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Sports Ambassadors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Student Wellbeing Ambassadors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Attendance Ambassadors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Foreign Language Ambassadors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28145" r="3858" b="52283"/>
          <a:stretch/>
        </p:blipFill>
        <p:spPr>
          <a:xfrm rot="490394">
            <a:off x="7378983" y="5467397"/>
            <a:ext cx="3279227" cy="7012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08350" y="1381615"/>
            <a:ext cx="5121224" cy="3898521"/>
            <a:chOff x="6608350" y="1381615"/>
            <a:chExt cx="5121224" cy="3898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8" t="20077" r="20421" b="19233"/>
            <a:stretch/>
          </p:blipFill>
          <p:spPr>
            <a:xfrm>
              <a:off x="6608350" y="2538356"/>
              <a:ext cx="2596055" cy="263599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0562">
              <a:off x="9542472" y="3123838"/>
              <a:ext cx="2187102" cy="21562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0" t="5794" r="10861" b="10620"/>
            <a:stretch/>
          </p:blipFill>
          <p:spPr>
            <a:xfrm rot="235218">
              <a:off x="9055991" y="1381615"/>
              <a:ext cx="1576552" cy="1775819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5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320" y="1115567"/>
            <a:ext cx="10881360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u="sng"/>
              <a:t>Extra Curricular enrichment and Music Tuition</a:t>
            </a:r>
          </a:p>
          <a:p>
            <a:pPr algn="ctr"/>
            <a:endParaRPr lang="en-GB" sz="105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Music Tuition</a:t>
            </a:r>
          </a:p>
          <a:p>
            <a:pPr marL="452438" indent="-452438"/>
            <a:r>
              <a:rPr lang="en-GB" sz="2800" i="1"/>
              <a:t>	If your child is entitled to Free School Meals, they are also eligible for free music tuition to learn one instrument.</a:t>
            </a:r>
          </a:p>
          <a:p>
            <a:pPr marL="452438" indent="-452438"/>
            <a:endParaRPr lang="en-GB" sz="2800" i="1"/>
          </a:p>
          <a:p>
            <a:r>
              <a:rPr lang="en-GB" sz="2800"/>
              <a:t>All students are encouraged to take part in the wide range of extra- curricular activities and after school clubs on offer:</a:t>
            </a:r>
            <a:br>
              <a:rPr lang="en-GB" sz="2800"/>
            </a:b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Rock Band / Concert Band / Samba Band / Jazz Band / Choir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Drama Club / School Musical / Duke of Edinburgh Award / Spectrum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Rugby / Football / Netball/ Badminton / Athletics / Cricket / </a:t>
            </a:r>
            <a:r>
              <a:rPr lang="en-GB" sz="2800" err="1"/>
              <a:t>Rounders</a:t>
            </a:r>
            <a:endParaRPr lang="en-GB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247" y="941559"/>
            <a:ext cx="10881360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u="sng"/>
              <a:t>School Events</a:t>
            </a:r>
          </a:p>
          <a:p>
            <a:pPr algn="ctr"/>
            <a:endParaRPr lang="en-GB" sz="1050"/>
          </a:p>
          <a:p>
            <a:r>
              <a:rPr lang="en-GB" sz="2800"/>
              <a:t>Parents are encouraged to attend school events such as:</a:t>
            </a:r>
          </a:p>
          <a:p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Information Evenings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Open Evenings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Awards Evenings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Parents’ Forum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Music and drama performances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r>
              <a:rPr lang="en-GB" sz="2800"/>
              <a:t>We want to create an open and supportive school community to encourage communication. See our website and Facebook page for dates and times.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90136"/>
            <a:ext cx="2799335" cy="27993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4BD95-BC6D-F99D-F998-5CDE75A24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FCABC-2CCE-61AC-7C85-67D6E8B2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F153E-A8A9-21B8-C50D-633A9DFA7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6CA51-2A69-253B-DC55-0C64D0AAC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7A1906-072A-1F1E-F7FD-32064B5A7F20}"/>
              </a:ext>
            </a:extLst>
          </p:cNvPr>
          <p:cNvSpPr/>
          <p:nvPr/>
        </p:nvSpPr>
        <p:spPr>
          <a:xfrm>
            <a:off x="121920" y="1396868"/>
            <a:ext cx="587017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4000" b="1" u="sng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AA3A2-C677-6E46-350B-2F26F243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74474-8FAB-0F76-DD81-9093A1788AAA}"/>
              </a:ext>
            </a:extLst>
          </p:cNvPr>
          <p:cNvSpPr/>
          <p:nvPr/>
        </p:nvSpPr>
        <p:spPr>
          <a:xfrm>
            <a:off x="7903029" y="5794310"/>
            <a:ext cx="1978089" cy="419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5E6D59-FA67-1C7E-5A7F-050622A146EA}"/>
              </a:ext>
            </a:extLst>
          </p:cNvPr>
          <p:cNvSpPr>
            <a:spLocks noGrp="1"/>
          </p:cNvSpPr>
          <p:nvPr/>
        </p:nvSpPr>
        <p:spPr>
          <a:xfrm>
            <a:off x="838200" y="9079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alibri"/>
                <a:ea typeface="Calibri Light"/>
                <a:cs typeface="Calibri Light"/>
              </a:rPr>
              <a:t>What we love about AGS...</a:t>
            </a: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464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5EF8A-19D3-9AB3-5E6D-D362EF34A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D83BC-5C48-03E9-178E-7A041FB9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742A3-9FE3-22B0-4BFC-60E3C7483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FD275-FC9D-1F1D-F4DF-B83B2026B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5D80EE-E7CE-862D-7FFC-6AF5617EC2D9}"/>
              </a:ext>
            </a:extLst>
          </p:cNvPr>
          <p:cNvSpPr/>
          <p:nvPr/>
        </p:nvSpPr>
        <p:spPr>
          <a:xfrm>
            <a:off x="402020" y="1222361"/>
            <a:ext cx="10951780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>
                <a:ea typeface="Calibri" panose="020F0502020204030204"/>
                <a:cs typeface="Calibri" panose="020F0502020204030204"/>
              </a:rPr>
              <a:t>Culture and community</a:t>
            </a:r>
            <a:endParaRPr lang="en-US"/>
          </a:p>
          <a:p>
            <a:endParaRPr lang="en-GB" sz="2800" b="1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Wingdings"/>
              <a:buChar char="§"/>
            </a:pPr>
            <a:r>
              <a:rPr lang="en-GB" sz="2800">
                <a:ea typeface="Calibri"/>
                <a:cs typeface="Calibri"/>
              </a:rPr>
              <a:t>Sense of belonging</a:t>
            </a:r>
          </a:p>
          <a:p>
            <a:pPr marL="457200" indent="-457200">
              <a:buFont typeface="Wingdings"/>
              <a:buChar char="§"/>
            </a:pPr>
            <a:endParaRPr lang="en-GB" sz="2800">
              <a:ea typeface="Calibri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en-GB" sz="2800">
                <a:ea typeface="Calibri"/>
                <a:cs typeface="Calibri"/>
              </a:rPr>
              <a:t>Year 7 support – extended form time</a:t>
            </a:r>
          </a:p>
          <a:p>
            <a:pPr marL="457200" indent="-457200">
              <a:buFont typeface="Wingdings"/>
              <a:buChar char="§"/>
            </a:pPr>
            <a:r>
              <a:rPr lang="en-GB" sz="2800">
                <a:ea typeface="Calibri"/>
                <a:cs typeface="Calibri"/>
              </a:rPr>
              <a:t>Official welcome to AGS - Matriculation</a:t>
            </a:r>
          </a:p>
          <a:p>
            <a:pPr marL="457200" indent="-457200">
              <a:buFont typeface="Wingdings"/>
              <a:buChar char="§"/>
            </a:pPr>
            <a:endParaRPr lang="en-GB" sz="2800">
              <a:ea typeface="Calibri"/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§"/>
            </a:pPr>
            <a:endParaRPr lang="en-GB" sz="2800">
              <a:ea typeface="Calibri"/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§"/>
            </a:pPr>
            <a:endParaRPr lang="en-GB" sz="2800">
              <a:ea typeface="Calibri"/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§"/>
            </a:pPr>
            <a:endParaRPr lang="en-GB" sz="2800">
              <a:ea typeface="Calibri"/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§"/>
            </a:pPr>
            <a:endParaRPr lang="en-GB" sz="2800">
              <a:ea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E1B1-7C42-3672-5F6C-4FDD812A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A4B1B-1508-B02A-DB53-0F6B7621D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51" y="2446439"/>
            <a:ext cx="4623835" cy="27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05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3FB7B-FB97-6154-433B-55955B7A8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7049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320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>
                <a:ea typeface="+mn-lt"/>
                <a:cs typeface="+mn-lt"/>
              </a:rPr>
              <a:t>There is a </a:t>
            </a:r>
            <a:r>
              <a:rPr lang="en-US" sz="3200">
                <a:highlight>
                  <a:srgbClr val="FFFF00"/>
                </a:highlight>
                <a:ea typeface="+mn-lt"/>
                <a:cs typeface="+mn-lt"/>
              </a:rPr>
              <a:t>tangible sense of community </a:t>
            </a:r>
            <a:r>
              <a:rPr lang="en-US" sz="3200">
                <a:ea typeface="+mn-lt"/>
                <a:cs typeface="+mn-lt"/>
              </a:rPr>
              <a:t>and celebration of </a:t>
            </a:r>
            <a:r>
              <a:rPr lang="en-US" sz="3200">
                <a:highlight>
                  <a:srgbClr val="FFFF00"/>
                </a:highlight>
                <a:ea typeface="+mn-lt"/>
                <a:cs typeface="+mn-lt"/>
              </a:rPr>
              <a:t>diversity</a:t>
            </a:r>
            <a:r>
              <a:rPr lang="en-US" sz="3200">
                <a:ea typeface="+mn-lt"/>
                <a:cs typeface="+mn-lt"/>
              </a:rPr>
              <a:t> at Allerton Grange School. </a:t>
            </a:r>
          </a:p>
          <a:p>
            <a:pPr marL="0" indent="0">
              <a:buNone/>
            </a:pPr>
            <a:endParaRPr lang="en-US" sz="3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>
                <a:ea typeface="+mn-lt"/>
                <a:cs typeface="+mn-lt"/>
              </a:rPr>
              <a:t>Teachers and pupils have </a:t>
            </a:r>
            <a:r>
              <a:rPr lang="en-US" sz="3200">
                <a:highlight>
                  <a:srgbClr val="FFFF00"/>
                </a:highlight>
                <a:ea typeface="+mn-lt"/>
                <a:cs typeface="+mn-lt"/>
              </a:rPr>
              <a:t>strong relationships </a:t>
            </a:r>
            <a:r>
              <a:rPr lang="en-US" sz="3200">
                <a:ea typeface="+mn-lt"/>
                <a:cs typeface="+mn-lt"/>
              </a:rPr>
              <a:t>and show great </a:t>
            </a:r>
            <a:r>
              <a:rPr lang="en-US" sz="3200">
                <a:highlight>
                  <a:srgbClr val="FFFF00"/>
                </a:highlight>
                <a:ea typeface="+mn-lt"/>
                <a:cs typeface="+mn-lt"/>
              </a:rPr>
              <a:t>respect</a:t>
            </a:r>
            <a:r>
              <a:rPr lang="en-US" sz="3200">
                <a:ea typeface="+mn-lt"/>
                <a:cs typeface="+mn-lt"/>
              </a:rPr>
              <a:t> for each other. This is really </a:t>
            </a:r>
            <a:r>
              <a:rPr lang="en-US" sz="3200">
                <a:highlight>
                  <a:srgbClr val="FFFF00"/>
                </a:highlight>
                <a:ea typeface="+mn-lt"/>
                <a:cs typeface="+mn-lt"/>
              </a:rPr>
              <a:t>welcoming</a:t>
            </a:r>
            <a:r>
              <a:rPr lang="en-US" sz="3200">
                <a:ea typeface="+mn-lt"/>
                <a:cs typeface="+mn-lt"/>
              </a:rPr>
              <a:t> and diverse school...</a:t>
            </a:r>
          </a:p>
          <a:p>
            <a:pPr marL="0" indent="0">
              <a:buNone/>
            </a:pPr>
            <a:endParaRPr lang="en-US" sz="3200" i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200" i="1">
                <a:ea typeface="+mn-lt"/>
                <a:cs typeface="+mn-lt"/>
              </a:rPr>
              <a:t>Ofsted</a:t>
            </a:r>
            <a:r>
              <a:rPr lang="en-US" sz="3200" i="1">
                <a:ea typeface="Calibri" panose="020F0502020204030204"/>
                <a:cs typeface="Calibri" panose="020F0502020204030204"/>
              </a:rPr>
              <a:t> inspection report ( April 2025)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D88F7-18CA-C0D1-B85F-0E8F226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B6D3E-672E-7704-8E78-44DFAB5D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A blue and white wave&#10;&#10;AI-generated content may be incorrect.">
            <a:extLst>
              <a:ext uri="{FF2B5EF4-FFF2-40B4-BE49-F238E27FC236}">
                <a16:creationId xmlns:a16="http://schemas.microsoft.com/office/drawing/2014/main" id="{35A90FA6-8B77-F165-2ECE-8B434E622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1023257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5217498C-B202-5F77-5385-073A1FE42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1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9B6BA-27FA-76D3-89B5-05F88663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770FD-568C-C0A3-72F3-5F0AF6CA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29C93-261F-7AD7-60A0-013DFAD21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64808-04CA-3C70-F1C2-F5B4142EE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2657FC-4513-D1FC-D211-8748CC5B0213}"/>
              </a:ext>
            </a:extLst>
          </p:cNvPr>
          <p:cNvSpPr/>
          <p:nvPr/>
        </p:nvSpPr>
        <p:spPr>
          <a:xfrm>
            <a:off x="121920" y="1396868"/>
            <a:ext cx="587017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4000" b="1" u="sng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A6F1F-FA76-3832-1C7D-28F80B6F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C55AA-394E-293F-00EB-4323848B027E}"/>
              </a:ext>
            </a:extLst>
          </p:cNvPr>
          <p:cNvSpPr/>
          <p:nvPr/>
        </p:nvSpPr>
        <p:spPr>
          <a:xfrm>
            <a:off x="7903029" y="5794310"/>
            <a:ext cx="1978089" cy="419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diagram of a student&#10;&#10;AI-generated content may be incorrect.">
            <a:extLst>
              <a:ext uri="{FF2B5EF4-FFF2-40B4-BE49-F238E27FC236}">
                <a16:creationId xmlns:a16="http://schemas.microsoft.com/office/drawing/2014/main" id="{A89F92CC-A56C-7378-C05C-546624E62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82" y="1034702"/>
            <a:ext cx="6105525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7E03BA-7DAB-5494-2304-F4E6D9C62774}"/>
              </a:ext>
            </a:extLst>
          </p:cNvPr>
          <p:cNvSpPr txBox="1"/>
          <p:nvPr/>
        </p:nvSpPr>
        <p:spPr>
          <a:xfrm>
            <a:off x="549171" y="1118006"/>
            <a:ext cx="319220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ea typeface="Calibri"/>
                <a:cs typeface="Calibri"/>
              </a:rPr>
              <a:t>Character Counts Curriculum</a:t>
            </a:r>
          </a:p>
        </p:txBody>
      </p:sp>
    </p:spTree>
    <p:extLst>
      <p:ext uri="{BB962C8B-B14F-4D97-AF65-F5344CB8AC3E}">
        <p14:creationId xmlns:p14="http://schemas.microsoft.com/office/powerpoint/2010/main" val="3443305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7" y="1503956"/>
            <a:ext cx="5169704" cy="47866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75960" y="6356350"/>
            <a:ext cx="4114800" cy="365125"/>
          </a:xfrm>
        </p:spPr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42703" y="1023257"/>
            <a:ext cx="10881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/>
              <a:t>The Allerton Grange KLAS Curriculum</a:t>
            </a:r>
          </a:p>
          <a:p>
            <a:pPr algn="ctr"/>
            <a:endParaRPr lang="en-GB" sz="4000" b="1"/>
          </a:p>
          <a:p>
            <a:pPr algn="ctr"/>
            <a:endParaRPr lang="en-GB" sz="2800" b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7672" y="2465868"/>
            <a:ext cx="639908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>
                <a:latin typeface="Calibri"/>
                <a:ea typeface="Calibri"/>
                <a:cs typeface="Calibri"/>
              </a:rPr>
              <a:t>Our </a:t>
            </a:r>
            <a:r>
              <a:rPr lang="en-GB" sz="3600" b="1" u="sng">
                <a:latin typeface="Calibri"/>
                <a:ea typeface="Calibri"/>
                <a:cs typeface="Calibri"/>
              </a:rPr>
              <a:t>guarantor of equality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7672" y="3444923"/>
            <a:ext cx="6735033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/>
              <a:t>Knowledge</a:t>
            </a:r>
            <a:r>
              <a:rPr lang="en-GB" sz="2400"/>
              <a:t> : More knowledge</a:t>
            </a:r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 b="1"/>
              <a:t>Literacy</a:t>
            </a:r>
            <a:r>
              <a:rPr lang="en-GB" sz="2400"/>
              <a:t> : More understanding</a:t>
            </a:r>
            <a:endParaRPr lang="en-GB" sz="2400">
              <a:ea typeface="Calibri"/>
              <a:cs typeface="Calibri"/>
            </a:endParaRPr>
          </a:p>
          <a:p>
            <a:endParaRPr lang="en-GB" sz="2400" b="1">
              <a:ea typeface="Calibri"/>
              <a:cs typeface="Calibri"/>
            </a:endParaRPr>
          </a:p>
          <a:p>
            <a:r>
              <a:rPr lang="en-GB" sz="2400" b="1"/>
              <a:t>Service and leadership </a:t>
            </a:r>
            <a:r>
              <a:rPr lang="en-GB" sz="2400"/>
              <a:t>: More ambition</a:t>
            </a:r>
            <a:endParaRPr lang="en-GB" sz="2400">
              <a:ea typeface="Calibri"/>
              <a:cs typeface="Calibri"/>
            </a:endParaRPr>
          </a:p>
          <a:p>
            <a:endParaRPr lang="en-GB" sz="2400" b="1">
              <a:ea typeface="Calibri"/>
              <a:cs typeface="Calibri"/>
            </a:endParaRPr>
          </a:p>
          <a:p>
            <a:r>
              <a:rPr lang="en-GB" sz="2400" b="1"/>
              <a:t>Aspirational enrichment </a:t>
            </a:r>
            <a:r>
              <a:rPr lang="en-GB" sz="2400"/>
              <a:t>: More experiences</a:t>
            </a:r>
            <a:endParaRPr lang="en-GB" sz="2400">
              <a:ea typeface="Calibri"/>
              <a:cs typeface="Calibri"/>
            </a:endParaRP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376675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5E73F-397B-264A-D5A7-D5BE2912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FCCC7-E03F-E51A-09E0-84F3536B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2C11E-47C1-EB36-6EAE-04ACFF244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7898E-DB3F-2CD8-CA4D-F6FEEC45E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BB0FB5-EDAB-32F8-22FB-E871ACCF5B9B}"/>
              </a:ext>
            </a:extLst>
          </p:cNvPr>
          <p:cNvSpPr/>
          <p:nvPr/>
        </p:nvSpPr>
        <p:spPr>
          <a:xfrm>
            <a:off x="121920" y="1396868"/>
            <a:ext cx="587017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4000" b="1" u="sng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73EAA-5EAC-F9B2-BCA4-AD05709E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5C22A-29B6-65AE-653B-4004389FCCBB}"/>
              </a:ext>
            </a:extLst>
          </p:cNvPr>
          <p:cNvSpPr/>
          <p:nvPr/>
        </p:nvSpPr>
        <p:spPr>
          <a:xfrm>
            <a:off x="7903029" y="5794310"/>
            <a:ext cx="1978089" cy="419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4490BE-5397-FC80-420C-60E127D03A5D}"/>
              </a:ext>
            </a:extLst>
          </p:cNvPr>
          <p:cNvSpPr>
            <a:spLocks noGrp="1"/>
          </p:cNvSpPr>
          <p:nvPr/>
        </p:nvSpPr>
        <p:spPr>
          <a:xfrm>
            <a:off x="838200" y="9079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latin typeface="Calibri"/>
              <a:ea typeface="Calibri Light"/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7F17-DEB1-2476-A4F3-F11ADFE4DF48}"/>
              </a:ext>
            </a:extLst>
          </p:cNvPr>
          <p:cNvSpPr txBox="1"/>
          <p:nvPr/>
        </p:nvSpPr>
        <p:spPr>
          <a:xfrm>
            <a:off x="252016" y="1190077"/>
            <a:ext cx="824653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ea typeface="Calibri"/>
                <a:cs typeface="Calibri"/>
              </a:rPr>
              <a:t>What we are proud of...</a:t>
            </a:r>
          </a:p>
          <a:p>
            <a:endParaRPr lang="en-US" sz="3600" b="1">
              <a:ea typeface="Calibri"/>
              <a:cs typeface="Calibri"/>
            </a:endParaRPr>
          </a:p>
          <a:p>
            <a:endParaRPr lang="en-US" sz="28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87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FE7E-AE31-61C5-D8FC-5431C79F9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2056E-E0DD-A6D5-B577-ADEAE91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C15DF-0D34-4027-F4CB-25A0F7C87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A4D39-EB98-1826-BF87-5DFED0C33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42A46-BF98-0612-CDFA-9494E374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D3257-C9D9-1C1E-1114-5F1B930FBE59}"/>
              </a:ext>
            </a:extLst>
          </p:cNvPr>
          <p:cNvSpPr txBox="1"/>
          <p:nvPr/>
        </p:nvSpPr>
        <p:spPr>
          <a:xfrm>
            <a:off x="570225" y="765667"/>
            <a:ext cx="110607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ea typeface="Calibri"/>
                <a:cs typeface="Calibri"/>
              </a:rPr>
              <a:t>Wider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04DE9-2BF5-F8AE-1D21-C68910D6AADE}"/>
              </a:ext>
            </a:extLst>
          </p:cNvPr>
          <p:cNvSpPr txBox="1"/>
          <p:nvPr/>
        </p:nvSpPr>
        <p:spPr>
          <a:xfrm>
            <a:off x="517742" y="4045907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ea typeface="Calibri"/>
                <a:cs typeface="Calibri"/>
              </a:rPr>
              <a:t>Sarah Whittingham </a:t>
            </a:r>
            <a:r>
              <a:rPr lang="en-GB" sz="2400" dirty="0">
                <a:ea typeface="Calibri"/>
                <a:cs typeface="Calibri"/>
              </a:rPr>
              <a:t>Assistant Head teacher, </a:t>
            </a:r>
            <a:r>
              <a:rPr lang="en-GB" sz="2400" b="1" dirty="0">
                <a:ea typeface="Calibri"/>
                <a:cs typeface="Calibri"/>
              </a:rPr>
              <a:t>Safeguarding &amp; Welfare &amp; Year 7 Link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288AA-9ADE-07C3-7B38-036F18E3AE25}"/>
              </a:ext>
            </a:extLst>
          </p:cNvPr>
          <p:cNvSpPr txBox="1"/>
          <p:nvPr/>
        </p:nvSpPr>
        <p:spPr>
          <a:xfrm>
            <a:off x="4446586" y="4059636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ea typeface="Calibri"/>
                <a:cs typeface="Calibri"/>
              </a:rPr>
              <a:t>Michaela Child</a:t>
            </a:r>
            <a:r>
              <a:rPr lang="en-GB" sz="2400">
                <a:ea typeface="Calibri"/>
                <a:cs typeface="Calibri"/>
              </a:rPr>
              <a:t> Assistant Head teacher, </a:t>
            </a:r>
            <a:r>
              <a:rPr lang="en-GB" sz="2400" b="1">
                <a:ea typeface="Calibri"/>
                <a:cs typeface="Calibri"/>
              </a:rPr>
              <a:t>Special Educational Needs &amp; Disabilities Co-ordinator (SENDCo)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A9901-C161-E970-36B1-41ABF1F21810}"/>
              </a:ext>
            </a:extLst>
          </p:cNvPr>
          <p:cNvSpPr txBox="1"/>
          <p:nvPr/>
        </p:nvSpPr>
        <p:spPr>
          <a:xfrm>
            <a:off x="8270613" y="4059636"/>
            <a:ext cx="383922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ea typeface="Calibri"/>
                <a:cs typeface="Calibri"/>
              </a:rPr>
              <a:t>Kate Moore     </a:t>
            </a:r>
            <a:r>
              <a:rPr lang="en-GB" sz="2400" dirty="0">
                <a:ea typeface="Calibri"/>
                <a:cs typeface="Calibri"/>
              </a:rPr>
              <a:t>Deputy Headteacher </a:t>
            </a:r>
          </a:p>
          <a:p>
            <a:r>
              <a:rPr lang="en-GB" sz="2400" dirty="0">
                <a:ea typeface="Calibri"/>
                <a:cs typeface="Calibri"/>
              </a:rPr>
              <a:t>Culture, Behaviour and Attitudes</a:t>
            </a:r>
            <a:r>
              <a:rPr lang="en-US" sz="2400" dirty="0">
                <a:ea typeface="Calibri"/>
                <a:cs typeface="Calibri"/>
              </a:rPr>
              <a:t>​</a:t>
            </a:r>
            <a:endParaRPr lang="en-US" sz="2400" dirty="0"/>
          </a:p>
        </p:txBody>
      </p:sp>
      <p:pic>
        <p:nvPicPr>
          <p:cNvPr id="11" name="Picture 10" descr="A person wearing a white shirt&#10;&#10;AI-generated content may be incorrect.">
            <a:extLst>
              <a:ext uri="{FF2B5EF4-FFF2-40B4-BE49-F238E27FC236}">
                <a16:creationId xmlns:a16="http://schemas.microsoft.com/office/drawing/2014/main" id="{F710007F-0757-B064-924C-5244AEA9A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31" y="1285680"/>
            <a:ext cx="2137383" cy="2585189"/>
          </a:xfrm>
          <a:prstGeom prst="rect">
            <a:avLst/>
          </a:prstGeom>
        </p:spPr>
      </p:pic>
      <p:pic>
        <p:nvPicPr>
          <p:cNvPr id="12" name="Picture 11" descr="A person wearing a purple shirt&#10;&#10;AI-generated content may be incorrect.">
            <a:extLst>
              <a:ext uri="{FF2B5EF4-FFF2-40B4-BE49-F238E27FC236}">
                <a16:creationId xmlns:a16="http://schemas.microsoft.com/office/drawing/2014/main" id="{EAC1660B-885F-B0C4-D8D7-AB98A4267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552" y="1026874"/>
            <a:ext cx="2325143" cy="2998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19FD1-EFE6-DB0F-53B9-977CDED68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5431" y="1448505"/>
            <a:ext cx="2095924" cy="25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65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2FEC2-BDAB-530B-F422-37CFD751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5E055-7C69-FD9D-2B3F-AD9A2816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4E596-4D7C-4898-9332-20C69A356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61165-9725-1B12-D381-CA592B7B1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DA3D27-F9BF-09CA-C100-D01499513B45}"/>
              </a:ext>
            </a:extLst>
          </p:cNvPr>
          <p:cNvSpPr/>
          <p:nvPr/>
        </p:nvSpPr>
        <p:spPr>
          <a:xfrm>
            <a:off x="121920" y="1396868"/>
            <a:ext cx="587017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4000" b="1" u="sng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1A584-D541-AE30-A6A3-2C84FE5C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3C1B3-86C8-7C0B-AAE0-BF9FD58DC418}"/>
              </a:ext>
            </a:extLst>
          </p:cNvPr>
          <p:cNvSpPr/>
          <p:nvPr/>
        </p:nvSpPr>
        <p:spPr>
          <a:xfrm>
            <a:off x="7903029" y="5794310"/>
            <a:ext cx="1978089" cy="419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84299B-5856-D6E9-966A-96C5EEB79AE8}"/>
              </a:ext>
            </a:extLst>
          </p:cNvPr>
          <p:cNvSpPr>
            <a:spLocks noGrp="1"/>
          </p:cNvSpPr>
          <p:nvPr/>
        </p:nvSpPr>
        <p:spPr>
          <a:xfrm>
            <a:off x="838200" y="9079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latin typeface="Calibri"/>
              <a:ea typeface="Calibri Light"/>
              <a:cs typeface="Calibri Light"/>
            </a:endParaRPr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750AEEE-7E5B-743E-C7EB-77736E74E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97" y="2400953"/>
            <a:ext cx="11891376" cy="1722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63271B-B0BB-DBB6-29DB-09E110BA8E07}"/>
              </a:ext>
            </a:extLst>
          </p:cNvPr>
          <p:cNvSpPr txBox="1"/>
          <p:nvPr/>
        </p:nvSpPr>
        <p:spPr>
          <a:xfrm>
            <a:off x="8420368" y="4125638"/>
            <a:ext cx="58803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Calibri"/>
                <a:cs typeface="Calibri"/>
              </a:rPr>
              <a:t>Ofsted report (April, 2025)</a:t>
            </a:r>
          </a:p>
        </p:txBody>
      </p:sp>
    </p:spTree>
    <p:extLst>
      <p:ext uri="{BB962C8B-B14F-4D97-AF65-F5344CB8AC3E}">
        <p14:creationId xmlns:p14="http://schemas.microsoft.com/office/powerpoint/2010/main" val="3848859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340" y="822758"/>
            <a:ext cx="11475568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4000" b="1" u="sng"/>
              <a:t>Policy for Positive Discipline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ea typeface="Calibri"/>
                <a:cs typeface="Calibri"/>
              </a:rPr>
              <a:t>Focus on recognising positive behaviour and celebrating positive character traits and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ea typeface="Calibri"/>
                <a:cs typeface="Calibri"/>
              </a:rPr>
              <a:t>Zero hero awards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ea typeface="Calibri"/>
                <a:cs typeface="Calibri"/>
              </a:rPr>
              <a:t>Attendance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err="1">
                <a:ea typeface="Calibri"/>
                <a:cs typeface="Calibri"/>
              </a:rPr>
              <a:t>Allertonian</a:t>
            </a:r>
            <a:r>
              <a:rPr lang="en-GB" sz="2800">
                <a:ea typeface="Calibri"/>
                <a:cs typeface="Calibri"/>
              </a:rPr>
              <a:t> spirit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ea typeface="Calibri"/>
                <a:cs typeface="Calibri"/>
              </a:rPr>
              <a:t>Excelling excellence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ea typeface="Calibri"/>
                <a:cs typeface="Calibri"/>
              </a:rPr>
              <a:t>Pre-Christmas rewards event.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15A52-EC76-BE26-9BBA-409BC89614DA}"/>
              </a:ext>
            </a:extLst>
          </p:cNvPr>
          <p:cNvSpPr/>
          <p:nvPr/>
        </p:nvSpPr>
        <p:spPr>
          <a:xfrm>
            <a:off x="7903029" y="5794310"/>
            <a:ext cx="1978089" cy="419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64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CA39F-6CC0-B4F5-C0B2-07896DC1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C0128-576C-C67B-9514-C142673E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44F1F-4392-259F-D3B7-3E2A2A175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F183C-4DFA-0195-49DF-F9CE769F9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8B4E00-C7D1-8396-78AA-FE95E69782A1}"/>
              </a:ext>
            </a:extLst>
          </p:cNvPr>
          <p:cNvSpPr/>
          <p:nvPr/>
        </p:nvSpPr>
        <p:spPr>
          <a:xfrm>
            <a:off x="121920" y="1396868"/>
            <a:ext cx="8354499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4000" b="1" u="sng"/>
              <a:t>Policy for Positive Discipline</a:t>
            </a:r>
          </a:p>
          <a:p>
            <a:pPr algn="ctr"/>
            <a:r>
              <a:rPr lang="en-GB" sz="4000" b="1" u="sng">
                <a:ea typeface="Calibri"/>
                <a:cs typeface="Calibri"/>
              </a:rPr>
              <a:t>Consequences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ea typeface="Calibri"/>
                <a:cs typeface="Calibri"/>
              </a:rPr>
              <a:t>Clear, Proportionate and fair.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ea typeface="Calibri"/>
                <a:cs typeface="Calibri"/>
              </a:rPr>
              <a:t>Develops 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Parents will be informed (</a:t>
            </a:r>
            <a:r>
              <a:rPr lang="en-GB" sz="2800" b="1"/>
              <a:t>via text or the </a:t>
            </a:r>
            <a:r>
              <a:rPr lang="en-GB" sz="2800" b="1" err="1"/>
              <a:t>ClassCharts</a:t>
            </a:r>
            <a:r>
              <a:rPr lang="en-GB" sz="2800" b="1"/>
              <a:t> app</a:t>
            </a:r>
            <a:r>
              <a:rPr lang="en-GB" sz="2800"/>
              <a:t>) 24-hours prior to any detention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8B94E-C0B8-39D6-590A-25652FF2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2679E-E915-70F7-C816-0BC0D7484D44}"/>
              </a:ext>
            </a:extLst>
          </p:cNvPr>
          <p:cNvSpPr/>
          <p:nvPr/>
        </p:nvSpPr>
        <p:spPr>
          <a:xfrm>
            <a:off x="7903029" y="5794310"/>
            <a:ext cx="1978089" cy="419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59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5791">
            <a:off x="7867127" y="1343723"/>
            <a:ext cx="2727864" cy="51770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0659" y="702825"/>
            <a:ext cx="5930615" cy="615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u="sng"/>
              <a:t>Mobile Phones </a:t>
            </a:r>
          </a:p>
          <a:p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/>
              <a:t>All devices switched off when students arrive at school.</a:t>
            </a:r>
            <a:endParaRPr lang="en-GB" sz="24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ea typeface="Calibri" panose="020F0502020204030204"/>
                <a:cs typeface="Calibri" panose="020F0502020204030204"/>
              </a:rPr>
              <a:t>No ear pods or mobiles are allowed to be used anywhere on 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/>
              <a:t>Mobile phones, headphones, ear buds and other devices must be kept switched off at the bottom of bags or in lockers.</a:t>
            </a:r>
          </a:p>
          <a:p>
            <a:endParaRPr lang="en-GB" sz="24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/>
              <a:t>If devices are seen or heard in school, a behaviour point will be issued, and they will be confiscated and held until 4 pm that school day. </a:t>
            </a:r>
            <a:r>
              <a:rPr lang="en-GB" sz="2400" b="1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1684AC0-10FD-7387-216D-D63B0BF1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30" y="-31781"/>
            <a:ext cx="4196902" cy="37358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7CA4D-137F-CE08-59D7-78571CF9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C495D-40E9-D4B9-3CF5-37DFE224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A3FA-153D-8CEE-AD02-F7D68489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99" y="3742605"/>
            <a:ext cx="8029101" cy="2566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CC5E0A-64BC-ABDF-C5BB-AB75CFA8254F}"/>
              </a:ext>
            </a:extLst>
          </p:cNvPr>
          <p:cNvSpPr txBox="1"/>
          <p:nvPr/>
        </p:nvSpPr>
        <p:spPr>
          <a:xfrm>
            <a:off x="1070481" y="1214982"/>
            <a:ext cx="51803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/>
              <a:t>Please note fizzy drinks and energy drinks are not allowed in school</a:t>
            </a:r>
            <a:r>
              <a:rPr lang="en-GB" sz="400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1D6DE8-B44E-38E6-BF5F-8A66F039D5C2}"/>
              </a:ext>
            </a:extLst>
          </p:cNvPr>
          <p:cNvCxnSpPr/>
          <p:nvPr/>
        </p:nvCxnSpPr>
        <p:spPr>
          <a:xfrm>
            <a:off x="7286146" y="713092"/>
            <a:ext cx="2854037" cy="27115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6D249C-237D-24BD-7C78-D0010869D54B}"/>
              </a:ext>
            </a:extLst>
          </p:cNvPr>
          <p:cNvCxnSpPr/>
          <p:nvPr/>
        </p:nvCxnSpPr>
        <p:spPr>
          <a:xfrm flipV="1">
            <a:off x="7286146" y="713091"/>
            <a:ext cx="2648907" cy="27115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diagram of a school&#10;&#10;AI-generated content may be incorrect.">
            <a:extLst>
              <a:ext uri="{FF2B5EF4-FFF2-40B4-BE49-F238E27FC236}">
                <a16:creationId xmlns:a16="http://schemas.microsoft.com/office/drawing/2014/main" id="{781B5662-E1E2-7A0E-8721-440CD2984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28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1970314"/>
            <a:chOff x="0" y="0"/>
            <a:chExt cx="12192000" cy="19703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0232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640" y="260821"/>
              <a:ext cx="1278066" cy="170949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3074" y="870231"/>
            <a:ext cx="10198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/>
              <a:t>Parental engagement with AGS community</a:t>
            </a:r>
          </a:p>
          <a:p>
            <a:endParaRPr lang="en-GB" sz="4000" b="1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30843619"/>
              </p:ext>
            </p:extLst>
          </p:nvPr>
        </p:nvGraphicFramePr>
        <p:xfrm>
          <a:off x="6740434" y="1319349"/>
          <a:ext cx="3634911" cy="511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86812" y="1839433"/>
            <a:ext cx="4651896" cy="4734845"/>
            <a:chOff x="1378217" y="1904929"/>
            <a:chExt cx="3921825" cy="4271556"/>
          </a:xfrm>
        </p:grpSpPr>
        <p:sp>
          <p:nvSpPr>
            <p:cNvPr id="10" name="Hexagon 9"/>
            <p:cNvSpPr/>
            <p:nvPr/>
          </p:nvSpPr>
          <p:spPr>
            <a:xfrm>
              <a:off x="1378217" y="4042954"/>
              <a:ext cx="1545598" cy="142385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/>
                <a:t>    4Matrix</a:t>
              </a:r>
              <a:endParaRPr lang="en-US" sz="1600" b="1"/>
            </a:p>
          </p:txBody>
        </p:sp>
        <p:sp>
          <p:nvSpPr>
            <p:cNvPr id="11" name="Hexagon 10"/>
            <p:cNvSpPr/>
            <p:nvPr/>
          </p:nvSpPr>
          <p:spPr>
            <a:xfrm>
              <a:off x="1397722" y="2619102"/>
              <a:ext cx="1526093" cy="142385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/>
                <a:t>Parent             Survey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2565896" y="3328781"/>
              <a:ext cx="1545598" cy="1423852"/>
            </a:xfrm>
            <a:prstGeom prst="hexag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AGS community</a:t>
              </a:r>
            </a:p>
          </p:txBody>
        </p:sp>
        <p:sp>
          <p:nvSpPr>
            <p:cNvPr id="13" name="Hexagon 12"/>
            <p:cNvSpPr/>
            <p:nvPr/>
          </p:nvSpPr>
          <p:spPr>
            <a:xfrm>
              <a:off x="2552658" y="4752633"/>
              <a:ext cx="1545598" cy="142385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/>
                <a:t>Awards evenings</a:t>
              </a:r>
            </a:p>
          </p:txBody>
        </p:sp>
        <p:sp>
          <p:nvSpPr>
            <p:cNvPr id="14" name="Hexagon 13"/>
            <p:cNvSpPr/>
            <p:nvPr/>
          </p:nvSpPr>
          <p:spPr>
            <a:xfrm>
              <a:off x="2566765" y="1904929"/>
              <a:ext cx="1545598" cy="142385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/>
                <a:t>Biannual reports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3754444" y="2614608"/>
              <a:ext cx="1545598" cy="142385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/>
                <a:t>Virtual PCE</a:t>
              </a:r>
            </a:p>
          </p:txBody>
        </p:sp>
        <p:sp>
          <p:nvSpPr>
            <p:cNvPr id="16" name="Hexagon 15"/>
            <p:cNvSpPr/>
            <p:nvPr/>
          </p:nvSpPr>
          <p:spPr>
            <a:xfrm>
              <a:off x="3754444" y="4038460"/>
              <a:ext cx="1545598" cy="142385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/>
                <a:t>Class Charts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2192" y="1672046"/>
            <a:ext cx="5502282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/>
              <a:t>Parental meetings - prearranged</a:t>
            </a:r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We will not be able to meet with you if no appointment is booked.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Pastoral team are supporting all students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/>
              <a:t>Contact by phone/e-mail – response – 24 hours </a:t>
            </a:r>
            <a:endParaRPr lang="en-GB" sz="2400">
              <a:ea typeface="Calibri"/>
              <a:cs typeface="Calibri"/>
            </a:endParaRPr>
          </a:p>
          <a:p>
            <a:endParaRPr lang="en-GB" sz="2400"/>
          </a:p>
          <a:p>
            <a:endParaRPr lang="en-GB" sz="2400"/>
          </a:p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131868" y="50969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/>
              <a:t>www.allertongrange.com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/>
          </a:p>
          <a:p>
            <a:pPr algn="ctr"/>
            <a:r>
              <a:rPr lang="en-GB"/>
              <a:t>@</a:t>
            </a:r>
            <a:r>
              <a:rPr lang="en-GB" err="1"/>
              <a:t>Allerton_Grange</a:t>
            </a:r>
            <a:r>
              <a:rPr lang="en-GB"/>
              <a:t> </a:t>
            </a:r>
          </a:p>
          <a:p>
            <a:pPr algn="ctr"/>
            <a:endParaRPr lang="en-GB"/>
          </a:p>
          <a:p>
            <a:pPr algn="ctr"/>
            <a:r>
              <a:rPr lang="en-GB"/>
              <a:t>Allerton Grange School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8837" y="5580400"/>
            <a:ext cx="870008" cy="13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73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1970314"/>
            <a:chOff x="0" y="0"/>
            <a:chExt cx="12192000" cy="1970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0232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640" y="260821"/>
              <a:ext cx="1278066" cy="170949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95E65C-8E7A-3744-890F-2DEC01E2F834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727" y="1565564"/>
            <a:ext cx="109589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</a:rPr>
              <a:t>Michaela Child</a:t>
            </a:r>
            <a:r>
              <a:rPr lang="en-GB" sz="3600">
                <a:solidFill>
                  <a:srgbClr val="0070C0"/>
                </a:solidFill>
              </a:rPr>
              <a:t> - </a:t>
            </a:r>
            <a:r>
              <a:rPr lang="en-GB" sz="3600"/>
              <a:t>Assistant Head teacher</a:t>
            </a:r>
          </a:p>
          <a:p>
            <a:r>
              <a:rPr lang="en-GB" sz="3600" b="1"/>
              <a:t>Special Educational Needs &amp; Disabilities Co-ordinator (</a:t>
            </a:r>
            <a:r>
              <a:rPr lang="en-GB" sz="3600" b="1" err="1"/>
              <a:t>SENDCo</a:t>
            </a:r>
            <a:r>
              <a:rPr lang="en-GB" sz="3600" b="1"/>
              <a:t>)</a:t>
            </a:r>
          </a:p>
          <a:p>
            <a:endParaRPr lang="en-GB" sz="2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979" y="4169975"/>
            <a:ext cx="2755021" cy="2550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82" y="3189552"/>
            <a:ext cx="4623835" cy="27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14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1970314"/>
            <a:chOff x="0" y="0"/>
            <a:chExt cx="12192000" cy="1970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0232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640" y="260821"/>
              <a:ext cx="1278066" cy="170949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12617" y="649468"/>
            <a:ext cx="5744491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/>
              <a:t>SEND rationale at AGS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5E65C-8E7A-3744-890F-2DEC01E2F834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5527" y="1414452"/>
            <a:ext cx="9338365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latin typeface="Calibri"/>
                <a:ea typeface="Calibri"/>
                <a:cs typeface="Calibri"/>
              </a:rPr>
              <a:t>Powerful knowledge starts from the idea of equal citizens with an equal entitlement to knowledge.</a:t>
            </a:r>
          </a:p>
          <a:p>
            <a:pPr marL="342900" indent="-342900">
              <a:buFont typeface="Arial"/>
              <a:buChar char="•"/>
            </a:pPr>
            <a:endParaRPr lang="en-GB" sz="24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Adaptations </a:t>
            </a: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barriers are removed </a:t>
            </a:r>
            <a:endParaRPr lang="en-GB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additional support </a:t>
            </a:r>
            <a:endParaRPr lang="en-GB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SEND students access the full breadth of the KLAS curriculum.</a:t>
            </a:r>
            <a:endParaRPr lang="en-GB">
              <a:ea typeface="Calibri"/>
              <a:cs typeface="Calibri"/>
            </a:endParaRPr>
          </a:p>
          <a:p>
            <a:endParaRPr lang="en-GB" sz="2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544" y="4169975"/>
            <a:ext cx="2755021" cy="25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63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1970314"/>
            <a:chOff x="0" y="0"/>
            <a:chExt cx="12192000" cy="1970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0232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640" y="260821"/>
              <a:ext cx="1278066" cy="170949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14587" y="758157"/>
            <a:ext cx="460422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/>
              <a:t>SEND at Allerton Grange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5E65C-8E7A-3744-890F-2DEC01E2F834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052" y="1364495"/>
            <a:ext cx="1115251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Student passports shared with all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Passports will be emailed out in September. Parent input welcome.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Assessments/Screening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Graduated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Calibri"/>
                <a:ea typeface="Calibri"/>
                <a:cs typeface="Calibri"/>
              </a:rPr>
              <a:t>Intervention packages put in place to meet need on half termly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SEND surgery, parent’s evenings and review day</a:t>
            </a:r>
          </a:p>
          <a:p>
            <a:endParaRPr lang="en-GB" sz="2400" b="1">
              <a:solidFill>
                <a:srgbClr val="FF0000"/>
              </a:solidFill>
              <a:latin typeface="Century Gothic"/>
            </a:endParaRPr>
          </a:p>
          <a:p>
            <a:r>
              <a:rPr lang="en-GB" sz="2400" b="1">
                <a:solidFill>
                  <a:srgbClr val="FF0000"/>
                </a:solidFill>
                <a:latin typeface="Century Gothic"/>
              </a:rPr>
              <a:t>Please share diagnostic or other helpful paperwork with us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40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485" y="4692415"/>
            <a:ext cx="1943515" cy="19435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9817" y="4343400"/>
            <a:ext cx="4739829" cy="2292531"/>
          </a:xfrm>
          <a:prstGeom prst="roundRect">
            <a:avLst/>
          </a:prstGeom>
          <a:solidFill>
            <a:srgbClr val="4453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send@allertongrange.com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en-GB" sz="2000">
                <a:latin typeface="Century Gothic" panose="020B0502020202020204" pitchFamily="34" charset="0"/>
              </a:rPr>
              <a:t>AHT/</a:t>
            </a:r>
            <a:r>
              <a:rPr lang="en-GB" sz="2000" err="1">
                <a:latin typeface="Century Gothic" panose="020B0502020202020204" pitchFamily="34" charset="0"/>
              </a:rPr>
              <a:t>SENDCo</a:t>
            </a:r>
            <a:r>
              <a:rPr lang="en-GB" sz="2000">
                <a:latin typeface="Century Gothic" panose="020B0502020202020204" pitchFamily="34" charset="0"/>
              </a:rPr>
              <a:t> – Michaela Child</a:t>
            </a:r>
          </a:p>
          <a:p>
            <a:r>
              <a:rPr lang="en-GB" sz="2000">
                <a:latin typeface="Century Gothic" panose="020B0502020202020204" pitchFamily="34" charset="0"/>
              </a:rPr>
              <a:t>Assistant </a:t>
            </a:r>
            <a:r>
              <a:rPr lang="en-GB" sz="2000" err="1">
                <a:latin typeface="Century Gothic" panose="020B0502020202020204" pitchFamily="34" charset="0"/>
              </a:rPr>
              <a:t>SENDCo</a:t>
            </a:r>
            <a:r>
              <a:rPr lang="en-GB" sz="2000">
                <a:latin typeface="Century Gothic" panose="020B0502020202020204" pitchFamily="34" charset="0"/>
              </a:rPr>
              <a:t> – Jane Dempster</a:t>
            </a:r>
          </a:p>
          <a:p>
            <a:r>
              <a:rPr lang="en-GB" sz="2000">
                <a:latin typeface="Century Gothic" panose="020B0502020202020204" pitchFamily="34" charset="0"/>
              </a:rPr>
              <a:t>SEND Admin – Sally Lostroh</a:t>
            </a:r>
          </a:p>
          <a:p>
            <a:pPr algn="ctr"/>
            <a:endParaRPr lang="en-GB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4845" y="4343399"/>
            <a:ext cx="5360290" cy="2292531"/>
          </a:xfrm>
          <a:prstGeom prst="roundRect">
            <a:avLst/>
          </a:prstGeom>
          <a:solidFill>
            <a:srgbClr val="4453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000">
                <a:solidFill>
                  <a:schemeClr val="bg1"/>
                </a:solidFill>
                <a:latin typeface="Century Gothic"/>
              </a:rPr>
              <a:t>Dyslexia/literacy – Andrea Petersen</a:t>
            </a:r>
            <a:endParaRPr lang="en-GB" sz="2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000">
                <a:solidFill>
                  <a:schemeClr val="bg1"/>
                </a:solidFill>
                <a:latin typeface="Century Gothic"/>
              </a:rPr>
              <a:t>Neurodiversity Coach – Carolyn </a:t>
            </a:r>
            <a:r>
              <a:rPr lang="en-GB" sz="2000" err="1">
                <a:solidFill>
                  <a:schemeClr val="bg1"/>
                </a:solidFill>
                <a:latin typeface="Century Gothic"/>
              </a:rPr>
              <a:t>Suguira</a:t>
            </a:r>
          </a:p>
          <a:p>
            <a:r>
              <a:rPr lang="en-GB" sz="2000">
                <a:solidFill>
                  <a:schemeClr val="bg1"/>
                </a:solidFill>
                <a:latin typeface="Century Gothic"/>
              </a:rPr>
              <a:t>SEMH Coach – Kirstie Fry</a:t>
            </a:r>
          </a:p>
          <a:p>
            <a:r>
              <a:rPr lang="en-GB" sz="2000">
                <a:solidFill>
                  <a:schemeClr val="bg1"/>
                </a:solidFill>
                <a:latin typeface="Century Gothic"/>
              </a:rPr>
              <a:t>VI/SLCN - Kate Ludlow</a:t>
            </a:r>
          </a:p>
          <a:p>
            <a:r>
              <a:rPr lang="en-GB" sz="2000">
                <a:solidFill>
                  <a:schemeClr val="bg1"/>
                </a:solidFill>
                <a:latin typeface="Century Gothic" panose="020B0502020202020204" pitchFamily="34" charset="0"/>
              </a:rPr>
              <a:t>Teacher of SEND – Katherine Neilson</a:t>
            </a:r>
            <a:endParaRPr lang="en-GB" sz="2000">
              <a:latin typeface="Century Gothic" panose="020B0502020202020204" pitchFamily="34" charset="0"/>
            </a:endParaRPr>
          </a:p>
          <a:p>
            <a:pPr algn="ctr"/>
            <a:endParaRPr lang="en-GB" sz="2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15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11634" y="1690254"/>
            <a:ext cx="6934159" cy="4666095"/>
          </a:xfrm>
        </p:spPr>
        <p:txBody>
          <a:bodyPr>
            <a:noAutofit/>
          </a:bodyPr>
          <a:lstStyle/>
          <a:p>
            <a:r>
              <a:rPr lang="en-GB" sz="6600" b="1">
                <a:latin typeface="+mn-lt"/>
              </a:rPr>
              <a:t>We look forward to seeing you in September</a:t>
            </a:r>
            <a:br>
              <a:rPr lang="en-GB" sz="6600" b="1">
                <a:latin typeface="+mn-lt"/>
              </a:rPr>
            </a:br>
            <a:br>
              <a:rPr lang="en-GB" sz="6600" b="1">
                <a:latin typeface="+mn-lt"/>
              </a:rPr>
            </a:br>
            <a:r>
              <a:rPr lang="en-GB" sz="5400" b="1">
                <a:latin typeface="+mn-lt"/>
              </a:rPr>
              <a:t>Year 7 only</a:t>
            </a:r>
            <a:br>
              <a:rPr lang="en-GB" sz="6600" b="1">
                <a:latin typeface="+mn-lt"/>
              </a:rPr>
            </a:br>
            <a:r>
              <a:rPr lang="en-GB" sz="6600" b="1">
                <a:latin typeface="+mn-lt"/>
              </a:rPr>
              <a:t> </a:t>
            </a:r>
            <a:r>
              <a:rPr lang="en-GB" sz="5400" b="1">
                <a:latin typeface="+mn-lt"/>
              </a:rPr>
              <a:t>2</a:t>
            </a:r>
            <a:r>
              <a:rPr lang="en-GB" sz="5400" b="1" baseline="30000">
                <a:latin typeface="+mn-lt"/>
              </a:rPr>
              <a:t>nd</a:t>
            </a:r>
            <a:r>
              <a:rPr lang="en-GB" sz="5400" b="1">
                <a:latin typeface="+mn-lt"/>
              </a:rPr>
              <a:t> Sept 2025</a:t>
            </a:r>
            <a:endParaRPr lang="en-GB" sz="6600" b="1">
              <a:latin typeface="+mn-l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24100" y="6322688"/>
            <a:ext cx="7543800" cy="365125"/>
          </a:xfrm>
        </p:spPr>
        <p:txBody>
          <a:bodyPr vert="horz" lIns="91440" tIns="45720" rIns="91440" bIns="45720" rtlCol="0" anchor="t"/>
          <a:lstStyle/>
          <a:p>
            <a:pPr algn="ctr"/>
            <a:r>
              <a:rPr lang="en-US" sz="2400" b="1"/>
              <a:t>Aspire, Grow, Succeed.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37" y="1236694"/>
            <a:ext cx="3580811" cy="47895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DECDD-CBFE-F31C-F282-B47B87DAD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36F65-D881-D7B7-ECAD-F30B26CF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C4CA8-C518-D9ED-299A-8F3253D31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FB499-2ED1-00DA-FBCD-FCEE5C845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5B14C-C791-ACEA-91FF-0329B28C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34701-0655-3B95-0F15-DE242B3F30FF}"/>
              </a:ext>
            </a:extLst>
          </p:cNvPr>
          <p:cNvSpPr txBox="1"/>
          <p:nvPr/>
        </p:nvSpPr>
        <p:spPr>
          <a:xfrm>
            <a:off x="518033" y="1204078"/>
            <a:ext cx="110607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ea typeface="Calibri"/>
                <a:cs typeface="Calibri"/>
              </a:rPr>
              <a:t>KS3 Leadership team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FF858-0860-5DD9-0674-4B0C13A37493}"/>
              </a:ext>
            </a:extLst>
          </p:cNvPr>
          <p:cNvSpPr txBox="1"/>
          <p:nvPr/>
        </p:nvSpPr>
        <p:spPr>
          <a:xfrm>
            <a:off x="1488510" y="4713962"/>
            <a:ext cx="2732762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ea typeface="Calibri"/>
                <a:cs typeface="Calibri"/>
              </a:rPr>
              <a:t>Leanne Hosty </a:t>
            </a:r>
          </a:p>
          <a:p>
            <a:r>
              <a:rPr lang="en-GB" sz="2400" b="1" dirty="0">
                <a:ea typeface="Calibri"/>
                <a:cs typeface="Calibri"/>
              </a:rPr>
              <a:t>KS3 Progress &amp; Welfare Leader &amp; Head of Transition</a:t>
            </a:r>
            <a:r>
              <a:rPr lang="en-GB" sz="2400" dirty="0">
                <a:ea typeface="Calibri"/>
                <a:cs typeface="Calibri"/>
              </a:rPr>
              <a:t>​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84A84-87A0-7193-82B6-9F94E2E3839B}"/>
              </a:ext>
            </a:extLst>
          </p:cNvPr>
          <p:cNvSpPr txBox="1"/>
          <p:nvPr/>
        </p:nvSpPr>
        <p:spPr>
          <a:xfrm>
            <a:off x="8148181" y="4713961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Calibri"/>
                <a:cs typeface="Calibri"/>
              </a:rPr>
              <a:t>Assistant Head teacher, </a:t>
            </a:r>
            <a:r>
              <a:rPr lang="en-GB" sz="2400" b="1">
                <a:ea typeface="Calibri"/>
                <a:cs typeface="Calibri"/>
              </a:rPr>
              <a:t>Director of Key Stage 3</a:t>
            </a:r>
            <a:endParaRPr lang="en-US" sz="2400"/>
          </a:p>
        </p:txBody>
      </p:sp>
      <p:pic>
        <p:nvPicPr>
          <p:cNvPr id="12" name="Picture 11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2822AD67-BDAE-B52A-CB10-F75B85C42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75" y="1908118"/>
            <a:ext cx="1825435" cy="2733115"/>
          </a:xfrm>
          <a:prstGeom prst="rect">
            <a:avLst/>
          </a:prstGeom>
        </p:spPr>
      </p:pic>
      <p:pic>
        <p:nvPicPr>
          <p:cNvPr id="13" name="Picture 12" descr="A person in a tie&#10;&#10;AI-generated content may be incorrect.">
            <a:extLst>
              <a:ext uri="{FF2B5EF4-FFF2-40B4-BE49-F238E27FC236}">
                <a16:creationId xmlns:a16="http://schemas.microsoft.com/office/drawing/2014/main" id="{0C321CFE-275A-FD29-D7DD-44DBE4ED4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431" y="1916823"/>
            <a:ext cx="1869001" cy="27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7146" y="783254"/>
            <a:ext cx="824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</a:rPr>
              <a:t>Steve Fidler - </a:t>
            </a:r>
            <a:r>
              <a:rPr lang="en-GB" sz="3600" b="1"/>
              <a:t>Director of KS3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1918" y="1943263"/>
            <a:ext cx="7229244" cy="23801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2800" b="1">
              <a:ea typeface="Calibri"/>
              <a:cs typeface="Calibri"/>
            </a:endParaRPr>
          </a:p>
          <a:p>
            <a:endParaRPr lang="en-GB" sz="2800"/>
          </a:p>
          <a:p>
            <a:endParaRPr lang="en-GB" sz="2400"/>
          </a:p>
          <a:p>
            <a:pPr marL="228600" indent="-228600" fontAlgn="base">
              <a:spcBef>
                <a:spcPts val="1000"/>
              </a:spcBef>
            </a:pPr>
            <a:endParaRPr 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 fontAlgn="base">
              <a:spcBef>
                <a:spcPts val="1000"/>
              </a:spcBef>
            </a:pPr>
            <a:r>
              <a:rPr lang="en-US" sz="2400" i="1">
                <a:solidFill>
                  <a:srgbClr val="000000"/>
                </a:solidFill>
                <a:latin typeface="inherit"/>
              </a:rPr>
              <a:t> 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9" y="1594592"/>
            <a:ext cx="4836860" cy="4355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1FFC13-B882-B318-C769-859112D9B921}"/>
              </a:ext>
            </a:extLst>
          </p:cNvPr>
          <p:cNvSpPr txBox="1"/>
          <p:nvPr/>
        </p:nvSpPr>
        <p:spPr>
          <a:xfrm>
            <a:off x="5028245" y="2046735"/>
            <a:ext cx="6732414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Core Student-Focused Responsibilities: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Academic Monitoring and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Pastoral Care and Behaviour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Transition Support (Year 6 to Year 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Curriculum Oversight (KS3)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Tracking and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Promoting Student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Inclusion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101628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020" y="1222361"/>
            <a:ext cx="109517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</a:rPr>
              <a:t>Leanne </a:t>
            </a:r>
            <a:r>
              <a:rPr lang="en-GB" sz="3600" b="1" err="1">
                <a:solidFill>
                  <a:srgbClr val="0070C0"/>
                </a:solidFill>
              </a:rPr>
              <a:t>Hosty</a:t>
            </a:r>
            <a:r>
              <a:rPr lang="en-GB" sz="3600" b="1">
                <a:solidFill>
                  <a:srgbClr val="0070C0"/>
                </a:solidFill>
              </a:rPr>
              <a:t> </a:t>
            </a:r>
            <a:endParaRPr lang="en-GB" sz="3600" b="1"/>
          </a:p>
          <a:p>
            <a:r>
              <a:rPr lang="en-GB" sz="3600" b="1"/>
              <a:t>KS3 Progress &amp; Welfare Leader &amp; Head of transition</a:t>
            </a:r>
          </a:p>
          <a:p>
            <a:endParaRPr lang="en-GB" sz="2800"/>
          </a:p>
          <a:p>
            <a:endParaRPr lang="en-GB" sz="2800"/>
          </a:p>
          <a:p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Visits to primary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Transition process from hereon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What Year 6 students have done during their first 2 days with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Form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6877"/>
            <a:ext cx="4623835" cy="27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25164-82FB-BF84-37B8-EE138D98B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AE233-EF6E-6910-DCBB-4A466418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24DA-7706-7D8B-13AF-02C17C5FB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16C6F-6B3D-5A41-922F-BA4600D2D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E1179D-DC3A-BD35-B37A-8D8D9E4FA0C0}"/>
              </a:ext>
            </a:extLst>
          </p:cNvPr>
          <p:cNvSpPr/>
          <p:nvPr/>
        </p:nvSpPr>
        <p:spPr>
          <a:xfrm>
            <a:off x="402020" y="1222361"/>
            <a:ext cx="5241696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400" b="1">
                <a:ea typeface="Calibri"/>
                <a:cs typeface="Calibri"/>
              </a:rPr>
              <a:t>Supporting your child to thrive</a:t>
            </a:r>
          </a:p>
          <a:p>
            <a:endParaRPr lang="en-GB" sz="2800" b="1">
              <a:ea typeface="Calibri"/>
              <a:cs typeface="Calibri"/>
            </a:endParaRPr>
          </a:p>
          <a:p>
            <a:r>
              <a:rPr lang="en-GB" sz="3200" b="1">
                <a:ea typeface="Calibri"/>
                <a:cs typeface="Calibri"/>
              </a:rPr>
              <a:t>September 2025</a:t>
            </a:r>
          </a:p>
          <a:p>
            <a:r>
              <a:rPr lang="en-GB" sz="3200">
                <a:ea typeface="Calibri" panose="020F0502020204030204"/>
                <a:cs typeface="Calibri" panose="020F0502020204030204"/>
              </a:rPr>
              <a:t>Extended form time with Year 7 to support them settling into the school.</a:t>
            </a:r>
          </a:p>
          <a:p>
            <a:endParaRPr lang="en-GB" sz="28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C8EE9-63C6-3DA5-3C2F-4AF05E35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B77FF-8FAC-4270-43B8-26B4A7A97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6877"/>
            <a:ext cx="4623835" cy="27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7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325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TextBox 5"/>
          <p:cNvSpPr txBox="1"/>
          <p:nvPr/>
        </p:nvSpPr>
        <p:spPr>
          <a:xfrm>
            <a:off x="-186755" y="700980"/>
            <a:ext cx="94525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/>
              <a:t>School Day</a:t>
            </a:r>
          </a:p>
          <a:p>
            <a:r>
              <a:rPr lang="en-GB" sz="2800" i="1">
                <a:solidFill>
                  <a:srgbClr val="0070C0"/>
                </a:solidFill>
              </a:rPr>
              <a:t>	08:25 – The school building opens to students</a:t>
            </a:r>
          </a:p>
          <a:p>
            <a:endParaRPr lang="en-GB" sz="2800"/>
          </a:p>
          <a:p>
            <a:r>
              <a:rPr lang="en-GB" sz="2800"/>
              <a:t>	Registration/Tutor Time		08:30-09:00 </a:t>
            </a:r>
          </a:p>
          <a:p>
            <a:r>
              <a:rPr lang="en-GB" sz="2800"/>
              <a:t>	</a:t>
            </a:r>
            <a:r>
              <a:rPr lang="en-GB" sz="2800" b="1"/>
              <a:t>Session 1							09:00-09:50 </a:t>
            </a:r>
            <a:endParaRPr lang="en-GB" sz="2800" b="1" i="1">
              <a:solidFill>
                <a:srgbClr val="0070C0"/>
              </a:solidFill>
            </a:endParaRPr>
          </a:p>
          <a:p>
            <a:r>
              <a:rPr lang="en-GB" sz="2800" b="1"/>
              <a:t>	Session 2     						09:50-11:00</a:t>
            </a:r>
            <a:endParaRPr lang="en-GB" sz="2800" b="1" i="1">
              <a:solidFill>
                <a:srgbClr val="0070C0"/>
              </a:solidFill>
            </a:endParaRPr>
          </a:p>
          <a:p>
            <a:r>
              <a:rPr lang="en-GB" sz="2800"/>
              <a:t>					</a:t>
            </a:r>
            <a:r>
              <a:rPr lang="en-GB" sz="2800" i="1">
                <a:solidFill>
                  <a:srgbClr val="0070C0"/>
                </a:solidFill>
              </a:rPr>
              <a:t>includes Break time </a:t>
            </a:r>
            <a:r>
              <a:rPr lang="en-GB" sz="2800" b="1" i="1">
                <a:solidFill>
                  <a:srgbClr val="0070C0"/>
                </a:solidFill>
              </a:rPr>
              <a:t>10:15-10:35</a:t>
            </a:r>
            <a:endParaRPr lang="en-GB" sz="2800" b="1"/>
          </a:p>
          <a:p>
            <a:r>
              <a:rPr lang="en-GB" sz="2800"/>
              <a:t>	</a:t>
            </a:r>
            <a:r>
              <a:rPr lang="en-GB" sz="2800" b="1"/>
              <a:t>Session 3							11:00-11:50</a:t>
            </a:r>
          </a:p>
          <a:p>
            <a:r>
              <a:rPr lang="en-GB" sz="2800" b="1"/>
              <a:t>	Session 4     						11:50-1.20pm</a:t>
            </a:r>
            <a:endParaRPr lang="en-GB" sz="2800" b="1" i="1">
              <a:solidFill>
                <a:srgbClr val="0070C0"/>
              </a:solidFill>
            </a:endParaRPr>
          </a:p>
          <a:p>
            <a:r>
              <a:rPr lang="en-GB" sz="2800" i="1">
                <a:solidFill>
                  <a:srgbClr val="0070C0"/>
                </a:solidFill>
              </a:rPr>
              <a:t>					 includes Lunch </a:t>
            </a:r>
            <a:r>
              <a:rPr lang="en-GB" sz="2800" b="1" i="1">
                <a:solidFill>
                  <a:srgbClr val="0070C0"/>
                </a:solidFill>
              </a:rPr>
              <a:t>12:20-12:50</a:t>
            </a:r>
          </a:p>
          <a:p>
            <a:r>
              <a:rPr lang="en-GB" sz="2800"/>
              <a:t>	</a:t>
            </a:r>
            <a:r>
              <a:rPr lang="en-GB" sz="2800" b="1"/>
              <a:t>Session 5							1:20pm-2:10pm </a:t>
            </a:r>
          </a:p>
          <a:p>
            <a:r>
              <a:rPr lang="en-GB" sz="2800" b="1"/>
              <a:t>	Session 6							2:10pm-3:00pm </a:t>
            </a:r>
          </a:p>
          <a:p>
            <a:endParaRPr lang="en-GB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847C6-EF6B-C263-317E-BF1DC83A0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881" y="1023257"/>
            <a:ext cx="3327759" cy="57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7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Aspire, Grow, Succeed.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" y="0"/>
            <a:ext cx="12192000" cy="102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40" y="260821"/>
            <a:ext cx="1278066" cy="1709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2729" y="1703650"/>
            <a:ext cx="10137780" cy="43396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br>
              <a:rPr lang="en-GB" sz="4000"/>
            </a:br>
            <a:endParaRPr lang="en-GB" sz="4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First week – students bring cash or packed lunch.</a:t>
            </a:r>
            <a:endParaRPr lang="en-GB" sz="280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First day - issued with a PIN number for purchasing lunch from Chartwells (our school food company).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Student’s food accounts can have money deposited into them via ParentPay.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highlight>
                  <a:srgbClr val="FFFF00"/>
                </a:highlight>
              </a:rPr>
              <a:t>Allergies – Please make school aware of any allergies.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>
                <a:highlight>
                  <a:srgbClr val="FFFF00"/>
                </a:highlight>
              </a:rPr>
              <a:t>Colleagues are in the foyer if you need to discuss this today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93303" y="4419600"/>
            <a:ext cx="280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45C66-3502-0F2E-2F8F-13E2A57F573D}"/>
              </a:ext>
            </a:extLst>
          </p:cNvPr>
          <p:cNvSpPr txBox="1"/>
          <p:nvPr/>
        </p:nvSpPr>
        <p:spPr>
          <a:xfrm>
            <a:off x="862729" y="814700"/>
            <a:ext cx="61254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Year 7 only</a:t>
            </a:r>
            <a:b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</a:t>
            </a:r>
            <a:r>
              <a:rPr kumimoji="0" lang="en-GB" sz="5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nd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Sept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60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029C20994994BAF71CB5139C0B4A6" ma:contentTypeVersion="13" ma:contentTypeDescription="Create a new document." ma:contentTypeScope="" ma:versionID="fd32bb9cd876030e762f9a57c94f855a">
  <xsd:schema xmlns:xsd="http://www.w3.org/2001/XMLSchema" xmlns:xs="http://www.w3.org/2001/XMLSchema" xmlns:p="http://schemas.microsoft.com/office/2006/metadata/properties" xmlns:ns2="85e71f75-1794-415f-b900-a113f17b89dc" xmlns:ns3="0491755e-f5dc-43c8-bb14-35ee65c1a03f" targetNamespace="http://schemas.microsoft.com/office/2006/metadata/properties" ma:root="true" ma:fieldsID="04f4bdd6074d69e6825ebb6cadc2eba7" ns2:_="" ns3:_="">
    <xsd:import namespace="85e71f75-1794-415f-b900-a113f17b89dc"/>
    <xsd:import namespace="0491755e-f5dc-43c8-bb14-35ee65c1a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71f75-1794-415f-b900-a113f17b89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d5dd292-09e7-4c1a-8a23-337b2dc4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1755e-f5dc-43c8-bb14-35ee65c1a03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3f7e7b4-4fcc-44ec-b06e-6b3afd7f137f}" ma:internalName="TaxCatchAll" ma:showField="CatchAllData" ma:web="0491755e-f5dc-43c8-bb14-35ee65c1a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91755e-f5dc-43c8-bb14-35ee65c1a03f" xsi:nil="true"/>
    <lcf76f155ced4ddcb4097134ff3c332f xmlns="85e71f75-1794-415f-b900-a113f17b89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B9A334-0F09-4CB4-841A-D073A434B2B6}"/>
</file>

<file path=customXml/itemProps2.xml><?xml version="1.0" encoding="utf-8"?>
<ds:datastoreItem xmlns:ds="http://schemas.openxmlformats.org/officeDocument/2006/customXml" ds:itemID="{10751DF9-1CB5-4058-BFB0-1DA0C1AD1C88}"/>
</file>

<file path=customXml/itemProps3.xml><?xml version="1.0" encoding="utf-8"?>
<ds:datastoreItem xmlns:ds="http://schemas.openxmlformats.org/officeDocument/2006/customXml" ds:itemID="{6F7346CF-891A-4C45-BCF8-378BBF9C98AC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1952</Words>
  <Application>Microsoft Office PowerPoint</Application>
  <PresentationFormat>Widescreen</PresentationFormat>
  <Paragraphs>429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inherit</vt:lpstr>
      <vt:lpstr>Segoe UI</vt:lpstr>
      <vt:lpstr>Wingdings</vt:lpstr>
      <vt:lpstr>Office Theme</vt:lpstr>
      <vt:lpstr>Welcome to Allerton Grange School  24th June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look forward to seeing you in September  Year 7 only  2nd Sept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 7 Parents’ Information 27th June 2023</dc:title>
  <dc:creator>S Fidler</dc:creator>
  <cp:lastModifiedBy>vikimciver</cp:lastModifiedBy>
  <cp:revision>7</cp:revision>
  <cp:lastPrinted>2025-06-24T12:41:05Z</cp:lastPrinted>
  <dcterms:modified xsi:type="dcterms:W3CDTF">2025-06-25T08:05:40Z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0x0101003DB029C20994994BAF71CB5139C0B4A6</vt:lpwstr>
  </property>
</Properties>
</file>