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8" r:id="rId1"/>
  </p:sldMasterIdLst>
  <p:notesMasterIdLst>
    <p:notesMasterId r:id="rId46"/>
  </p:notesMasterIdLst>
  <p:handoutMasterIdLst>
    <p:handoutMasterId r:id="rId47"/>
  </p:handoutMasterIdLst>
  <p:sldIdLst>
    <p:sldId id="325" r:id="rId2"/>
    <p:sldId id="270" r:id="rId3"/>
    <p:sldId id="327" r:id="rId4"/>
    <p:sldId id="271" r:id="rId5"/>
    <p:sldId id="358" r:id="rId6"/>
    <p:sldId id="359" r:id="rId7"/>
    <p:sldId id="273" r:id="rId8"/>
    <p:sldId id="345" r:id="rId9"/>
    <p:sldId id="332" r:id="rId10"/>
    <p:sldId id="331" r:id="rId11"/>
    <p:sldId id="280" r:id="rId12"/>
    <p:sldId id="360" r:id="rId13"/>
    <p:sldId id="290" r:id="rId14"/>
    <p:sldId id="292" r:id="rId15"/>
    <p:sldId id="333" r:id="rId16"/>
    <p:sldId id="340" r:id="rId17"/>
    <p:sldId id="294" r:id="rId18"/>
    <p:sldId id="362" r:id="rId19"/>
    <p:sldId id="272" r:id="rId20"/>
    <p:sldId id="316" r:id="rId21"/>
    <p:sldId id="363" r:id="rId22"/>
    <p:sldId id="297" r:id="rId23"/>
    <p:sldId id="339" r:id="rId24"/>
    <p:sldId id="295" r:id="rId25"/>
    <p:sldId id="319" r:id="rId26"/>
    <p:sldId id="355" r:id="rId27"/>
    <p:sldId id="354" r:id="rId28"/>
    <p:sldId id="336" r:id="rId29"/>
    <p:sldId id="334" r:id="rId30"/>
    <p:sldId id="314" r:id="rId31"/>
    <p:sldId id="356" r:id="rId32"/>
    <p:sldId id="347" r:id="rId33"/>
    <p:sldId id="352" r:id="rId34"/>
    <p:sldId id="346" r:id="rId35"/>
    <p:sldId id="299" r:id="rId36"/>
    <p:sldId id="337" r:id="rId37"/>
    <p:sldId id="305" r:id="rId38"/>
    <p:sldId id="357" r:id="rId39"/>
    <p:sldId id="353" r:id="rId40"/>
    <p:sldId id="338" r:id="rId41"/>
    <p:sldId id="324" r:id="rId42"/>
    <p:sldId id="302" r:id="rId43"/>
    <p:sldId id="298" r:id="rId44"/>
    <p:sldId id="349" r:id="rId4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3A4"/>
    <a:srgbClr val="FEFEFE"/>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489AB-2DEA-93B8-8F2C-FBE8AC93DF41}" v="2" dt="2024-06-13T10:12:44.968"/>
    <p1510:client id="{C278D9A4-64DF-24A6-3F44-3ABF7F9DEE0F}" v="99" dt="2024-06-13T11:24:33.272"/>
    <p1510:client id="{E5833655-EDF7-A10E-C34F-AFDE04297F09}" v="2" dt="2024-06-13T10:10:32.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252" y="36"/>
      </p:cViewPr>
      <p:guideLst/>
    </p:cSldViewPr>
  </p:slideViewPr>
  <p:notesTextViewPr>
    <p:cViewPr>
      <p:scale>
        <a:sx n="1" d="1"/>
        <a:sy n="1" d="1"/>
      </p:scale>
      <p:origin x="0" y="0"/>
    </p:cViewPr>
  </p:notesTextViewPr>
  <p:sorterViewPr>
    <p:cViewPr>
      <p:scale>
        <a:sx n="100" d="100"/>
        <a:sy n="100" d="100"/>
      </p:scale>
      <p:origin x="0" y="-1195"/>
    </p:cViewPr>
  </p:sorterViewPr>
  <p:notesViewPr>
    <p:cSldViewPr snapToGrid="0">
      <p:cViewPr varScale="1">
        <p:scale>
          <a:sx n="71" d="100"/>
          <a:sy n="71" d="100"/>
        </p:scale>
        <p:origin x="157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AC993-B31C-49E3-B9DB-3D075C40BAFB}"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7EB77186-05A3-40CB-8693-F21CFDCA95FE}" type="pres">
      <dgm:prSet presAssocID="{55EAC993-B31C-49E3-B9DB-3D075C40BAFB}" presName="composite" presStyleCnt="0">
        <dgm:presLayoutVars>
          <dgm:chMax val="1"/>
          <dgm:dir/>
          <dgm:resizeHandles val="exact"/>
        </dgm:presLayoutVars>
      </dgm:prSet>
      <dgm:spPr/>
    </dgm:pt>
    <dgm:pt modelId="{89EEE9E0-B87C-45FF-9EAC-AF4ED2347D25}" type="pres">
      <dgm:prSet presAssocID="{55EAC993-B31C-49E3-B9DB-3D075C40BAFB}" presName="radial" presStyleCnt="0">
        <dgm:presLayoutVars>
          <dgm:animLvl val="ctr"/>
        </dgm:presLayoutVars>
      </dgm:prSet>
      <dgm:spPr/>
    </dgm:pt>
  </dgm:ptLst>
  <dgm:cxnLst>
    <dgm:cxn modelId="{D7F8343E-72CD-4AF5-A717-1D79117ECAF8}" type="presOf" srcId="{55EAC993-B31C-49E3-B9DB-3D075C40BAFB}" destId="{7EB77186-05A3-40CB-8693-F21CFDCA95FE}" srcOrd="0" destOrd="0" presId="urn:microsoft.com/office/officeart/2005/8/layout/radial3"/>
    <dgm:cxn modelId="{36EED3CF-13B7-429A-A996-A59E092FB426}" type="presParOf" srcId="{7EB77186-05A3-40CB-8693-F21CFDCA95FE}" destId="{89EEE9E0-B87C-45FF-9EAC-AF4ED2347D25}" srcOrd="0"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AA89C506-6FF0-43BE-ABB1-BB5235C125BF}" type="datetimeFigureOut">
              <a:rPr lang="en-GB" smtClean="0"/>
              <a:t>25/06/2024</a:t>
            </a:fld>
            <a:endParaRPr lang="en-GB"/>
          </a:p>
        </p:txBody>
      </p:sp>
      <p:sp>
        <p:nvSpPr>
          <p:cNvPr id="4" name="Footer Placeholder 3"/>
          <p:cNvSpPr>
            <a:spLocks noGrp="1"/>
          </p:cNvSpPr>
          <p:nvPr>
            <p:ph type="ftr" sz="quarter" idx="2"/>
          </p:nvPr>
        </p:nvSpPr>
        <p:spPr>
          <a:xfrm>
            <a:off x="1" y="9428586"/>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6"/>
            <a:ext cx="2945659" cy="498054"/>
          </a:xfrm>
          <a:prstGeom prst="rect">
            <a:avLst/>
          </a:prstGeom>
        </p:spPr>
        <p:txBody>
          <a:bodyPr vert="horz" lIns="91440" tIns="45720" rIns="91440" bIns="45720" rtlCol="0" anchor="b"/>
          <a:lstStyle>
            <a:lvl1pPr algn="r">
              <a:defRPr sz="1200"/>
            </a:lvl1pPr>
          </a:lstStyle>
          <a:p>
            <a:fld id="{DA94DD50-0EEC-4ED3-A015-F34D3C66A256}" type="slidenum">
              <a:rPr lang="en-GB" smtClean="0"/>
              <a:t>‹#›</a:t>
            </a:fld>
            <a:endParaRPr lang="en-GB"/>
          </a:p>
        </p:txBody>
      </p:sp>
    </p:spTree>
    <p:extLst>
      <p:ext uri="{BB962C8B-B14F-4D97-AF65-F5344CB8AC3E}">
        <p14:creationId xmlns:p14="http://schemas.microsoft.com/office/powerpoint/2010/main" val="427267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2"/>
            <a:ext cx="2945659" cy="498055"/>
          </a:xfrm>
          <a:prstGeom prst="rect">
            <a:avLst/>
          </a:prstGeom>
        </p:spPr>
        <p:txBody>
          <a:bodyPr vert="horz" lIns="91440" tIns="45720" rIns="91440" bIns="45720" rtlCol="0"/>
          <a:lstStyle>
            <a:lvl1pPr algn="r">
              <a:defRPr sz="1200"/>
            </a:lvl1pPr>
          </a:lstStyle>
          <a:p>
            <a:fld id="{647846FE-71D6-4CFC-BADE-C35F9209649E}" type="datetimeFigureOut">
              <a:rPr lang="en-GB" smtClean="0"/>
              <a:t>25/06/2024</a:t>
            </a:fld>
            <a:endParaRPr lang="en-GB"/>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6"/>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6"/>
            <a:ext cx="2945659" cy="498054"/>
          </a:xfrm>
          <a:prstGeom prst="rect">
            <a:avLst/>
          </a:prstGeom>
        </p:spPr>
        <p:txBody>
          <a:bodyPr vert="horz" lIns="91440" tIns="45720" rIns="91440" bIns="45720" rtlCol="0" anchor="b"/>
          <a:lstStyle>
            <a:lvl1pPr algn="r">
              <a:defRPr sz="1200"/>
            </a:lvl1pPr>
          </a:lstStyle>
          <a:p>
            <a:fld id="{8F1D5FE4-8DAC-4FCA-9FFD-4307C2062218}" type="slidenum">
              <a:rPr lang="en-GB" smtClean="0"/>
              <a:t>‹#›</a:t>
            </a:fld>
            <a:endParaRPr lang="en-GB"/>
          </a:p>
        </p:txBody>
      </p:sp>
    </p:spTree>
    <p:extLst>
      <p:ext uri="{BB962C8B-B14F-4D97-AF65-F5344CB8AC3E}">
        <p14:creationId xmlns:p14="http://schemas.microsoft.com/office/powerpoint/2010/main" val="7800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a:t>
            </a:fld>
            <a:endParaRPr lang="en-GB"/>
          </a:p>
        </p:txBody>
      </p:sp>
    </p:spTree>
    <p:extLst>
      <p:ext uri="{BB962C8B-B14F-4D97-AF65-F5344CB8AC3E}">
        <p14:creationId xmlns:p14="http://schemas.microsoft.com/office/powerpoint/2010/main" val="3979394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10</a:t>
            </a:fld>
            <a:endParaRPr lang="en-GB"/>
          </a:p>
        </p:txBody>
      </p:sp>
    </p:spTree>
    <p:extLst>
      <p:ext uri="{BB962C8B-B14F-4D97-AF65-F5344CB8AC3E}">
        <p14:creationId xmlns:p14="http://schemas.microsoft.com/office/powerpoint/2010/main" val="401837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11</a:t>
            </a:fld>
            <a:endParaRPr lang="en-GB"/>
          </a:p>
        </p:txBody>
      </p:sp>
    </p:spTree>
    <p:extLst>
      <p:ext uri="{BB962C8B-B14F-4D97-AF65-F5344CB8AC3E}">
        <p14:creationId xmlns:p14="http://schemas.microsoft.com/office/powerpoint/2010/main" val="349684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12</a:t>
            </a:fld>
            <a:endParaRPr lang="en-GB"/>
          </a:p>
        </p:txBody>
      </p:sp>
    </p:spTree>
    <p:extLst>
      <p:ext uri="{BB962C8B-B14F-4D97-AF65-F5344CB8AC3E}">
        <p14:creationId xmlns:p14="http://schemas.microsoft.com/office/powerpoint/2010/main" val="412384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13</a:t>
            </a:fld>
            <a:endParaRPr lang="en-GB"/>
          </a:p>
        </p:txBody>
      </p:sp>
    </p:spTree>
    <p:extLst>
      <p:ext uri="{BB962C8B-B14F-4D97-AF65-F5344CB8AC3E}">
        <p14:creationId xmlns:p14="http://schemas.microsoft.com/office/powerpoint/2010/main" val="296618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14</a:t>
            </a:fld>
            <a:endParaRPr lang="en-GB"/>
          </a:p>
        </p:txBody>
      </p:sp>
    </p:spTree>
    <p:extLst>
      <p:ext uri="{BB962C8B-B14F-4D97-AF65-F5344CB8AC3E}">
        <p14:creationId xmlns:p14="http://schemas.microsoft.com/office/powerpoint/2010/main" val="385342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15</a:t>
            </a:fld>
            <a:endParaRPr lang="en-GB"/>
          </a:p>
        </p:txBody>
      </p:sp>
    </p:spTree>
    <p:extLst>
      <p:ext uri="{BB962C8B-B14F-4D97-AF65-F5344CB8AC3E}">
        <p14:creationId xmlns:p14="http://schemas.microsoft.com/office/powerpoint/2010/main" val="104975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16</a:t>
            </a:fld>
            <a:endParaRPr lang="en-GB"/>
          </a:p>
        </p:txBody>
      </p:sp>
    </p:spTree>
    <p:extLst>
      <p:ext uri="{BB962C8B-B14F-4D97-AF65-F5344CB8AC3E}">
        <p14:creationId xmlns:p14="http://schemas.microsoft.com/office/powerpoint/2010/main" val="274599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17</a:t>
            </a:fld>
            <a:endParaRPr lang="en-GB"/>
          </a:p>
        </p:txBody>
      </p:sp>
    </p:spTree>
    <p:extLst>
      <p:ext uri="{BB962C8B-B14F-4D97-AF65-F5344CB8AC3E}">
        <p14:creationId xmlns:p14="http://schemas.microsoft.com/office/powerpoint/2010/main" val="71442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18</a:t>
            </a:fld>
            <a:endParaRPr lang="en-GB"/>
          </a:p>
        </p:txBody>
      </p:sp>
    </p:spTree>
    <p:extLst>
      <p:ext uri="{BB962C8B-B14F-4D97-AF65-F5344CB8AC3E}">
        <p14:creationId xmlns:p14="http://schemas.microsoft.com/office/powerpoint/2010/main" val="263656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19</a:t>
            </a:fld>
            <a:endParaRPr lang="en-GB"/>
          </a:p>
        </p:txBody>
      </p:sp>
    </p:spTree>
    <p:extLst>
      <p:ext uri="{BB962C8B-B14F-4D97-AF65-F5344CB8AC3E}">
        <p14:creationId xmlns:p14="http://schemas.microsoft.com/office/powerpoint/2010/main" val="191378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a:t>
            </a:fld>
            <a:endParaRPr lang="en-GB"/>
          </a:p>
        </p:txBody>
      </p:sp>
    </p:spTree>
    <p:extLst>
      <p:ext uri="{BB962C8B-B14F-4D97-AF65-F5344CB8AC3E}">
        <p14:creationId xmlns:p14="http://schemas.microsoft.com/office/powerpoint/2010/main" val="725527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20</a:t>
            </a:fld>
            <a:endParaRPr lang="en-GB"/>
          </a:p>
        </p:txBody>
      </p:sp>
    </p:spTree>
    <p:extLst>
      <p:ext uri="{BB962C8B-B14F-4D97-AF65-F5344CB8AC3E}">
        <p14:creationId xmlns:p14="http://schemas.microsoft.com/office/powerpoint/2010/main" val="132366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21</a:t>
            </a:fld>
            <a:endParaRPr lang="en-GB"/>
          </a:p>
        </p:txBody>
      </p:sp>
    </p:spTree>
    <p:extLst>
      <p:ext uri="{BB962C8B-B14F-4D97-AF65-F5344CB8AC3E}">
        <p14:creationId xmlns:p14="http://schemas.microsoft.com/office/powerpoint/2010/main" val="3648971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22</a:t>
            </a:fld>
            <a:endParaRPr lang="en-GB"/>
          </a:p>
        </p:txBody>
      </p:sp>
    </p:spTree>
    <p:extLst>
      <p:ext uri="{BB962C8B-B14F-4D97-AF65-F5344CB8AC3E}">
        <p14:creationId xmlns:p14="http://schemas.microsoft.com/office/powerpoint/2010/main" val="1355464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23</a:t>
            </a:fld>
            <a:endParaRPr lang="en-GB"/>
          </a:p>
        </p:txBody>
      </p:sp>
    </p:spTree>
    <p:extLst>
      <p:ext uri="{BB962C8B-B14F-4D97-AF65-F5344CB8AC3E}">
        <p14:creationId xmlns:p14="http://schemas.microsoft.com/office/powerpoint/2010/main" val="3631931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24</a:t>
            </a:fld>
            <a:endParaRPr lang="en-GB"/>
          </a:p>
        </p:txBody>
      </p:sp>
    </p:spTree>
    <p:extLst>
      <p:ext uri="{BB962C8B-B14F-4D97-AF65-F5344CB8AC3E}">
        <p14:creationId xmlns:p14="http://schemas.microsoft.com/office/powerpoint/2010/main" val="71846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25</a:t>
            </a:fld>
            <a:endParaRPr lang="en-GB"/>
          </a:p>
        </p:txBody>
      </p:sp>
    </p:spTree>
    <p:extLst>
      <p:ext uri="{BB962C8B-B14F-4D97-AF65-F5344CB8AC3E}">
        <p14:creationId xmlns:p14="http://schemas.microsoft.com/office/powerpoint/2010/main" val="4003732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28</a:t>
            </a:fld>
            <a:endParaRPr lang="en-GB"/>
          </a:p>
        </p:txBody>
      </p:sp>
    </p:spTree>
    <p:extLst>
      <p:ext uri="{BB962C8B-B14F-4D97-AF65-F5344CB8AC3E}">
        <p14:creationId xmlns:p14="http://schemas.microsoft.com/office/powerpoint/2010/main" val="3970904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29</a:t>
            </a:fld>
            <a:endParaRPr lang="en-GB"/>
          </a:p>
        </p:txBody>
      </p:sp>
    </p:spTree>
    <p:extLst>
      <p:ext uri="{BB962C8B-B14F-4D97-AF65-F5344CB8AC3E}">
        <p14:creationId xmlns:p14="http://schemas.microsoft.com/office/powerpoint/2010/main" val="260255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30</a:t>
            </a:fld>
            <a:endParaRPr lang="en-GB"/>
          </a:p>
        </p:txBody>
      </p:sp>
    </p:spTree>
    <p:extLst>
      <p:ext uri="{BB962C8B-B14F-4D97-AF65-F5344CB8AC3E}">
        <p14:creationId xmlns:p14="http://schemas.microsoft.com/office/powerpoint/2010/main" val="245954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31</a:t>
            </a:fld>
            <a:endParaRPr lang="en-GB"/>
          </a:p>
        </p:txBody>
      </p:sp>
    </p:spTree>
    <p:extLst>
      <p:ext uri="{BB962C8B-B14F-4D97-AF65-F5344CB8AC3E}">
        <p14:creationId xmlns:p14="http://schemas.microsoft.com/office/powerpoint/2010/main" val="232076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a:t>
            </a:fld>
            <a:endParaRPr lang="en-GB"/>
          </a:p>
        </p:txBody>
      </p:sp>
    </p:spTree>
    <p:extLst>
      <p:ext uri="{BB962C8B-B14F-4D97-AF65-F5344CB8AC3E}">
        <p14:creationId xmlns:p14="http://schemas.microsoft.com/office/powerpoint/2010/main" val="495019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32</a:t>
            </a:fld>
            <a:endParaRPr lang="en-GB"/>
          </a:p>
        </p:txBody>
      </p:sp>
    </p:spTree>
    <p:extLst>
      <p:ext uri="{BB962C8B-B14F-4D97-AF65-F5344CB8AC3E}">
        <p14:creationId xmlns:p14="http://schemas.microsoft.com/office/powerpoint/2010/main" val="1739261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33</a:t>
            </a:fld>
            <a:endParaRPr lang="en-GB"/>
          </a:p>
        </p:txBody>
      </p:sp>
    </p:spTree>
    <p:extLst>
      <p:ext uri="{BB962C8B-B14F-4D97-AF65-F5344CB8AC3E}">
        <p14:creationId xmlns:p14="http://schemas.microsoft.com/office/powerpoint/2010/main" val="291802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34</a:t>
            </a:fld>
            <a:endParaRPr lang="en-GB"/>
          </a:p>
        </p:txBody>
      </p:sp>
    </p:spTree>
    <p:extLst>
      <p:ext uri="{BB962C8B-B14F-4D97-AF65-F5344CB8AC3E}">
        <p14:creationId xmlns:p14="http://schemas.microsoft.com/office/powerpoint/2010/main" val="4095077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35</a:t>
            </a:fld>
            <a:endParaRPr lang="en-GB"/>
          </a:p>
        </p:txBody>
      </p:sp>
    </p:spTree>
    <p:extLst>
      <p:ext uri="{BB962C8B-B14F-4D97-AF65-F5344CB8AC3E}">
        <p14:creationId xmlns:p14="http://schemas.microsoft.com/office/powerpoint/2010/main" val="214070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dirty="0"/>
              <a:t>There are 4 reasons why we need to reconsider the role of leadership at AGS:</a:t>
            </a:r>
          </a:p>
          <a:p>
            <a:endParaRPr lang="en-GB" sz="2300" dirty="0"/>
          </a:p>
          <a:p>
            <a:r>
              <a:rPr lang="en-GB" sz="2300" dirty="0"/>
              <a:t>1. This school is transforming again (Phase 2):</a:t>
            </a:r>
          </a:p>
          <a:p>
            <a:r>
              <a:rPr lang="en-GB" sz="2300" dirty="0"/>
              <a:t>a) Phase 1 (2015-2020) = securing GOOD standards required a certain approach from leaders (we’ll look at these in detail later)</a:t>
            </a:r>
          </a:p>
          <a:p>
            <a:r>
              <a:rPr lang="en-GB" sz="2300" dirty="0"/>
              <a:t>b) Phase 2 (2020 – 2025) = securing exceptional quality of education will require a different approach from leaders.</a:t>
            </a:r>
          </a:p>
          <a:p>
            <a:endParaRPr lang="en-GB" sz="2300" dirty="0"/>
          </a:p>
          <a:p>
            <a:r>
              <a:rPr lang="en-GB" sz="2300" dirty="0"/>
              <a:t>2. Minimise the inspection legacy = we have to assume that we will secure a GOOD judgement this time, and having achieved that I do want us to fall into the common trap of treading water for the remainder of the year. I want us to be ready to move quickly on further school improvement. </a:t>
            </a:r>
          </a:p>
          <a:p>
            <a:endParaRPr lang="en-GB" sz="2300" dirty="0"/>
          </a:p>
          <a:p>
            <a:r>
              <a:rPr lang="en-GB" sz="2300" dirty="0"/>
              <a:t>3. We have challenged CLs to adapt their leadership approach (given them significant autonomy) but we have failed to challenge ourselves. We have become too comfortable. I would argue that this is best demonstrated at SLT meetings – there is very little challenge or debate.</a:t>
            </a:r>
          </a:p>
          <a:p>
            <a:endParaRPr lang="en-GB" sz="2300" dirty="0"/>
          </a:p>
          <a:p>
            <a:r>
              <a:rPr lang="en-GB" sz="2300" dirty="0"/>
              <a:t>4. Despite challenging CLs to develop an ambitious KRC  (within the framework of the CTA policy) the PPE debate last term clearly shows there is significant variation in their knowledge of the principles and applications of the curriculum as the progression model. Therefore, how can we adequately challenge them as our SLT links if we do not possess that same knowledge.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62D1F-9EC2-4180-8120-5A4ED2990645}" type="slidenum">
              <a:rPr kumimoji="0" lang="en-GB"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168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37</a:t>
            </a:fld>
            <a:endParaRPr lang="en-GB"/>
          </a:p>
        </p:txBody>
      </p:sp>
    </p:spTree>
    <p:extLst>
      <p:ext uri="{BB962C8B-B14F-4D97-AF65-F5344CB8AC3E}">
        <p14:creationId xmlns:p14="http://schemas.microsoft.com/office/powerpoint/2010/main" val="428370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38</a:t>
            </a:fld>
            <a:endParaRPr lang="en-GB"/>
          </a:p>
        </p:txBody>
      </p:sp>
    </p:spTree>
    <p:extLst>
      <p:ext uri="{BB962C8B-B14F-4D97-AF65-F5344CB8AC3E}">
        <p14:creationId xmlns:p14="http://schemas.microsoft.com/office/powerpoint/2010/main" val="1568413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39</a:t>
            </a:fld>
            <a:endParaRPr lang="en-GB"/>
          </a:p>
        </p:txBody>
      </p:sp>
    </p:spTree>
    <p:extLst>
      <p:ext uri="{BB962C8B-B14F-4D97-AF65-F5344CB8AC3E}">
        <p14:creationId xmlns:p14="http://schemas.microsoft.com/office/powerpoint/2010/main" val="4092375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41</a:t>
            </a:fld>
            <a:endParaRPr lang="en-GB"/>
          </a:p>
        </p:txBody>
      </p:sp>
    </p:spTree>
    <p:extLst>
      <p:ext uri="{BB962C8B-B14F-4D97-AF65-F5344CB8AC3E}">
        <p14:creationId xmlns:p14="http://schemas.microsoft.com/office/powerpoint/2010/main" val="3091182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43</a:t>
            </a:fld>
            <a:endParaRPr lang="en-GB"/>
          </a:p>
        </p:txBody>
      </p:sp>
    </p:spTree>
    <p:extLst>
      <p:ext uri="{BB962C8B-B14F-4D97-AF65-F5344CB8AC3E}">
        <p14:creationId xmlns:p14="http://schemas.microsoft.com/office/powerpoint/2010/main" val="32078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4</a:t>
            </a:fld>
            <a:endParaRPr lang="en-GB"/>
          </a:p>
        </p:txBody>
      </p:sp>
    </p:spTree>
    <p:extLst>
      <p:ext uri="{BB962C8B-B14F-4D97-AF65-F5344CB8AC3E}">
        <p14:creationId xmlns:p14="http://schemas.microsoft.com/office/powerpoint/2010/main" val="3944332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Do not forget to collect the leaflets on </a:t>
            </a:r>
            <a:r>
              <a:rPr lang="en-GB" sz="1200" dirty="0" err="1"/>
              <a:t>ParentPay</a:t>
            </a:r>
            <a:r>
              <a:rPr lang="en-GB" sz="1200" dirty="0"/>
              <a:t> </a:t>
            </a:r>
            <a:r>
              <a:rPr lang="en-GB" sz="1200" dirty="0" err="1"/>
              <a:t>etc</a:t>
            </a:r>
            <a:r>
              <a:rPr lang="en-GB" sz="1200" dirty="0"/>
              <a:t> on the stall in your exit.</a:t>
            </a:r>
            <a:r>
              <a:rPr lang="en-GB" sz="1200" baseline="0" dirty="0"/>
              <a:t>  </a:t>
            </a:r>
            <a:r>
              <a:rPr lang="en-GB" sz="1200" dirty="0"/>
              <a:t>Thanks ever so much for your</a:t>
            </a:r>
            <a:r>
              <a:rPr lang="en-GB" sz="1200" baseline="0" dirty="0"/>
              <a:t> t</a:t>
            </a:r>
            <a:r>
              <a:rPr lang="en-GB" sz="1200" dirty="0"/>
              <a:t>ime this evening, we look forward to seeing you in September. Have a safe and enjoyable Summer holiday!!!</a:t>
            </a:r>
          </a:p>
          <a:p>
            <a:endParaRPr lang="en-GB" dirty="0"/>
          </a:p>
        </p:txBody>
      </p:sp>
      <p:sp>
        <p:nvSpPr>
          <p:cNvPr id="4" name="Slide Number Placeholder 3"/>
          <p:cNvSpPr>
            <a:spLocks noGrp="1"/>
          </p:cNvSpPr>
          <p:nvPr>
            <p:ph type="sldNum" sz="quarter" idx="10"/>
          </p:nvPr>
        </p:nvSpPr>
        <p:spPr/>
        <p:txBody>
          <a:bodyPr/>
          <a:lstStyle/>
          <a:p>
            <a:fld id="{8F1D5FE4-8DAC-4FCA-9FFD-4307C2062218}" type="slidenum">
              <a:rPr lang="en-GB" smtClean="0"/>
              <a:t>44</a:t>
            </a:fld>
            <a:endParaRPr lang="en-GB"/>
          </a:p>
        </p:txBody>
      </p:sp>
    </p:spTree>
    <p:extLst>
      <p:ext uri="{BB962C8B-B14F-4D97-AF65-F5344CB8AC3E}">
        <p14:creationId xmlns:p14="http://schemas.microsoft.com/office/powerpoint/2010/main" val="196616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5</a:t>
            </a:fld>
            <a:endParaRPr lang="en-GB"/>
          </a:p>
        </p:txBody>
      </p:sp>
    </p:spTree>
    <p:extLst>
      <p:ext uri="{BB962C8B-B14F-4D97-AF65-F5344CB8AC3E}">
        <p14:creationId xmlns:p14="http://schemas.microsoft.com/office/powerpoint/2010/main" val="105899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6</a:t>
            </a:fld>
            <a:endParaRPr lang="en-GB"/>
          </a:p>
        </p:txBody>
      </p:sp>
    </p:spTree>
    <p:extLst>
      <p:ext uri="{BB962C8B-B14F-4D97-AF65-F5344CB8AC3E}">
        <p14:creationId xmlns:p14="http://schemas.microsoft.com/office/powerpoint/2010/main" val="125850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7</a:t>
            </a:fld>
            <a:endParaRPr lang="en-GB"/>
          </a:p>
        </p:txBody>
      </p:sp>
    </p:spTree>
    <p:extLst>
      <p:ext uri="{BB962C8B-B14F-4D97-AF65-F5344CB8AC3E}">
        <p14:creationId xmlns:p14="http://schemas.microsoft.com/office/powerpoint/2010/main" val="374882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8</a:t>
            </a:fld>
            <a:endParaRPr lang="en-GB"/>
          </a:p>
        </p:txBody>
      </p:sp>
    </p:spTree>
    <p:extLst>
      <p:ext uri="{BB962C8B-B14F-4D97-AF65-F5344CB8AC3E}">
        <p14:creationId xmlns:p14="http://schemas.microsoft.com/office/powerpoint/2010/main" val="329945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1D5FE4-8DAC-4FCA-9FFD-4307C2062218}" type="slidenum">
              <a:rPr lang="en-GB" smtClean="0"/>
              <a:t>9</a:t>
            </a:fld>
            <a:endParaRPr lang="en-GB"/>
          </a:p>
        </p:txBody>
      </p:sp>
    </p:spTree>
    <p:extLst>
      <p:ext uri="{BB962C8B-B14F-4D97-AF65-F5344CB8AC3E}">
        <p14:creationId xmlns:p14="http://schemas.microsoft.com/office/powerpoint/2010/main" val="306668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DC462D-2A4F-4B55-8764-B06BA4C18CD9}"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4522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4C219A-BE7D-438D-8DE1-2F6439258D78}"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785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F2CA1C-7686-4A5D-B214-ED1FDD6B9F4B}"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013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C427DB-48DB-4598-8D74-8CF1658241B3}"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141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24D31-6229-4E63-8444-C99C2E0E3275}"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Aspire, Grow, Succeed.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673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0B4BAA-1ED5-4E2A-99CE-2155F297A929}" type="datetime1">
              <a:rPr lang="en-US" smtClean="0"/>
              <a:t>6/25/2024</a:t>
            </a:fld>
            <a:endParaRPr lang="en-US" dirty="0"/>
          </a:p>
        </p:txBody>
      </p:sp>
      <p:sp>
        <p:nvSpPr>
          <p:cNvPr id="6" name="Footer Placeholder 5"/>
          <p:cNvSpPr>
            <a:spLocks noGrp="1"/>
          </p:cNvSpPr>
          <p:nvPr>
            <p:ph type="ftr" sz="quarter" idx="11"/>
          </p:nvPr>
        </p:nvSpPr>
        <p:spPr/>
        <p:txBody>
          <a:bodyPr/>
          <a:lstStyle/>
          <a:p>
            <a:r>
              <a:rPr lang="en-US"/>
              <a:t>Aspire, Grow, Succeed.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8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F19870-CCC8-43BA-A9C1-B7C82A6CD974}" type="datetime1">
              <a:rPr lang="en-US" smtClean="0"/>
              <a:t>6/25/2024</a:t>
            </a:fld>
            <a:endParaRPr lang="en-US" dirty="0"/>
          </a:p>
        </p:txBody>
      </p:sp>
      <p:sp>
        <p:nvSpPr>
          <p:cNvPr id="8" name="Footer Placeholder 7"/>
          <p:cNvSpPr>
            <a:spLocks noGrp="1"/>
          </p:cNvSpPr>
          <p:nvPr>
            <p:ph type="ftr" sz="quarter" idx="11"/>
          </p:nvPr>
        </p:nvSpPr>
        <p:spPr/>
        <p:txBody>
          <a:bodyPr/>
          <a:lstStyle/>
          <a:p>
            <a:r>
              <a:rPr lang="en-US"/>
              <a:t>Aspire, Grow, Succeed.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89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729378-D7CB-4F1B-96F7-ACD1097FCED6}" type="datetime1">
              <a:rPr lang="en-US" smtClean="0"/>
              <a:t>6/25/2024</a:t>
            </a:fld>
            <a:endParaRPr lang="en-US" dirty="0"/>
          </a:p>
        </p:txBody>
      </p:sp>
      <p:sp>
        <p:nvSpPr>
          <p:cNvPr id="4" name="Footer Placeholder 3"/>
          <p:cNvSpPr>
            <a:spLocks noGrp="1"/>
          </p:cNvSpPr>
          <p:nvPr>
            <p:ph type="ftr" sz="quarter" idx="11"/>
          </p:nvPr>
        </p:nvSpPr>
        <p:spPr/>
        <p:txBody>
          <a:bodyPr/>
          <a:lstStyle/>
          <a:p>
            <a:r>
              <a:rPr lang="en-US"/>
              <a:t>Aspire, Grow, Succeed.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669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712D2-DE21-410D-97DC-7258383A5E34}" type="datetime1">
              <a:rPr lang="en-US" smtClean="0"/>
              <a:t>6/25/2024</a:t>
            </a:fld>
            <a:endParaRPr lang="en-US" dirty="0"/>
          </a:p>
        </p:txBody>
      </p:sp>
      <p:sp>
        <p:nvSpPr>
          <p:cNvPr id="3" name="Footer Placeholder 2"/>
          <p:cNvSpPr>
            <a:spLocks noGrp="1"/>
          </p:cNvSpPr>
          <p:nvPr>
            <p:ph type="ftr" sz="quarter" idx="11"/>
          </p:nvPr>
        </p:nvSpPr>
        <p:spPr/>
        <p:txBody>
          <a:bodyPr/>
          <a:lstStyle/>
          <a:p>
            <a:r>
              <a:rPr lang="en-US"/>
              <a:t>Aspire, Grow, Succeed.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0652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3EF7DF-013F-4E63-8BB5-B6FCD66A95F0}" type="datetime1">
              <a:rPr lang="en-US" smtClean="0"/>
              <a:t>6/25/2024</a:t>
            </a:fld>
            <a:endParaRPr lang="en-US" dirty="0"/>
          </a:p>
        </p:txBody>
      </p:sp>
      <p:sp>
        <p:nvSpPr>
          <p:cNvPr id="6" name="Footer Placeholder 5"/>
          <p:cNvSpPr>
            <a:spLocks noGrp="1"/>
          </p:cNvSpPr>
          <p:nvPr>
            <p:ph type="ftr" sz="quarter" idx="11"/>
          </p:nvPr>
        </p:nvSpPr>
        <p:spPr/>
        <p:txBody>
          <a:bodyPr/>
          <a:lstStyle/>
          <a:p>
            <a:r>
              <a:rPr lang="en-US"/>
              <a:t>Aspire, Grow, Succeed.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9612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6A9F6-666E-47F3-996A-3FCEB22432A1}" type="datetime1">
              <a:rPr lang="en-US" smtClean="0"/>
              <a:t>6/25/2024</a:t>
            </a:fld>
            <a:endParaRPr lang="en-US" dirty="0"/>
          </a:p>
        </p:txBody>
      </p:sp>
      <p:sp>
        <p:nvSpPr>
          <p:cNvPr id="6" name="Footer Placeholder 5"/>
          <p:cNvSpPr>
            <a:spLocks noGrp="1"/>
          </p:cNvSpPr>
          <p:nvPr>
            <p:ph type="ftr" sz="quarter" idx="11"/>
          </p:nvPr>
        </p:nvSpPr>
        <p:spPr/>
        <p:txBody>
          <a:bodyPr/>
          <a:lstStyle/>
          <a:p>
            <a:r>
              <a:rPr lang="en-US"/>
              <a:t>Aspire, Grow, Succeed.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80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5B9C7-9C1B-4B34-A8F9-D08DB769CF11}" type="datetime1">
              <a:rPr lang="en-US" smtClean="0"/>
              <a:t>6/25/2024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Aspire, Grow, Succeed.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621466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uniwears.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rawcliffesleeds.co.uk/" TargetMode="External"/><Relationship Id="rId5" Type="http://schemas.openxmlformats.org/officeDocument/2006/relationships/hyperlink" Target="http://www.designschooluniform.co.uk/"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vikimciver@allertongrange.com"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parentpay.com/"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jpeg"/><Relationship Id="rId7"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911634" y="1384662"/>
            <a:ext cx="6934159" cy="4493623"/>
          </a:xfrm>
        </p:spPr>
        <p:txBody>
          <a:bodyPr>
            <a:noAutofit/>
          </a:bodyPr>
          <a:lstStyle/>
          <a:p>
            <a:r>
              <a:rPr lang="en-GB" sz="6600" b="1" dirty="0">
                <a:latin typeface="+mn-lt"/>
              </a:rPr>
              <a:t>Welcome to Allerton Grange School</a:t>
            </a:r>
            <a:br>
              <a:rPr lang="en-GB" sz="6600" b="1" dirty="0">
                <a:latin typeface="+mn-lt"/>
              </a:rPr>
            </a:br>
            <a:br>
              <a:rPr lang="en-GB" sz="6600" b="1" dirty="0">
                <a:latin typeface="+mn-lt"/>
              </a:rPr>
            </a:br>
            <a:r>
              <a:rPr lang="en-GB" sz="5400" b="1" dirty="0">
                <a:latin typeface="+mn-lt"/>
              </a:rPr>
              <a:t>25 June 2024</a:t>
            </a:r>
            <a:endParaRPr lang="en-GB" sz="6600" b="1" dirty="0">
              <a:latin typeface="+mn-lt"/>
            </a:endParaRPr>
          </a:p>
        </p:txBody>
      </p:sp>
      <p:sp>
        <p:nvSpPr>
          <p:cNvPr id="9" name="Footer Placeholder 5"/>
          <p:cNvSpPr>
            <a:spLocks noGrp="1"/>
          </p:cNvSpPr>
          <p:nvPr>
            <p:ph type="ftr" sz="quarter" idx="11"/>
          </p:nvPr>
        </p:nvSpPr>
        <p:spPr>
          <a:xfrm>
            <a:off x="2324100" y="6322688"/>
            <a:ext cx="7543800" cy="365125"/>
          </a:xfrm>
        </p:spPr>
        <p:txBody>
          <a:bodyPr vert="horz" lIns="91440" tIns="45720" rIns="91440" bIns="45720" rtlCol="0" anchor="t"/>
          <a:lstStyle/>
          <a:p>
            <a:pPr algn="ctr"/>
            <a:r>
              <a:rPr lang="en-US" sz="2400" b="1" dirty="0"/>
              <a:t>Aspire, Grow, Succeed.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837" y="1236694"/>
            <a:ext cx="3580811" cy="478955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25039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sp>
        <p:nvSpPr>
          <p:cNvPr id="6" name="TextBox 5"/>
          <p:cNvSpPr txBox="1"/>
          <p:nvPr/>
        </p:nvSpPr>
        <p:spPr>
          <a:xfrm>
            <a:off x="5961784" y="1150852"/>
            <a:ext cx="6077815" cy="4832092"/>
          </a:xfrm>
          <a:prstGeom prst="rect">
            <a:avLst/>
          </a:prstGeom>
          <a:noFill/>
        </p:spPr>
        <p:txBody>
          <a:bodyPr wrap="square" rtlCol="0">
            <a:spAutoFit/>
          </a:bodyPr>
          <a:lstStyle/>
          <a:p>
            <a:endParaRPr lang="en-GB" sz="2800" dirty="0"/>
          </a:p>
          <a:p>
            <a:endParaRPr lang="en-GB" sz="2800" dirty="0"/>
          </a:p>
          <a:p>
            <a:r>
              <a:rPr lang="en-GB" sz="2800" dirty="0"/>
              <a:t>Starting a new school in Year 7 can be a worrying time for both students and parents. We have systems in place and will work closely with you to ensure the transition is as smooth as possible. </a:t>
            </a:r>
          </a:p>
          <a:p>
            <a:endParaRPr lang="en-GB" sz="2800" dirty="0"/>
          </a:p>
          <a:p>
            <a:r>
              <a:rPr lang="en-GB" sz="2800" dirty="0"/>
              <a:t>The Year 7 team are very experienced, always approachable and are available throughout the school day.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3" name="Picture 2"/>
          <p:cNvPicPr>
            <a:picLocks noChangeAspect="1"/>
          </p:cNvPicPr>
          <p:nvPr/>
        </p:nvPicPr>
        <p:blipFill>
          <a:blip r:embed="rId5"/>
          <a:stretch>
            <a:fillRect/>
          </a:stretch>
        </p:blipFill>
        <p:spPr>
          <a:xfrm>
            <a:off x="129020" y="1023257"/>
            <a:ext cx="5703744" cy="5679627"/>
          </a:xfrm>
          <a:prstGeom prst="rect">
            <a:avLst/>
          </a:prstGeom>
        </p:spPr>
      </p:pic>
    </p:spTree>
    <p:extLst>
      <p:ext uri="{BB962C8B-B14F-4D97-AF65-F5344CB8AC3E}">
        <p14:creationId xmlns:p14="http://schemas.microsoft.com/office/powerpoint/2010/main" val="345749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6" name="Rectangle 5"/>
          <p:cNvSpPr/>
          <p:nvPr/>
        </p:nvSpPr>
        <p:spPr>
          <a:xfrm>
            <a:off x="794493" y="752935"/>
            <a:ext cx="9368841" cy="10956846"/>
          </a:xfrm>
          <a:prstGeom prst="rect">
            <a:avLst/>
          </a:prstGeom>
        </p:spPr>
        <p:txBody>
          <a:bodyPr wrap="square">
            <a:spAutoFit/>
          </a:bodyPr>
          <a:lstStyle/>
          <a:p>
            <a:r>
              <a:rPr lang="en-GB" sz="4000" b="1" u="sng" dirty="0"/>
              <a:t>Uniform &amp; PE kit</a:t>
            </a:r>
          </a:p>
          <a:p>
            <a:endParaRPr lang="en-GB" sz="2600" dirty="0"/>
          </a:p>
          <a:p>
            <a:endParaRPr lang="en-GB" sz="2600" dirty="0"/>
          </a:p>
          <a:p>
            <a:endParaRPr lang="en-GB" sz="2600" dirty="0"/>
          </a:p>
          <a:p>
            <a:endParaRPr lang="en-GB" sz="2600" dirty="0"/>
          </a:p>
          <a:p>
            <a:endParaRPr lang="en-GB" sz="2600" dirty="0"/>
          </a:p>
          <a:p>
            <a:endParaRPr lang="en-GB" sz="2600" dirty="0"/>
          </a:p>
          <a:p>
            <a:endParaRPr lang="en-GB" sz="2600" dirty="0"/>
          </a:p>
          <a:p>
            <a:endParaRPr lang="en-GB" sz="2600" dirty="0"/>
          </a:p>
          <a:p>
            <a:endParaRPr lang="en-GB" sz="2600" dirty="0"/>
          </a:p>
          <a:p>
            <a:endParaRPr lang="en-GB" sz="2600" dirty="0"/>
          </a:p>
          <a:p>
            <a:endParaRPr lang="en-GB" sz="2600" dirty="0"/>
          </a:p>
          <a:p>
            <a:endParaRPr lang="en-GB" sz="2600" dirty="0"/>
          </a:p>
          <a:p>
            <a:r>
              <a:rPr lang="en-GB" sz="2600" dirty="0"/>
              <a:t>			Please </a:t>
            </a:r>
            <a:r>
              <a:rPr lang="en-GB" sz="2600" b="1" u="sng" dirty="0"/>
              <a:t>label all</a:t>
            </a:r>
            <a:r>
              <a:rPr lang="en-GB" sz="2600" dirty="0"/>
              <a:t> items of clothing with your child’s name</a:t>
            </a:r>
          </a:p>
          <a:p>
            <a:endParaRPr lang="en-GB" sz="2600" dirty="0"/>
          </a:p>
          <a:p>
            <a:endParaRPr lang="en-GB" dirty="0"/>
          </a:p>
          <a:p>
            <a:pPr lvl="2"/>
            <a:endParaRPr lang="en-GB" dirty="0"/>
          </a:p>
          <a:p>
            <a:endParaRPr lang="en-GB" dirty="0"/>
          </a:p>
          <a:p>
            <a:endParaRPr lang="en-GB" dirty="0"/>
          </a:p>
          <a:p>
            <a:endParaRPr lang="en-GB" dirty="0"/>
          </a:p>
          <a:p>
            <a:endParaRPr lang="en-GB" dirty="0"/>
          </a:p>
          <a:p>
            <a:endParaRPr lang="en-GB" dirty="0"/>
          </a:p>
          <a:p>
            <a:endParaRPr lang="en-GB" dirty="0"/>
          </a:p>
          <a:p>
            <a:endParaRPr lang="en-GB" sz="2600" dirty="0"/>
          </a:p>
          <a:p>
            <a:endParaRPr lang="en-GB" sz="2600" dirty="0"/>
          </a:p>
          <a:p>
            <a:endParaRPr lang="en-GB" sz="4000" dirty="0"/>
          </a:p>
          <a:p>
            <a:pPr algn="ctr"/>
            <a:endParaRPr lang="en-GB" sz="40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43899963"/>
              </p:ext>
            </p:extLst>
          </p:nvPr>
        </p:nvGraphicFramePr>
        <p:xfrm>
          <a:off x="249383" y="2133600"/>
          <a:ext cx="11781749" cy="3896170"/>
        </p:xfrm>
        <a:graphic>
          <a:graphicData uri="http://schemas.openxmlformats.org/drawingml/2006/table">
            <a:tbl>
              <a:tblPr firstRow="1" firstCol="1" bandRow="1">
                <a:tableStyleId>{5C22544A-7EE6-4342-B048-85BDC9FD1C3A}</a:tableStyleId>
              </a:tblPr>
              <a:tblGrid>
                <a:gridCol w="3636417">
                  <a:extLst>
                    <a:ext uri="{9D8B030D-6E8A-4147-A177-3AD203B41FA5}">
                      <a16:colId xmlns:a16="http://schemas.microsoft.com/office/drawing/2014/main" val="3265337134"/>
                    </a:ext>
                  </a:extLst>
                </a:gridCol>
                <a:gridCol w="3023000">
                  <a:extLst>
                    <a:ext uri="{9D8B030D-6E8A-4147-A177-3AD203B41FA5}">
                      <a16:colId xmlns:a16="http://schemas.microsoft.com/office/drawing/2014/main" val="1015816112"/>
                    </a:ext>
                  </a:extLst>
                </a:gridCol>
                <a:gridCol w="2683933">
                  <a:extLst>
                    <a:ext uri="{9D8B030D-6E8A-4147-A177-3AD203B41FA5}">
                      <a16:colId xmlns:a16="http://schemas.microsoft.com/office/drawing/2014/main" val="3801805656"/>
                    </a:ext>
                  </a:extLst>
                </a:gridCol>
                <a:gridCol w="2438399">
                  <a:extLst>
                    <a:ext uri="{9D8B030D-6E8A-4147-A177-3AD203B41FA5}">
                      <a16:colId xmlns:a16="http://schemas.microsoft.com/office/drawing/2014/main" val="3646813718"/>
                    </a:ext>
                  </a:extLst>
                </a:gridCol>
              </a:tblGrid>
              <a:tr h="3614057">
                <a:tc>
                  <a:txBody>
                    <a:bodyPr/>
                    <a:lstStyle/>
                    <a:p>
                      <a:pPr marL="0" indent="0">
                        <a:lnSpc>
                          <a:spcPct val="107000"/>
                        </a:lnSpc>
                        <a:spcAft>
                          <a:spcPts val="0"/>
                        </a:spcAft>
                      </a:pPr>
                      <a:r>
                        <a:rPr lang="en-GB" sz="2400" dirty="0">
                          <a:solidFill>
                            <a:schemeClr val="tx1"/>
                          </a:solidFill>
                          <a:effectLst/>
                        </a:rPr>
                        <a:t>Design School Uniform &amp; </a:t>
                      </a:r>
                      <a:r>
                        <a:rPr lang="en-GB" sz="2400" dirty="0" err="1">
                          <a:solidFill>
                            <a:schemeClr val="tx1"/>
                          </a:solidFill>
                          <a:effectLst/>
                        </a:rPr>
                        <a:t>Workwear</a:t>
                      </a:r>
                      <a:br>
                        <a:rPr lang="en-GB" sz="2400" dirty="0">
                          <a:solidFill>
                            <a:schemeClr val="tx1"/>
                          </a:solidFill>
                          <a:effectLst/>
                        </a:rPr>
                      </a:br>
                      <a:r>
                        <a:rPr lang="en-GB" sz="2400" b="0" dirty="0">
                          <a:solidFill>
                            <a:schemeClr val="tx1"/>
                          </a:solidFill>
                          <a:effectLst/>
                        </a:rPr>
                        <a:t>21-23 The </a:t>
                      </a:r>
                      <a:r>
                        <a:rPr lang="en-GB" sz="2400" b="0" dirty="0" err="1">
                          <a:solidFill>
                            <a:schemeClr val="tx1"/>
                          </a:solidFill>
                          <a:effectLst/>
                        </a:rPr>
                        <a:t>Headrow</a:t>
                      </a:r>
                      <a:br>
                        <a:rPr lang="en-GB" sz="2400" b="0" dirty="0">
                          <a:solidFill>
                            <a:schemeClr val="tx1"/>
                          </a:solidFill>
                          <a:effectLst/>
                        </a:rPr>
                      </a:br>
                      <a:r>
                        <a:rPr lang="en-GB" sz="2400" b="0" dirty="0">
                          <a:solidFill>
                            <a:schemeClr val="tx1"/>
                          </a:solidFill>
                          <a:effectLst/>
                        </a:rPr>
                        <a:t>Leeds</a:t>
                      </a:r>
                      <a:br>
                        <a:rPr lang="en-GB" sz="2400" b="0" dirty="0">
                          <a:solidFill>
                            <a:schemeClr val="tx1"/>
                          </a:solidFill>
                          <a:effectLst/>
                        </a:rPr>
                      </a:br>
                      <a:r>
                        <a:rPr lang="en-GB" sz="2400" b="0" dirty="0">
                          <a:solidFill>
                            <a:schemeClr val="tx1"/>
                          </a:solidFill>
                          <a:effectLst/>
                        </a:rPr>
                        <a:t>LS1 6PU</a:t>
                      </a:r>
                    </a:p>
                    <a:p>
                      <a:pPr>
                        <a:lnSpc>
                          <a:spcPct val="107000"/>
                        </a:lnSpc>
                        <a:spcAft>
                          <a:spcPts val="0"/>
                        </a:spcAft>
                      </a:pPr>
                      <a:r>
                        <a:rPr lang="en-GB" sz="2400" b="0" dirty="0">
                          <a:solidFill>
                            <a:schemeClr val="tx1"/>
                          </a:solidFill>
                          <a:effectLst/>
                        </a:rPr>
                        <a:t>0113 243 6642</a:t>
                      </a:r>
                    </a:p>
                    <a:p>
                      <a:pPr>
                        <a:lnSpc>
                          <a:spcPct val="107000"/>
                        </a:lnSpc>
                        <a:spcAft>
                          <a:spcPts val="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www.designschooluniform.co.uk</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2400" dirty="0" err="1">
                          <a:solidFill>
                            <a:schemeClr val="tx1"/>
                          </a:solidFill>
                          <a:effectLst/>
                        </a:rPr>
                        <a:t>Rawcliffes</a:t>
                      </a:r>
                      <a:r>
                        <a:rPr lang="en-GB" sz="2400" dirty="0">
                          <a:solidFill>
                            <a:schemeClr val="tx1"/>
                          </a:solidFill>
                          <a:effectLst/>
                        </a:rPr>
                        <a:t> </a:t>
                      </a:r>
                      <a:br>
                        <a:rPr lang="en-GB" sz="2400" dirty="0">
                          <a:solidFill>
                            <a:schemeClr val="tx1"/>
                          </a:solidFill>
                          <a:effectLst/>
                        </a:rPr>
                      </a:br>
                      <a:br>
                        <a:rPr lang="en-GB" sz="2400" dirty="0">
                          <a:solidFill>
                            <a:schemeClr val="tx1"/>
                          </a:solidFill>
                          <a:effectLst/>
                        </a:rPr>
                      </a:br>
                      <a:r>
                        <a:rPr lang="en-GB" sz="2400" b="0" dirty="0">
                          <a:solidFill>
                            <a:schemeClr val="tx1"/>
                          </a:solidFill>
                          <a:effectLst/>
                        </a:rPr>
                        <a:t>617- 619 </a:t>
                      </a:r>
                      <a:r>
                        <a:rPr lang="en-GB" sz="2400" b="0" dirty="0" err="1">
                          <a:solidFill>
                            <a:schemeClr val="tx1"/>
                          </a:solidFill>
                          <a:effectLst/>
                        </a:rPr>
                        <a:t>Roundhay</a:t>
                      </a:r>
                      <a:r>
                        <a:rPr lang="en-GB" sz="2400" b="0" dirty="0">
                          <a:solidFill>
                            <a:schemeClr val="tx1"/>
                          </a:solidFill>
                          <a:effectLst/>
                        </a:rPr>
                        <a:t> Road</a:t>
                      </a:r>
                      <a:br>
                        <a:rPr lang="en-GB" sz="2400" b="0" dirty="0">
                          <a:solidFill>
                            <a:schemeClr val="tx1"/>
                          </a:solidFill>
                          <a:effectLst/>
                        </a:rPr>
                      </a:br>
                      <a:r>
                        <a:rPr lang="en-GB" sz="2400" b="0" dirty="0">
                          <a:solidFill>
                            <a:schemeClr val="tx1"/>
                          </a:solidFill>
                          <a:effectLst/>
                        </a:rPr>
                        <a:t>Leeds </a:t>
                      </a:r>
                      <a:br>
                        <a:rPr lang="en-GB" sz="2400" b="0" dirty="0">
                          <a:solidFill>
                            <a:schemeClr val="tx1"/>
                          </a:solidFill>
                          <a:effectLst/>
                        </a:rPr>
                      </a:br>
                      <a:r>
                        <a:rPr lang="en-GB" sz="2400" b="0" dirty="0">
                          <a:solidFill>
                            <a:schemeClr val="tx1"/>
                          </a:solidFill>
                          <a:effectLst/>
                        </a:rPr>
                        <a:t>LS8 4AR </a:t>
                      </a:r>
                      <a:br>
                        <a:rPr lang="en-GB" sz="2400" b="0" dirty="0">
                          <a:solidFill>
                            <a:schemeClr val="tx1"/>
                          </a:solidFill>
                          <a:effectLst/>
                        </a:rPr>
                      </a:br>
                      <a:r>
                        <a:rPr lang="en-GB" sz="2400" b="0" dirty="0">
                          <a:solidFill>
                            <a:schemeClr val="tx1"/>
                          </a:solidFill>
                          <a:effectLst/>
                        </a:rPr>
                        <a:t>0113 249 4025</a:t>
                      </a:r>
                      <a:r>
                        <a:rPr lang="en-GB" sz="2400" dirty="0">
                          <a:solidFill>
                            <a:schemeClr val="tx1"/>
                          </a:solidFill>
                          <a:effectLst/>
                        </a:rPr>
                        <a:t> </a:t>
                      </a:r>
                    </a:p>
                    <a:p>
                      <a:pPr>
                        <a:lnSpc>
                          <a:spcPct val="107000"/>
                        </a:lnSpc>
                        <a:spcAft>
                          <a:spcPts val="0"/>
                        </a:spcAft>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www.rawcliffesleeds.co.uk</a:t>
                      </a: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2400" dirty="0">
                          <a:solidFill>
                            <a:schemeClr val="tx1"/>
                          </a:solidFill>
                          <a:effectLst/>
                        </a:rPr>
                        <a:t>School Uniform Shop / Jo Brand</a:t>
                      </a:r>
                      <a:br>
                        <a:rPr lang="en-GB" sz="2400" dirty="0">
                          <a:solidFill>
                            <a:schemeClr val="tx1"/>
                          </a:solidFill>
                          <a:effectLst/>
                        </a:rPr>
                      </a:br>
                      <a:r>
                        <a:rPr lang="en-GB" sz="2400" b="0" dirty="0">
                          <a:solidFill>
                            <a:schemeClr val="tx1"/>
                          </a:solidFill>
                          <a:effectLst/>
                        </a:rPr>
                        <a:t>369-373 </a:t>
                      </a:r>
                      <a:r>
                        <a:rPr lang="en-GB" sz="2400" b="0" dirty="0" err="1">
                          <a:solidFill>
                            <a:schemeClr val="tx1"/>
                          </a:solidFill>
                          <a:effectLst/>
                        </a:rPr>
                        <a:t>Harehills</a:t>
                      </a:r>
                      <a:r>
                        <a:rPr lang="en-GB" sz="2400" b="0" dirty="0">
                          <a:solidFill>
                            <a:schemeClr val="tx1"/>
                          </a:solidFill>
                          <a:effectLst/>
                        </a:rPr>
                        <a:t> Lane</a:t>
                      </a:r>
                      <a:br>
                        <a:rPr lang="en-GB" sz="2400" b="0" dirty="0">
                          <a:solidFill>
                            <a:schemeClr val="tx1"/>
                          </a:solidFill>
                          <a:effectLst/>
                        </a:rPr>
                      </a:br>
                      <a:r>
                        <a:rPr lang="en-GB" sz="2400" b="0" dirty="0" err="1">
                          <a:solidFill>
                            <a:schemeClr val="tx1"/>
                          </a:solidFill>
                          <a:effectLst/>
                        </a:rPr>
                        <a:t>Harehills</a:t>
                      </a:r>
                      <a:br>
                        <a:rPr lang="en-GB" sz="2400" b="0" dirty="0">
                          <a:solidFill>
                            <a:schemeClr val="tx1"/>
                          </a:solidFill>
                          <a:effectLst/>
                        </a:rPr>
                      </a:br>
                      <a:r>
                        <a:rPr lang="en-GB" sz="2400" b="0" dirty="0">
                          <a:solidFill>
                            <a:schemeClr val="tx1"/>
                          </a:solidFill>
                          <a:effectLst/>
                        </a:rPr>
                        <a:t>Leeds </a:t>
                      </a:r>
                      <a:br>
                        <a:rPr lang="en-GB" sz="2400" b="0" dirty="0">
                          <a:solidFill>
                            <a:schemeClr val="tx1"/>
                          </a:solidFill>
                          <a:effectLst/>
                        </a:rPr>
                      </a:br>
                      <a:r>
                        <a:rPr lang="en-GB" sz="2400" b="0" dirty="0">
                          <a:solidFill>
                            <a:schemeClr val="tx1"/>
                          </a:solidFill>
                          <a:effectLst/>
                        </a:rPr>
                        <a:t>LS9 6AP </a:t>
                      </a:r>
                      <a:br>
                        <a:rPr lang="en-GB" sz="2400" b="0" dirty="0">
                          <a:solidFill>
                            <a:schemeClr val="tx1"/>
                          </a:solidFill>
                          <a:effectLst/>
                        </a:rPr>
                      </a:br>
                      <a:r>
                        <a:rPr lang="en-GB" sz="2400" b="0" dirty="0">
                          <a:solidFill>
                            <a:schemeClr val="tx1"/>
                          </a:solidFill>
                          <a:effectLst/>
                        </a:rPr>
                        <a:t>0113 235 1256</a:t>
                      </a:r>
                    </a:p>
                    <a:p>
                      <a:pPr>
                        <a:lnSpc>
                          <a:spcPct val="107000"/>
                        </a:lnSpc>
                        <a:spcAft>
                          <a:spcPts val="0"/>
                        </a:spcAft>
                      </a:pPr>
                      <a:r>
                        <a:rPr lang="en-GB" sz="2000" b="1" dirty="0">
                          <a:solidFill>
                            <a:schemeClr val="tx1"/>
                          </a:solidFill>
                          <a:effectLst/>
                          <a:hlinkClick r:id="rId7"/>
                        </a:rPr>
                        <a:t>www.uniwears.co.uk</a:t>
                      </a:r>
                      <a:r>
                        <a:rPr lang="en-GB" sz="2400" b="1" dirty="0">
                          <a:solidFill>
                            <a:schemeClr val="tx1"/>
                          </a:solidFill>
                          <a:effectLst/>
                        </a:rPr>
                        <a:t> </a:t>
                      </a:r>
                    </a:p>
                    <a:p>
                      <a:pP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2400" dirty="0">
                          <a:solidFill>
                            <a:schemeClr val="tx1"/>
                          </a:solidFill>
                          <a:effectLst/>
                        </a:rPr>
                        <a:t>School Uniform Shop / Jo Brand</a:t>
                      </a:r>
                      <a:br>
                        <a:rPr lang="en-GB" sz="2400" dirty="0">
                          <a:solidFill>
                            <a:schemeClr val="tx1"/>
                          </a:solidFill>
                          <a:effectLst/>
                        </a:rPr>
                      </a:br>
                      <a:r>
                        <a:rPr lang="en-GB" sz="2400" b="0" dirty="0">
                          <a:solidFill>
                            <a:schemeClr val="tx1"/>
                          </a:solidFill>
                          <a:effectLst/>
                        </a:rPr>
                        <a:t>18-20 Green Road </a:t>
                      </a:r>
                      <a:br>
                        <a:rPr lang="en-GB" sz="2400" b="0" dirty="0">
                          <a:solidFill>
                            <a:schemeClr val="tx1"/>
                          </a:solidFill>
                          <a:effectLst/>
                        </a:rPr>
                      </a:br>
                      <a:r>
                        <a:rPr lang="en-GB" sz="2400" b="0" dirty="0" err="1">
                          <a:solidFill>
                            <a:schemeClr val="tx1"/>
                          </a:solidFill>
                          <a:effectLst/>
                        </a:rPr>
                        <a:t>Meanwood</a:t>
                      </a:r>
                      <a:r>
                        <a:rPr lang="en-GB" sz="2400" b="0" dirty="0">
                          <a:solidFill>
                            <a:schemeClr val="tx1"/>
                          </a:solidFill>
                          <a:effectLst/>
                        </a:rPr>
                        <a:t> </a:t>
                      </a:r>
                      <a:br>
                        <a:rPr lang="en-GB" sz="2400" b="0" dirty="0">
                          <a:solidFill>
                            <a:schemeClr val="tx1"/>
                          </a:solidFill>
                          <a:effectLst/>
                        </a:rPr>
                      </a:br>
                      <a:r>
                        <a:rPr lang="en-GB" sz="2400" b="0" dirty="0">
                          <a:solidFill>
                            <a:schemeClr val="tx1"/>
                          </a:solidFill>
                          <a:effectLst/>
                        </a:rPr>
                        <a:t>Leeds </a:t>
                      </a:r>
                      <a:br>
                        <a:rPr lang="en-GB" sz="2400" b="0" dirty="0">
                          <a:solidFill>
                            <a:schemeClr val="tx1"/>
                          </a:solidFill>
                          <a:effectLst/>
                        </a:rPr>
                      </a:br>
                      <a:r>
                        <a:rPr lang="en-GB" sz="2400" b="0" dirty="0">
                          <a:solidFill>
                            <a:schemeClr val="tx1"/>
                          </a:solidFill>
                          <a:effectLst/>
                        </a:rPr>
                        <a:t>LS6 4JP </a:t>
                      </a:r>
                      <a:br>
                        <a:rPr lang="en-GB" sz="2400" b="0" dirty="0">
                          <a:solidFill>
                            <a:schemeClr val="tx1"/>
                          </a:solidFill>
                          <a:effectLst/>
                        </a:rPr>
                      </a:br>
                      <a:r>
                        <a:rPr lang="en-GB" sz="2400" b="0" dirty="0">
                          <a:solidFill>
                            <a:schemeClr val="tx1"/>
                          </a:solidFill>
                          <a:effectLst/>
                        </a:rPr>
                        <a:t>0113 230 6272</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2000" b="1" dirty="0">
                          <a:solidFill>
                            <a:schemeClr val="tx1"/>
                          </a:solidFill>
                          <a:effectLst/>
                          <a:hlinkClick r:id="rId7"/>
                        </a:rPr>
                        <a:t>www.uniwears.co.uk</a:t>
                      </a:r>
                      <a:r>
                        <a:rPr lang="en-GB" sz="2000" b="1" dirty="0">
                          <a:solidFill>
                            <a:schemeClr val="tx1"/>
                          </a:solidFill>
                          <a:effectLst/>
                        </a:rPr>
                        <a:t>  </a:t>
                      </a:r>
                    </a:p>
                    <a:p>
                      <a:pPr>
                        <a:lnSpc>
                          <a:spcPct val="107000"/>
                        </a:lnSpc>
                        <a:spcAft>
                          <a:spcPts val="0"/>
                        </a:spcAft>
                      </a:pPr>
                      <a:r>
                        <a:rPr lang="en-GB"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1135234"/>
                  </a:ext>
                </a:extLst>
              </a:tr>
            </a:tbl>
          </a:graphicData>
        </a:graphic>
      </p:graphicFrame>
    </p:spTree>
    <p:extLst>
      <p:ext uri="{BB962C8B-B14F-4D97-AF65-F5344CB8AC3E}">
        <p14:creationId xmlns:p14="http://schemas.microsoft.com/office/powerpoint/2010/main" val="247546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6" name="Rectangle 5"/>
          <p:cNvSpPr/>
          <p:nvPr/>
        </p:nvSpPr>
        <p:spPr>
          <a:xfrm>
            <a:off x="794493" y="511628"/>
            <a:ext cx="9990738" cy="5509200"/>
          </a:xfrm>
          <a:prstGeom prst="rect">
            <a:avLst/>
          </a:prstGeom>
        </p:spPr>
        <p:txBody>
          <a:bodyPr wrap="square">
            <a:spAutoFit/>
          </a:bodyPr>
          <a:lstStyle/>
          <a:p>
            <a:r>
              <a:rPr lang="en-GB" sz="4000" b="1" u="sng" dirty="0"/>
              <a:t>School Uniform Exchange</a:t>
            </a:r>
          </a:p>
          <a:p>
            <a:endParaRPr lang="en-GB" sz="2600" dirty="0"/>
          </a:p>
          <a:p>
            <a:r>
              <a:rPr lang="en-GB" sz="2600" dirty="0"/>
              <a:t>We run a School Uniform Exchange to help reduce waste, reuse nearly new clothing and help everyone save some money. It is open to all parents and carers.</a:t>
            </a:r>
          </a:p>
          <a:p>
            <a:endParaRPr lang="en-GB" sz="2600" dirty="0"/>
          </a:p>
          <a:p>
            <a:r>
              <a:rPr lang="en-GB" sz="2600" dirty="0"/>
              <a:t>This includes:</a:t>
            </a:r>
          </a:p>
          <a:p>
            <a:pPr marL="457200" indent="-457200">
              <a:buFont typeface="Arial" panose="020B0604020202020204" pitchFamily="34" charset="0"/>
              <a:buChar char="•"/>
            </a:pPr>
            <a:r>
              <a:rPr lang="en-GB" sz="2600" dirty="0"/>
              <a:t>AGS branded uniform </a:t>
            </a:r>
            <a:r>
              <a:rPr lang="en-GB" sz="2600" dirty="0" err="1"/>
              <a:t>eg</a:t>
            </a:r>
            <a:r>
              <a:rPr lang="en-GB" sz="2600" dirty="0"/>
              <a:t> blazers, jumpers, PE kit</a:t>
            </a:r>
          </a:p>
          <a:p>
            <a:pPr marL="457200" indent="-457200">
              <a:buFont typeface="Arial" panose="020B0604020202020204" pitchFamily="34" charset="0"/>
              <a:buChar char="•"/>
            </a:pPr>
            <a:r>
              <a:rPr lang="en-GB" sz="2600" dirty="0"/>
              <a:t>Non-branded uniform </a:t>
            </a:r>
            <a:r>
              <a:rPr lang="en-GB" sz="2600" dirty="0" err="1"/>
              <a:t>eg</a:t>
            </a:r>
            <a:r>
              <a:rPr lang="en-GB" sz="2600" dirty="0"/>
              <a:t> white shirts, grey trousers, grey skirts</a:t>
            </a:r>
          </a:p>
          <a:p>
            <a:endParaRPr lang="en-GB" sz="2600" dirty="0"/>
          </a:p>
          <a:p>
            <a:r>
              <a:rPr lang="en-GB" sz="2600" dirty="0"/>
              <a:t>If you would like to request any items, please send an email and include the sizes needed to </a:t>
            </a:r>
            <a:r>
              <a:rPr lang="en-GB" sz="2600" dirty="0">
                <a:hlinkClick r:id="rId5"/>
              </a:rPr>
              <a:t>vikimciver@allertongrange.com</a:t>
            </a:r>
            <a:r>
              <a:rPr lang="en-GB" sz="2600" dirty="0"/>
              <a:t> and we will check what we </a:t>
            </a:r>
            <a:r>
              <a:rPr lang="en-GB" sz="2600"/>
              <a:t>have available, </a:t>
            </a:r>
            <a:r>
              <a:rPr lang="en-GB" sz="2600" dirty="0"/>
              <a:t>and let you know.</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9848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402313" y="831261"/>
            <a:ext cx="10881360" cy="5609228"/>
          </a:xfrm>
          <a:prstGeom prst="rect">
            <a:avLst/>
          </a:prstGeom>
        </p:spPr>
        <p:txBody>
          <a:bodyPr wrap="square">
            <a:spAutoFit/>
          </a:bodyPr>
          <a:lstStyle/>
          <a:p>
            <a:r>
              <a:rPr lang="en-GB" sz="4000" b="1" u="sng" dirty="0"/>
              <a:t>Equipment</a:t>
            </a:r>
          </a:p>
          <a:p>
            <a:pPr algn="ctr"/>
            <a:endParaRPr lang="en-GB" sz="1050" dirty="0"/>
          </a:p>
          <a:p>
            <a:r>
              <a:rPr lang="en-GB" sz="2800" dirty="0"/>
              <a:t>The following equipment is essential for all students:</a:t>
            </a:r>
          </a:p>
          <a:p>
            <a:pPr marL="457200" indent="-457200">
              <a:buFont typeface="Arial" panose="020B0604020202020204" pitchFamily="34" charset="0"/>
              <a:buChar char="•"/>
            </a:pPr>
            <a:r>
              <a:rPr lang="en-GB" sz="2800" b="1" dirty="0"/>
              <a:t>Bag</a:t>
            </a:r>
            <a:r>
              <a:rPr lang="en-GB" sz="2800" dirty="0"/>
              <a:t> - large enough to hold several books and equipment</a:t>
            </a:r>
          </a:p>
          <a:p>
            <a:pPr marL="457200" indent="-457200">
              <a:buFont typeface="Arial" panose="020B0604020202020204" pitchFamily="34" charset="0"/>
              <a:buChar char="•"/>
            </a:pPr>
            <a:r>
              <a:rPr lang="en-GB" sz="2800" b="1" dirty="0"/>
              <a:t>Pen </a:t>
            </a:r>
            <a:r>
              <a:rPr lang="en-GB" sz="2800" dirty="0"/>
              <a:t>- black and blue but also a </a:t>
            </a:r>
            <a:r>
              <a:rPr lang="en-GB" sz="2800" b="1" dirty="0"/>
              <a:t>green pen</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a:t>Pencil</a:t>
            </a:r>
          </a:p>
          <a:p>
            <a:pPr marL="457200" indent="-457200">
              <a:buFont typeface="Arial" panose="020B0604020202020204" pitchFamily="34" charset="0"/>
              <a:buChar char="•"/>
            </a:pPr>
            <a:r>
              <a:rPr lang="en-GB" sz="2800" b="1" dirty="0"/>
              <a:t>Sharpener</a:t>
            </a:r>
          </a:p>
          <a:p>
            <a:pPr marL="457200" indent="-457200">
              <a:buFont typeface="Arial" panose="020B0604020202020204" pitchFamily="34" charset="0"/>
              <a:buChar char="•"/>
            </a:pPr>
            <a:r>
              <a:rPr lang="en-GB" sz="2800" b="1" dirty="0"/>
              <a:t>Ruler</a:t>
            </a:r>
          </a:p>
          <a:p>
            <a:pPr marL="457200" indent="-457200">
              <a:buFont typeface="Arial" panose="020B0604020202020204" pitchFamily="34" charset="0"/>
              <a:buChar char="•"/>
            </a:pPr>
            <a:r>
              <a:rPr lang="en-GB" sz="2800" b="1" dirty="0"/>
              <a:t>Rubber</a:t>
            </a:r>
          </a:p>
          <a:p>
            <a:pPr marL="457200" indent="-457200">
              <a:buFont typeface="Arial" panose="020B0604020202020204" pitchFamily="34" charset="0"/>
              <a:buChar char="•"/>
            </a:pPr>
            <a:r>
              <a:rPr lang="en-GB" sz="2800" b="1" dirty="0"/>
              <a:t>Calculator </a:t>
            </a:r>
            <a:r>
              <a:rPr lang="en-GB" sz="2800" dirty="0"/>
              <a:t>- scientific if possible</a:t>
            </a:r>
          </a:p>
          <a:p>
            <a:pPr marL="457200" indent="-457200">
              <a:buFont typeface="Arial" panose="020B0604020202020204" pitchFamily="34" charset="0"/>
              <a:buChar char="•"/>
            </a:pPr>
            <a:r>
              <a:rPr lang="en-GB" sz="2800" b="1" dirty="0"/>
              <a:t>Glue stick</a:t>
            </a:r>
          </a:p>
          <a:p>
            <a:pPr marL="457200" indent="-457200">
              <a:buFont typeface="Arial" panose="020B0604020202020204" pitchFamily="34" charset="0"/>
              <a:buChar char="•"/>
            </a:pPr>
            <a:r>
              <a:rPr lang="en-GB" sz="2800" b="1" dirty="0"/>
              <a:t>Planner </a:t>
            </a:r>
            <a:r>
              <a:rPr lang="en-GB" sz="2800" dirty="0"/>
              <a:t>- provided in September</a:t>
            </a:r>
            <a:endParaRPr lang="en-GB" sz="2800" b="1"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8" name="Picture 7" descr="A close-up of various stationery&#10;&#10;Description automatically generated"/>
          <p:cNvPicPr>
            <a:picLocks noChangeAspect="1"/>
          </p:cNvPicPr>
          <p:nvPr/>
        </p:nvPicPr>
        <p:blipFill>
          <a:blip r:embed="rId5"/>
          <a:stretch>
            <a:fillRect/>
          </a:stretch>
        </p:blipFill>
        <p:spPr>
          <a:xfrm>
            <a:off x="7203650" y="3114888"/>
            <a:ext cx="4586036" cy="3240799"/>
          </a:xfrm>
          <a:prstGeom prst="rect">
            <a:avLst/>
          </a:prstGeom>
          <a:ln w="19050">
            <a:solidFill>
              <a:schemeClr val="tx1"/>
            </a:solidFill>
          </a:ln>
        </p:spPr>
      </p:pic>
      <p:sp>
        <p:nvSpPr>
          <p:cNvPr id="3" name="Rectangle 2"/>
          <p:cNvSpPr/>
          <p:nvPr/>
        </p:nvSpPr>
        <p:spPr>
          <a:xfrm>
            <a:off x="402313" y="2904973"/>
            <a:ext cx="3080587" cy="523220"/>
          </a:xfrm>
          <a:prstGeom prst="rect">
            <a:avLst/>
          </a:prstGeom>
          <a:solidFill>
            <a:schemeClr val="bg1"/>
          </a:solidFill>
        </p:spPr>
        <p:txBody>
          <a:bodyPr wrap="none">
            <a:spAutoFit/>
          </a:bodyPr>
          <a:lstStyle/>
          <a:p>
            <a:pPr marL="457200" indent="-457200">
              <a:buFont typeface="Arial" panose="020B0604020202020204" pitchFamily="34" charset="0"/>
              <a:buChar char="•"/>
            </a:pPr>
            <a:r>
              <a:rPr lang="en-GB" sz="2800" b="1" u="sng" dirty="0"/>
              <a:t>Whiteboard pen</a:t>
            </a:r>
          </a:p>
        </p:txBody>
      </p:sp>
    </p:spTree>
    <p:extLst>
      <p:ext uri="{BB962C8B-B14F-4D97-AF65-F5344CB8AC3E}">
        <p14:creationId xmlns:p14="http://schemas.microsoft.com/office/powerpoint/2010/main" val="302435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678587" y="1284078"/>
            <a:ext cx="4835522" cy="4339650"/>
          </a:xfrm>
          <a:prstGeom prst="rect">
            <a:avLst/>
          </a:prstGeom>
        </p:spPr>
        <p:txBody>
          <a:bodyPr wrap="square">
            <a:spAutoFit/>
          </a:bodyPr>
          <a:lstStyle/>
          <a:p>
            <a:r>
              <a:rPr lang="en-GB" sz="4000" b="1" u="sng" dirty="0"/>
              <a:t>Planners</a:t>
            </a:r>
          </a:p>
          <a:p>
            <a:pPr algn="ctr"/>
            <a:endParaRPr lang="en-GB" sz="4000" dirty="0"/>
          </a:p>
          <a:p>
            <a:pPr marL="457200" indent="-457200">
              <a:buFont typeface="Arial" panose="020B0604020202020204" pitchFamily="34" charset="0"/>
              <a:buChar char="•"/>
            </a:pPr>
            <a:r>
              <a:rPr lang="en-GB" sz="2800" dirty="0"/>
              <a:t>All students will receive a positive planner from school to help them develop organisational skills</a:t>
            </a:r>
          </a:p>
          <a:p>
            <a:pPr marL="457200" indent="-457200">
              <a:buFont typeface="Arial" panose="020B0604020202020204" pitchFamily="34" charset="0"/>
              <a:buChar char="•"/>
            </a:pPr>
            <a:r>
              <a:rPr lang="en-GB" sz="2800" dirty="0"/>
              <a:t>Parents and teachers can use the planner as a method of communication</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Rectangle 8"/>
          <p:cNvSpPr/>
          <p:nvPr/>
        </p:nvSpPr>
        <p:spPr>
          <a:xfrm>
            <a:off x="6586256" y="2082629"/>
            <a:ext cx="4697417" cy="41614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22127" y="2147395"/>
            <a:ext cx="4425673" cy="4031873"/>
          </a:xfrm>
          <a:prstGeom prst="rect">
            <a:avLst/>
          </a:prstGeom>
          <a:noFill/>
        </p:spPr>
        <p:txBody>
          <a:bodyPr wrap="square" rtlCol="0">
            <a:spAutoFit/>
          </a:bodyPr>
          <a:lstStyle/>
          <a:p>
            <a:r>
              <a:rPr lang="en-GB" sz="3200" dirty="0"/>
              <a:t>Please read your child’s </a:t>
            </a:r>
            <a:r>
              <a:rPr lang="en-GB" sz="3200" b="1" dirty="0"/>
              <a:t>Planner</a:t>
            </a:r>
            <a:r>
              <a:rPr lang="en-GB" sz="3200" dirty="0"/>
              <a:t> with them.  It includes really important information on uniform, equipment, homework, laboratory rules, the KLAS Curriculum and Aspirational achievement </a:t>
            </a:r>
          </a:p>
        </p:txBody>
      </p:sp>
    </p:spTree>
    <p:extLst>
      <p:ext uri="{BB962C8B-B14F-4D97-AF65-F5344CB8AC3E}">
        <p14:creationId xmlns:p14="http://schemas.microsoft.com/office/powerpoint/2010/main" val="331826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7964978" y="1661128"/>
            <a:ext cx="4034444" cy="4993675"/>
          </a:xfrm>
          <a:prstGeom prst="rect">
            <a:avLst/>
          </a:prstGeom>
        </p:spPr>
        <p:txBody>
          <a:bodyPr wrap="square">
            <a:spAutoFit/>
          </a:bodyPr>
          <a:lstStyle/>
          <a:p>
            <a:pPr algn="ctr"/>
            <a:endParaRPr lang="en-GB" sz="1050" dirty="0"/>
          </a:p>
          <a:p>
            <a:endParaRPr lang="en-GB" sz="2800" dirty="0"/>
          </a:p>
          <a:p>
            <a:r>
              <a:rPr lang="en-GB" sz="2800" dirty="0"/>
              <a:t>Please help your child with their organisation by discussing their timetable, helping them prepare their bag the night before, helping them to get their uniform out ready (PE kit different)</a:t>
            </a:r>
          </a:p>
          <a:p>
            <a:endParaRPr lang="en-GB" sz="2800" b="1" dirty="0"/>
          </a:p>
          <a:p>
            <a:endParaRPr lang="en-GB" sz="2800" b="1"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 name="Picture 2"/>
          <p:cNvPicPr>
            <a:picLocks noChangeAspect="1"/>
          </p:cNvPicPr>
          <p:nvPr/>
        </p:nvPicPr>
        <p:blipFill>
          <a:blip r:embed="rId5"/>
          <a:stretch>
            <a:fillRect/>
          </a:stretch>
        </p:blipFill>
        <p:spPr>
          <a:xfrm>
            <a:off x="425803" y="2193136"/>
            <a:ext cx="7402015" cy="3533775"/>
          </a:xfrm>
          <a:prstGeom prst="rect">
            <a:avLst/>
          </a:prstGeom>
        </p:spPr>
      </p:pic>
      <p:sp>
        <p:nvSpPr>
          <p:cNvPr id="8" name="Rectangle 7"/>
          <p:cNvSpPr/>
          <p:nvPr/>
        </p:nvSpPr>
        <p:spPr>
          <a:xfrm>
            <a:off x="279491" y="1209754"/>
            <a:ext cx="7816050" cy="707886"/>
          </a:xfrm>
          <a:prstGeom prst="rect">
            <a:avLst/>
          </a:prstGeom>
        </p:spPr>
        <p:txBody>
          <a:bodyPr wrap="none">
            <a:spAutoFit/>
          </a:bodyPr>
          <a:lstStyle/>
          <a:p>
            <a:pPr algn="ctr"/>
            <a:r>
              <a:rPr lang="en-GB" sz="4000" b="1" u="sng" dirty="0"/>
              <a:t>Please help your child get organised</a:t>
            </a:r>
          </a:p>
        </p:txBody>
      </p:sp>
    </p:spTree>
    <p:extLst>
      <p:ext uri="{BB962C8B-B14F-4D97-AF65-F5344CB8AC3E}">
        <p14:creationId xmlns:p14="http://schemas.microsoft.com/office/powerpoint/2010/main" val="428859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655320" y="1284078"/>
            <a:ext cx="9287466" cy="5386090"/>
          </a:xfrm>
          <a:prstGeom prst="rect">
            <a:avLst/>
          </a:prstGeom>
        </p:spPr>
        <p:txBody>
          <a:bodyPr wrap="square">
            <a:spAutoFit/>
          </a:bodyPr>
          <a:lstStyle/>
          <a:p>
            <a:r>
              <a:rPr lang="en-GB" sz="4000" b="1" u="sng" dirty="0"/>
              <a:t>The first port of call every day is form time and registering with the form tutor</a:t>
            </a:r>
          </a:p>
          <a:p>
            <a:pPr algn="ctr"/>
            <a:endParaRPr lang="en-GB" sz="4000" dirty="0"/>
          </a:p>
          <a:p>
            <a:pPr marL="457200" indent="-457200">
              <a:buFont typeface="Arial" panose="020B0604020202020204" pitchFamily="34" charset="0"/>
              <a:buChar char="•"/>
            </a:pPr>
            <a:r>
              <a:rPr lang="en-GB" sz="2800" dirty="0"/>
              <a:t>Daily checks on well being and safeguarding</a:t>
            </a:r>
          </a:p>
          <a:p>
            <a:pPr marL="457200" indent="-457200">
              <a:buFont typeface="Arial" panose="020B0604020202020204" pitchFamily="34" charset="0"/>
              <a:buChar char="•"/>
            </a:pPr>
            <a:r>
              <a:rPr lang="en-GB" sz="2800" dirty="0"/>
              <a:t>Builds a relationship of trust </a:t>
            </a:r>
          </a:p>
          <a:p>
            <a:pPr marL="457200" indent="-457200">
              <a:buFont typeface="Arial" panose="020B0604020202020204" pitchFamily="34" charset="0"/>
              <a:buChar char="•"/>
            </a:pPr>
            <a:r>
              <a:rPr lang="en-GB" sz="2800" dirty="0"/>
              <a:t>Checking uniform and equipment</a:t>
            </a:r>
          </a:p>
          <a:p>
            <a:pPr marL="457200" indent="-457200">
              <a:buFont typeface="Arial" panose="020B0604020202020204" pitchFamily="34" charset="0"/>
              <a:buChar char="•"/>
            </a:pPr>
            <a:r>
              <a:rPr lang="en-GB" sz="2800" dirty="0"/>
              <a:t>Checking planners</a:t>
            </a:r>
          </a:p>
          <a:p>
            <a:pPr marL="457200" indent="-457200">
              <a:buFont typeface="Arial" panose="020B0604020202020204" pitchFamily="34" charset="0"/>
              <a:buChar char="•"/>
            </a:pPr>
            <a:r>
              <a:rPr lang="en-GB" sz="2800" dirty="0"/>
              <a:t>Commending achievements point and supporting with behaviour</a:t>
            </a:r>
          </a:p>
          <a:p>
            <a:pPr marL="457200" indent="-457200">
              <a:buFont typeface="Arial" panose="020B0604020202020204" pitchFamily="34" charset="0"/>
              <a:buChar char="•"/>
            </a:pPr>
            <a:r>
              <a:rPr lang="en-GB" sz="2800" dirty="0"/>
              <a:t>Knowledge organisers</a:t>
            </a:r>
          </a:p>
          <a:p>
            <a:pPr marL="457200" indent="-457200">
              <a:buFont typeface="Arial" panose="020B0604020202020204" pitchFamily="34" charset="0"/>
              <a:buChar char="•"/>
            </a:pPr>
            <a:endParaRPr lang="en-GB" sz="2800" dirty="0"/>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91" t="6270" r="2989" b="8110"/>
          <a:stretch/>
        </p:blipFill>
        <p:spPr>
          <a:xfrm rot="6176032">
            <a:off x="9815043" y="4674653"/>
            <a:ext cx="2174109" cy="1469277"/>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02461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63"/>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587587" y="1115567"/>
            <a:ext cx="9487746" cy="4154984"/>
          </a:xfrm>
          <a:prstGeom prst="rect">
            <a:avLst/>
          </a:prstGeom>
        </p:spPr>
        <p:txBody>
          <a:bodyPr wrap="square">
            <a:spAutoFit/>
          </a:bodyPr>
          <a:lstStyle/>
          <a:p>
            <a:pPr algn="ctr"/>
            <a:r>
              <a:rPr lang="en-GB" sz="4000" b="1" u="sng" dirty="0"/>
              <a:t>Sanctions</a:t>
            </a:r>
          </a:p>
          <a:p>
            <a:pPr marL="457200" indent="-457200">
              <a:buFont typeface="Arial" panose="020B0604020202020204" pitchFamily="34" charset="0"/>
              <a:buChar char="•"/>
            </a:pPr>
            <a:r>
              <a:rPr lang="en-GB" sz="3200" dirty="0"/>
              <a:t>If any students are struggling with our Policy for Positive Discipline we will implement intervention strategies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In the unlikely event that your child receives a detention, parents will be informed (</a:t>
            </a:r>
            <a:r>
              <a:rPr lang="en-GB" sz="3200" b="1" dirty="0"/>
              <a:t>via text or the </a:t>
            </a:r>
            <a:r>
              <a:rPr lang="en-GB" sz="3200" b="1" dirty="0" err="1"/>
              <a:t>ClassCharts</a:t>
            </a:r>
            <a:r>
              <a:rPr lang="en-GB" sz="3200" b="1" dirty="0"/>
              <a:t> app</a:t>
            </a:r>
            <a:r>
              <a:rPr lang="en-GB" sz="3200" dirty="0"/>
              <a:t>) 24-hours prior to any detention</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10036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105000"/>
                    </a14:imgEffect>
                  </a14:imgLayer>
                </a14:imgProps>
              </a:ext>
            </a:extLst>
          </a:blip>
          <a:stretch>
            <a:fillRect/>
          </a:stretch>
        </p:blipFill>
        <p:spPr>
          <a:xfrm rot="1695791">
            <a:off x="7867127" y="1343723"/>
            <a:ext cx="2727864" cy="5177023"/>
          </a:xfrm>
          <a:prstGeom prst="rect">
            <a:avLst/>
          </a:prstGeom>
        </p:spPr>
      </p:pic>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063"/>
            <a:ext cx="12192000" cy="102325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TextBox 5"/>
          <p:cNvSpPr txBox="1"/>
          <p:nvPr/>
        </p:nvSpPr>
        <p:spPr>
          <a:xfrm>
            <a:off x="768988" y="1172551"/>
            <a:ext cx="5930615" cy="5324535"/>
          </a:xfrm>
          <a:prstGeom prst="rect">
            <a:avLst/>
          </a:prstGeom>
          <a:noFill/>
        </p:spPr>
        <p:txBody>
          <a:bodyPr wrap="square" rtlCol="0">
            <a:spAutoFit/>
          </a:bodyPr>
          <a:lstStyle/>
          <a:p>
            <a:pPr algn="ctr"/>
            <a:r>
              <a:rPr lang="en-GB" sz="4000" b="1" u="sng" dirty="0"/>
              <a:t>Mobile Phones </a:t>
            </a:r>
          </a:p>
          <a:p>
            <a:endParaRPr lang="en-GB" dirty="0"/>
          </a:p>
          <a:p>
            <a:pPr marL="457200" indent="-457200">
              <a:buFont typeface="Arial" panose="020B0604020202020204" pitchFamily="34" charset="0"/>
              <a:buChar char="•"/>
            </a:pPr>
            <a:r>
              <a:rPr lang="en-GB" sz="2400" dirty="0"/>
              <a:t>Students must switch off mobile phones and other devices when they arrive at school.</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Mobile phones, headphones, ear buds and other devices must be kept switched off at the bottom of bags or in lockers.</a:t>
            </a:r>
          </a:p>
          <a:p>
            <a:endParaRPr lang="en-GB" sz="2400" dirty="0"/>
          </a:p>
          <a:p>
            <a:pPr marL="457200" indent="-457200">
              <a:buFont typeface="Arial" panose="020B0604020202020204" pitchFamily="34" charset="0"/>
              <a:buChar char="•"/>
            </a:pPr>
            <a:r>
              <a:rPr lang="en-GB" sz="2400" b="1" dirty="0"/>
              <a:t>If devices are seen or heard in school, they will be confiscated and held for 48 hours.</a:t>
            </a:r>
          </a:p>
          <a:p>
            <a:endParaRPr lang="en-GB" dirty="0"/>
          </a:p>
        </p:txBody>
      </p:sp>
    </p:spTree>
    <p:extLst>
      <p:ext uri="{BB962C8B-B14F-4D97-AF65-F5344CB8AC3E}">
        <p14:creationId xmlns:p14="http://schemas.microsoft.com/office/powerpoint/2010/main" val="16501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a:solidFill>
            <a:srgbClr val="FFFF00"/>
          </a:solidFill>
        </p:spPr>
      </p:pic>
      <p:sp>
        <p:nvSpPr>
          <p:cNvPr id="6" name="TextBox 5"/>
          <p:cNvSpPr txBox="1"/>
          <p:nvPr/>
        </p:nvSpPr>
        <p:spPr>
          <a:xfrm>
            <a:off x="67245" y="675580"/>
            <a:ext cx="9452544" cy="6309420"/>
          </a:xfrm>
          <a:prstGeom prst="rect">
            <a:avLst/>
          </a:prstGeom>
          <a:noFill/>
        </p:spPr>
        <p:txBody>
          <a:bodyPr wrap="square" rtlCol="0">
            <a:spAutoFit/>
          </a:bodyPr>
          <a:lstStyle/>
          <a:p>
            <a:pPr algn="ctr"/>
            <a:r>
              <a:rPr lang="en-GB" sz="4000" b="1" u="sng" dirty="0"/>
              <a:t>School Day</a:t>
            </a:r>
          </a:p>
          <a:p>
            <a:r>
              <a:rPr lang="en-GB" sz="2800" i="1" dirty="0">
                <a:solidFill>
                  <a:srgbClr val="0070C0"/>
                </a:solidFill>
              </a:rPr>
              <a:t>	08:15 – The school building opens to students</a:t>
            </a:r>
          </a:p>
          <a:p>
            <a:endParaRPr lang="en-GB" sz="2800" dirty="0"/>
          </a:p>
          <a:p>
            <a:r>
              <a:rPr lang="en-GB" sz="2800" dirty="0"/>
              <a:t>	Registration/Tutor Time		08:30-08:50 </a:t>
            </a:r>
          </a:p>
          <a:p>
            <a:r>
              <a:rPr lang="en-GB" sz="2800" dirty="0"/>
              <a:t>	Drop Everything And Read	08:15-09:15 </a:t>
            </a:r>
          </a:p>
          <a:p>
            <a:r>
              <a:rPr lang="en-GB" sz="2800" dirty="0"/>
              <a:t>	</a:t>
            </a:r>
            <a:r>
              <a:rPr lang="en-GB" sz="2800" b="1" dirty="0"/>
              <a:t>Session 1							09:15-10:05 </a:t>
            </a:r>
            <a:endParaRPr lang="en-GB" sz="2800" b="1" i="1" dirty="0">
              <a:solidFill>
                <a:srgbClr val="0070C0"/>
              </a:solidFill>
            </a:endParaRPr>
          </a:p>
          <a:p>
            <a:r>
              <a:rPr lang="en-GB" sz="2800" b="1" dirty="0"/>
              <a:t>	Session 2     						10:05-11:15</a:t>
            </a:r>
            <a:endParaRPr lang="en-GB" sz="2800" b="1" i="1" dirty="0">
              <a:solidFill>
                <a:srgbClr val="0070C0"/>
              </a:solidFill>
            </a:endParaRPr>
          </a:p>
          <a:p>
            <a:r>
              <a:rPr lang="en-GB" sz="2800" dirty="0"/>
              <a:t>					</a:t>
            </a:r>
            <a:r>
              <a:rPr lang="en-GB" sz="2800" i="1" dirty="0">
                <a:solidFill>
                  <a:srgbClr val="0070C0"/>
                </a:solidFill>
              </a:rPr>
              <a:t>includes Break time 10:25-10:50</a:t>
            </a:r>
            <a:endParaRPr lang="en-GB" sz="2800" dirty="0"/>
          </a:p>
          <a:p>
            <a:r>
              <a:rPr lang="en-GB" sz="2800" dirty="0"/>
              <a:t>	</a:t>
            </a:r>
            <a:r>
              <a:rPr lang="en-GB" sz="2800" b="1" dirty="0"/>
              <a:t>Session 3							11:15-12:05 </a:t>
            </a:r>
          </a:p>
          <a:p>
            <a:r>
              <a:rPr lang="en-GB" sz="2800" b="1" dirty="0"/>
              <a:t>	Session 4     						12:05-13:20</a:t>
            </a:r>
            <a:endParaRPr lang="en-GB" sz="2800" b="1" i="1" dirty="0">
              <a:solidFill>
                <a:srgbClr val="0070C0"/>
              </a:solidFill>
            </a:endParaRPr>
          </a:p>
          <a:p>
            <a:r>
              <a:rPr lang="en-GB" sz="2800" i="1" dirty="0">
                <a:solidFill>
                  <a:srgbClr val="0070C0"/>
                </a:solidFill>
              </a:rPr>
              <a:t>					 includes Lunch 12:30-12:55</a:t>
            </a:r>
          </a:p>
          <a:p>
            <a:r>
              <a:rPr lang="en-GB" sz="2800" dirty="0"/>
              <a:t>	</a:t>
            </a:r>
            <a:r>
              <a:rPr lang="en-GB" sz="2800" b="1" dirty="0"/>
              <a:t>Session 5							13:20-14:10 </a:t>
            </a:r>
          </a:p>
          <a:p>
            <a:r>
              <a:rPr lang="en-GB" sz="2800" b="1" dirty="0"/>
              <a:t>	Session 6							14:10-15:00 </a:t>
            </a:r>
          </a:p>
          <a:p>
            <a:endParaRPr lang="en-GB"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3" name="Picture 2"/>
          <p:cNvPicPr>
            <a:picLocks noChangeAspect="1"/>
          </p:cNvPicPr>
          <p:nvPr/>
        </p:nvPicPr>
        <p:blipFill>
          <a:blip r:embed="rId5"/>
          <a:stretch>
            <a:fillRect/>
          </a:stretch>
        </p:blipFill>
        <p:spPr>
          <a:xfrm>
            <a:off x="8335258" y="2295445"/>
            <a:ext cx="2789173" cy="3442767"/>
          </a:xfrm>
          <a:prstGeom prst="rect">
            <a:avLst/>
          </a:prstGeom>
        </p:spPr>
      </p:pic>
    </p:spTree>
    <p:extLst>
      <p:ext uri="{BB962C8B-B14F-4D97-AF65-F5344CB8AC3E}">
        <p14:creationId xmlns:p14="http://schemas.microsoft.com/office/powerpoint/2010/main" val="237857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sp>
        <p:nvSpPr>
          <p:cNvPr id="6" name="TextBox 5"/>
          <p:cNvSpPr txBox="1"/>
          <p:nvPr/>
        </p:nvSpPr>
        <p:spPr>
          <a:xfrm>
            <a:off x="691753" y="762401"/>
            <a:ext cx="10591920" cy="6063198"/>
          </a:xfrm>
          <a:prstGeom prst="rect">
            <a:avLst/>
          </a:prstGeom>
          <a:noFill/>
        </p:spPr>
        <p:txBody>
          <a:bodyPr wrap="square" rtlCol="0">
            <a:spAutoFit/>
          </a:bodyPr>
          <a:lstStyle/>
          <a:p>
            <a:pPr algn="ctr"/>
            <a:r>
              <a:rPr lang="en-GB" sz="4000" b="1" u="sng" dirty="0"/>
              <a:t>School Values</a:t>
            </a:r>
          </a:p>
          <a:p>
            <a:pPr marL="342900" indent="-342900">
              <a:buFont typeface="Arial" panose="020B0604020202020204" pitchFamily="34" charset="0"/>
              <a:buChar char="•"/>
            </a:pPr>
            <a:endParaRPr lang="en-GB" sz="2200" dirty="0"/>
          </a:p>
          <a:p>
            <a:r>
              <a:rPr lang="en-GB" sz="2200" dirty="0"/>
              <a:t>Our principles to Aspire, Grow, and Succeed underpin everything we do at Allerton Grange.</a:t>
            </a:r>
          </a:p>
          <a:p>
            <a:r>
              <a:rPr lang="en-GB" sz="2200" dirty="0"/>
              <a:t> </a:t>
            </a:r>
          </a:p>
          <a:p>
            <a:r>
              <a:rPr lang="en-GB" sz="2000" b="1" dirty="0"/>
              <a:t>Aspire </a:t>
            </a:r>
            <a:r>
              <a:rPr lang="en-GB" sz="2000" dirty="0"/>
              <a:t>– We want everyone at Allerton Grange to be the best they can be and therefore we set the very highest expectations for all members of our school, regardless of background or ability. We expect the highest standards of behaviour and attitude; uniform and organisation</a:t>
            </a:r>
            <a:br>
              <a:rPr lang="en-GB" sz="2000" dirty="0"/>
            </a:br>
            <a:endParaRPr lang="en-GB" sz="2000" dirty="0"/>
          </a:p>
          <a:p>
            <a:r>
              <a:rPr lang="en-GB" sz="2000" b="1" dirty="0"/>
              <a:t>Grow </a:t>
            </a:r>
            <a:r>
              <a:rPr lang="en-GB" sz="2000" dirty="0"/>
              <a:t>– At Allerton Grange we ensure that the opportunities are available for all students to improve and develop. We provide excellent teaching and an intervention programme to support students academically. We provide many student leadership opportunities which allow our young people to grow as individuals. </a:t>
            </a:r>
            <a:br>
              <a:rPr lang="en-GB" sz="2000" dirty="0"/>
            </a:br>
            <a:endParaRPr lang="en-GB" sz="2000" dirty="0"/>
          </a:p>
          <a:p>
            <a:r>
              <a:rPr lang="en-GB" sz="2000" b="1" dirty="0"/>
              <a:t>Succeed </a:t>
            </a:r>
            <a:r>
              <a:rPr lang="en-GB" sz="2000" dirty="0"/>
              <a:t>– Our commitment to improvement delivers success which we celebrate with students and staff. The quality of teaching at Allerton Grange ensures that students make swift progress above that expected nationally. Students are rewarded constantly for meeting the expectations the school sets.</a:t>
            </a:r>
          </a:p>
          <a:p>
            <a:r>
              <a:rPr lang="en-GB" sz="2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158131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237567" y="717451"/>
            <a:ext cx="6758978" cy="5201424"/>
          </a:xfrm>
          <a:prstGeom prst="rect">
            <a:avLst/>
          </a:prstGeom>
        </p:spPr>
        <p:txBody>
          <a:bodyPr wrap="square">
            <a:spAutoFit/>
          </a:bodyPr>
          <a:lstStyle/>
          <a:p>
            <a:pPr algn="ctr"/>
            <a:r>
              <a:rPr lang="en-GB" sz="4000" b="1" u="sng" dirty="0"/>
              <a:t>Lunchtime</a:t>
            </a:r>
            <a:br>
              <a:rPr lang="en-GB" sz="4000" dirty="0"/>
            </a:br>
            <a:endParaRPr lang="en-GB" sz="4000" dirty="0"/>
          </a:p>
          <a:p>
            <a:pPr marL="457200" indent="-457200">
              <a:buFont typeface="Arial" panose="020B0604020202020204" pitchFamily="34" charset="0"/>
              <a:buChar char="•"/>
            </a:pPr>
            <a:r>
              <a:rPr lang="en-GB" sz="2800" dirty="0"/>
              <a:t>Students can bring cash to pay for lunches or a packed lunch during the first week.</a:t>
            </a:r>
          </a:p>
          <a:p>
            <a:pPr marL="457200" indent="-457200">
              <a:buFont typeface="Arial" panose="020B0604020202020204" pitchFamily="34" charset="0"/>
              <a:buChar char="•"/>
            </a:pPr>
            <a:r>
              <a:rPr lang="en-GB" sz="2800" dirty="0"/>
              <a:t>On the first day, they will be issued with a PIN number for purchasing lunch from </a:t>
            </a:r>
            <a:r>
              <a:rPr lang="en-GB" sz="2800" dirty="0" err="1"/>
              <a:t>Chartwells</a:t>
            </a:r>
            <a:r>
              <a:rPr lang="en-GB" sz="2800" dirty="0"/>
              <a:t> (our school food company). </a:t>
            </a:r>
          </a:p>
          <a:p>
            <a:pPr marL="457200" indent="-457200">
              <a:buFont typeface="Arial" panose="020B0604020202020204" pitchFamily="34" charset="0"/>
              <a:buChar char="•"/>
            </a:pPr>
            <a:r>
              <a:rPr lang="en-GB" sz="2800" dirty="0"/>
              <a:t>Student food accounts can have money deposited into them via ParentPay</a:t>
            </a:r>
          </a:p>
          <a:p>
            <a:pPr marL="457200" indent="-457200">
              <a:buFont typeface="Arial" panose="020B0604020202020204" pitchFamily="34" charset="0"/>
              <a:buChar char="•"/>
            </a:pPr>
            <a:r>
              <a:rPr lang="en-GB" sz="2800" b="1" dirty="0"/>
              <a:t>Allergies – Please make school aware of any allergies.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Rectangle 2"/>
          <p:cNvSpPr/>
          <p:nvPr/>
        </p:nvSpPr>
        <p:spPr>
          <a:xfrm>
            <a:off x="8275025" y="4419600"/>
            <a:ext cx="2725484" cy="2123658"/>
          </a:xfrm>
          <a:prstGeom prst="rect">
            <a:avLst/>
          </a:prstGeom>
        </p:spPr>
        <p:txBody>
          <a:bodyPr wrap="square">
            <a:spAutoFit/>
          </a:bodyPr>
          <a:lstStyle/>
          <a:p>
            <a:pPr marL="457200" indent="-457200">
              <a:buFont typeface="Arial" panose="020B0604020202020204" pitchFamily="34" charset="0"/>
              <a:buChar char="•"/>
            </a:pPr>
            <a:endParaRPr lang="en-GB" dirty="0"/>
          </a:p>
          <a:p>
            <a:pPr algn="ctr"/>
            <a:r>
              <a:rPr lang="en-GB" sz="2400" b="1" dirty="0"/>
              <a:t>Please note fizzy drinks and energy drinks are not allowed in school</a:t>
            </a:r>
            <a:r>
              <a:rPr lang="en-GB" sz="2400" dirty="0"/>
              <a:t>.</a:t>
            </a:r>
          </a:p>
          <a:p>
            <a:endParaRPr lang="en-GB" dirty="0"/>
          </a:p>
        </p:txBody>
      </p:sp>
      <p:pic>
        <p:nvPicPr>
          <p:cNvPr id="8" name="Picture 7"/>
          <p:cNvPicPr>
            <a:picLocks noChangeAspect="1"/>
          </p:cNvPicPr>
          <p:nvPr/>
        </p:nvPicPr>
        <p:blipFill>
          <a:blip r:embed="rId5"/>
          <a:stretch>
            <a:fillRect/>
          </a:stretch>
        </p:blipFill>
        <p:spPr>
          <a:xfrm>
            <a:off x="8200862" y="1708005"/>
            <a:ext cx="2570994" cy="2711595"/>
          </a:xfrm>
          <a:prstGeom prst="rect">
            <a:avLst/>
          </a:prstGeom>
        </p:spPr>
      </p:pic>
      <p:cxnSp>
        <p:nvCxnSpPr>
          <p:cNvPr id="10" name="Straight Connector 9"/>
          <p:cNvCxnSpPr/>
          <p:nvPr/>
        </p:nvCxnSpPr>
        <p:spPr>
          <a:xfrm>
            <a:off x="8035636" y="1708005"/>
            <a:ext cx="2854037" cy="27115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995733" y="1708005"/>
            <a:ext cx="2648907" cy="27115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60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4867102" y="0"/>
            <a:ext cx="7324898" cy="6063198"/>
          </a:xfrm>
          <a:prstGeom prst="rect">
            <a:avLst/>
          </a:prstGeom>
        </p:spPr>
        <p:txBody>
          <a:bodyPr wrap="square">
            <a:spAutoFit/>
          </a:bodyPr>
          <a:lstStyle/>
          <a:p>
            <a:pPr algn="ctr"/>
            <a:endParaRPr lang="en-GB" sz="4000" dirty="0"/>
          </a:p>
          <a:p>
            <a:pPr algn="ctr"/>
            <a:endParaRPr lang="en-GB" sz="4000" dirty="0"/>
          </a:p>
          <a:p>
            <a:pPr marL="457200" indent="-457200">
              <a:buFont typeface="Arial" panose="020B0604020202020204" pitchFamily="34" charset="0"/>
              <a:buChar char="•"/>
            </a:pPr>
            <a:r>
              <a:rPr lang="en-GB" sz="2800" dirty="0"/>
              <a:t>Allows you to make online payments </a:t>
            </a:r>
          </a:p>
          <a:p>
            <a:pPr marL="449263"/>
            <a:r>
              <a:rPr lang="en-GB" sz="2800" dirty="0"/>
              <a:t>via </a:t>
            </a:r>
            <a:r>
              <a:rPr lang="en-GB" sz="2800" dirty="0">
                <a:hlinkClick r:id="rId5"/>
              </a:rPr>
              <a:t>www.parentpay.com</a:t>
            </a:r>
            <a:r>
              <a:rPr lang="en-GB" sz="2800" dirty="0"/>
              <a:t> </a:t>
            </a:r>
          </a:p>
          <a:p>
            <a:pPr marL="457200" indent="-457200">
              <a:buFont typeface="Arial" panose="020B0604020202020204" pitchFamily="34" charset="0"/>
              <a:buChar char="•"/>
            </a:pPr>
            <a:r>
              <a:rPr lang="en-GB" sz="2800" dirty="0"/>
              <a:t>Once you have set up your ParentPay account, you can add money for your child to pay for lunches.</a:t>
            </a:r>
          </a:p>
          <a:p>
            <a:pPr marL="457200" indent="-457200">
              <a:buFont typeface="Arial" panose="020B0604020202020204" pitchFamily="34" charset="0"/>
              <a:buChar char="•"/>
            </a:pPr>
            <a:r>
              <a:rPr lang="en-GB" sz="2800" dirty="0"/>
              <a:t>You ‘top up’ and then ‘allocate items’ to pay for meals or trips etc.</a:t>
            </a:r>
          </a:p>
          <a:p>
            <a:pPr marL="457200" indent="-457200">
              <a:buFont typeface="Arial" panose="020B0604020202020204" pitchFamily="34" charset="0"/>
              <a:buChar char="•"/>
            </a:pPr>
            <a:r>
              <a:rPr lang="en-GB" sz="2800" dirty="0"/>
              <a:t>Please remember to check in the evening that your child has enough money for the next day.</a:t>
            </a:r>
          </a:p>
          <a:p>
            <a:pPr marL="457200" indent="-457200">
              <a:buFont typeface="Arial" panose="020B0604020202020204" pitchFamily="34" charset="0"/>
              <a:buChar char="•"/>
            </a:pPr>
            <a:r>
              <a:rPr lang="en-GB" sz="2800" dirty="0"/>
              <a:t>Enables you to monitor what your child is eating.</a:t>
            </a:r>
          </a:p>
        </p:txBody>
      </p:sp>
      <p:pic>
        <p:nvPicPr>
          <p:cNvPr id="6" name="Picture 5"/>
          <p:cNvPicPr>
            <a:picLocks noChangeAspect="1"/>
          </p:cNvPicPr>
          <p:nvPr/>
        </p:nvPicPr>
        <p:blipFill>
          <a:blip r:embed="rId6"/>
          <a:stretch>
            <a:fillRect/>
          </a:stretch>
        </p:blipFill>
        <p:spPr>
          <a:xfrm>
            <a:off x="187833" y="2552744"/>
            <a:ext cx="4679269" cy="2005401"/>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21922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4948151" y="1410516"/>
            <a:ext cx="7324898" cy="3477875"/>
          </a:xfrm>
          <a:prstGeom prst="rect">
            <a:avLst/>
          </a:prstGeom>
        </p:spPr>
        <p:txBody>
          <a:bodyPr wrap="square">
            <a:spAutoFit/>
          </a:bodyPr>
          <a:lstStyle/>
          <a:p>
            <a:pPr algn="ctr"/>
            <a:endParaRPr lang="en-GB" sz="4000" dirty="0"/>
          </a:p>
          <a:p>
            <a:pPr algn="ctr"/>
            <a:endParaRPr lang="en-GB" sz="4000" dirty="0"/>
          </a:p>
          <a:p>
            <a:pPr marL="457200" indent="-457200">
              <a:buFont typeface="Arial" panose="020B0604020202020204" pitchFamily="34" charset="0"/>
              <a:buChar char="•"/>
            </a:pPr>
            <a:r>
              <a:rPr lang="en-GB" sz="2800" dirty="0"/>
              <a:t>Details of how to access </a:t>
            </a:r>
            <a:r>
              <a:rPr lang="en-GB" sz="2800" b="1" dirty="0"/>
              <a:t>ParentPay</a:t>
            </a:r>
            <a:r>
              <a:rPr lang="en-GB" sz="2800" dirty="0"/>
              <a:t> can be found on our stall outside and on the school website</a:t>
            </a:r>
          </a:p>
          <a:p>
            <a:pPr marL="457200" indent="-457200">
              <a:buFont typeface="Arial" panose="020B0604020202020204" pitchFamily="34" charset="0"/>
              <a:buChar char="•"/>
            </a:pPr>
            <a:r>
              <a:rPr lang="en-GB" sz="2800" dirty="0"/>
              <a:t>Further details </a:t>
            </a:r>
            <a:r>
              <a:rPr lang="en-GB" sz="2800" b="1" dirty="0"/>
              <a:t>will be posted out to you in September</a:t>
            </a:r>
          </a:p>
        </p:txBody>
      </p:sp>
      <p:pic>
        <p:nvPicPr>
          <p:cNvPr id="6" name="Picture 5"/>
          <p:cNvPicPr>
            <a:picLocks noChangeAspect="1"/>
          </p:cNvPicPr>
          <p:nvPr/>
        </p:nvPicPr>
        <p:blipFill>
          <a:blip r:embed="rId5"/>
          <a:stretch>
            <a:fillRect/>
          </a:stretch>
        </p:blipFill>
        <p:spPr>
          <a:xfrm>
            <a:off x="187833" y="2552744"/>
            <a:ext cx="4679269" cy="2005401"/>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35297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9477" y="1503956"/>
            <a:ext cx="5169704" cy="4786612"/>
          </a:xfrm>
          <a:prstGeom prst="rect">
            <a:avLst/>
          </a:prstGeom>
        </p:spPr>
      </p:pic>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942703" y="1023257"/>
            <a:ext cx="10881360" cy="1754326"/>
          </a:xfrm>
          <a:prstGeom prst="rect">
            <a:avLst/>
          </a:prstGeom>
        </p:spPr>
        <p:txBody>
          <a:bodyPr wrap="square">
            <a:spAutoFit/>
          </a:bodyPr>
          <a:lstStyle/>
          <a:p>
            <a:pPr algn="ctr"/>
            <a:r>
              <a:rPr lang="en-GB" sz="4000" b="1" dirty="0"/>
              <a:t>The Allerton Grange KLAS Curriculum</a:t>
            </a:r>
          </a:p>
          <a:p>
            <a:pPr algn="ctr"/>
            <a:endParaRPr lang="en-GB" sz="4000" b="1" dirty="0"/>
          </a:p>
          <a:p>
            <a:pPr algn="ctr"/>
            <a:endParaRPr lang="en-GB" sz="2800" b="1"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Rectangle 5"/>
          <p:cNvSpPr/>
          <p:nvPr/>
        </p:nvSpPr>
        <p:spPr>
          <a:xfrm>
            <a:off x="5187672" y="2465868"/>
            <a:ext cx="6399082" cy="646331"/>
          </a:xfrm>
          <a:prstGeom prst="rect">
            <a:avLst/>
          </a:prstGeom>
        </p:spPr>
        <p:txBody>
          <a:bodyPr wrap="square">
            <a:spAutoFit/>
          </a:bodyPr>
          <a:lstStyle/>
          <a:p>
            <a:r>
              <a:rPr lang="en-GB" sz="3600" dirty="0">
                <a:latin typeface="Century Gothic" panose="020B0502020202020204" pitchFamily="34" charset="0"/>
              </a:rPr>
              <a:t>Our </a:t>
            </a:r>
            <a:r>
              <a:rPr lang="en-GB" sz="3600" b="1" u="sng" dirty="0">
                <a:latin typeface="Century Gothic" panose="020B0502020202020204" pitchFamily="34" charset="0"/>
              </a:rPr>
              <a:t>guarantor of equality</a:t>
            </a:r>
          </a:p>
        </p:txBody>
      </p:sp>
      <p:sp>
        <p:nvSpPr>
          <p:cNvPr id="9" name="Rectangle 8"/>
          <p:cNvSpPr/>
          <p:nvPr/>
        </p:nvSpPr>
        <p:spPr>
          <a:xfrm>
            <a:off x="5187672" y="3444923"/>
            <a:ext cx="6735033" cy="3416320"/>
          </a:xfrm>
          <a:prstGeom prst="rect">
            <a:avLst/>
          </a:prstGeom>
        </p:spPr>
        <p:txBody>
          <a:bodyPr wrap="square">
            <a:spAutoFit/>
          </a:bodyPr>
          <a:lstStyle/>
          <a:p>
            <a:r>
              <a:rPr lang="en-GB" sz="2800" b="1" dirty="0"/>
              <a:t>Knowledge</a:t>
            </a:r>
            <a:r>
              <a:rPr lang="en-GB" sz="2400" dirty="0"/>
              <a:t> : More knowledge</a:t>
            </a:r>
          </a:p>
          <a:p>
            <a:endParaRPr lang="en-GB" sz="2400" dirty="0"/>
          </a:p>
          <a:p>
            <a:r>
              <a:rPr lang="en-GB" sz="2800" b="1" dirty="0"/>
              <a:t>Literacy</a:t>
            </a:r>
            <a:r>
              <a:rPr lang="en-GB" sz="2400" dirty="0"/>
              <a:t> : More understanding</a:t>
            </a:r>
          </a:p>
          <a:p>
            <a:endParaRPr lang="en-GB" sz="2800" b="1" dirty="0"/>
          </a:p>
          <a:p>
            <a:r>
              <a:rPr lang="en-GB" sz="2800" b="1" dirty="0"/>
              <a:t>Service and leadership </a:t>
            </a:r>
            <a:r>
              <a:rPr lang="en-GB" sz="2400" dirty="0"/>
              <a:t>: More ambition</a:t>
            </a:r>
          </a:p>
          <a:p>
            <a:endParaRPr lang="en-GB" sz="2800" b="1" dirty="0"/>
          </a:p>
          <a:p>
            <a:r>
              <a:rPr lang="en-GB" sz="2800" b="1" dirty="0"/>
              <a:t>Aspirational enrichment </a:t>
            </a:r>
            <a:r>
              <a:rPr lang="en-GB" sz="2400" dirty="0"/>
              <a:t>: More experiences</a:t>
            </a:r>
          </a:p>
          <a:p>
            <a:endParaRPr lang="en-GB" sz="2400" dirty="0"/>
          </a:p>
        </p:txBody>
      </p:sp>
    </p:spTree>
    <p:extLst>
      <p:ext uri="{BB962C8B-B14F-4D97-AF65-F5344CB8AC3E}">
        <p14:creationId xmlns:p14="http://schemas.microsoft.com/office/powerpoint/2010/main" val="1376675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440077" y="1145385"/>
            <a:ext cx="9764486" cy="1754326"/>
          </a:xfrm>
          <a:prstGeom prst="rect">
            <a:avLst/>
          </a:prstGeom>
        </p:spPr>
        <p:txBody>
          <a:bodyPr wrap="square">
            <a:spAutoFit/>
          </a:bodyPr>
          <a:lstStyle/>
          <a:p>
            <a:r>
              <a:rPr lang="en-GB" sz="4000" b="1" u="sng" dirty="0"/>
              <a:t>Knowledge</a:t>
            </a:r>
          </a:p>
          <a:p>
            <a:pPr algn="ctr"/>
            <a:endParaRPr lang="en-GB" sz="4000" b="1" u="sng" dirty="0"/>
          </a:p>
          <a:p>
            <a:pPr algn="ctr"/>
            <a:endParaRPr lang="en-GB" sz="2800" b="1" u="sng"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11" name="Picture 10"/>
          <p:cNvPicPr>
            <a:picLocks noChangeAspect="1"/>
          </p:cNvPicPr>
          <p:nvPr/>
        </p:nvPicPr>
        <p:blipFill>
          <a:blip r:embed="rId5"/>
          <a:stretch>
            <a:fillRect/>
          </a:stretch>
        </p:blipFill>
        <p:spPr>
          <a:xfrm>
            <a:off x="0" y="1957013"/>
            <a:ext cx="4702629" cy="4354149"/>
          </a:xfrm>
          <a:prstGeom prst="rect">
            <a:avLst/>
          </a:prstGeom>
        </p:spPr>
      </p:pic>
      <p:sp>
        <p:nvSpPr>
          <p:cNvPr id="9" name="Rectangle 8"/>
          <p:cNvSpPr/>
          <p:nvPr/>
        </p:nvSpPr>
        <p:spPr>
          <a:xfrm>
            <a:off x="4702629" y="1957013"/>
            <a:ext cx="7220076" cy="5447645"/>
          </a:xfrm>
          <a:prstGeom prst="rect">
            <a:avLst/>
          </a:prstGeom>
        </p:spPr>
        <p:txBody>
          <a:bodyPr wrap="square">
            <a:spAutoFit/>
          </a:bodyPr>
          <a:lstStyle/>
          <a:p>
            <a:r>
              <a:rPr lang="en-GB" sz="2400" dirty="0"/>
              <a:t>The Curriculum at Allerton Grange and the quality of education it creates is one of our proudest achievements </a:t>
            </a:r>
          </a:p>
          <a:p>
            <a:endParaRPr lang="en-GB" sz="2400" dirty="0"/>
          </a:p>
          <a:p>
            <a:r>
              <a:rPr lang="en-GB" sz="2400" dirty="0"/>
              <a:t>Every subject area has a </a:t>
            </a:r>
            <a:r>
              <a:rPr lang="en-GB" sz="2400" b="1" dirty="0"/>
              <a:t>knowledge rich </a:t>
            </a:r>
            <a:r>
              <a:rPr lang="en-GB" sz="2400" dirty="0"/>
              <a:t>Curriculum, designed with a purpose to enable students to gain powerful knowledge and engage in highly intelligent conversations for the greater good of overcoming social imbalance.</a:t>
            </a:r>
          </a:p>
          <a:p>
            <a:endParaRPr lang="en-GB" sz="2400" dirty="0"/>
          </a:p>
          <a:p>
            <a:r>
              <a:rPr lang="en-GB" sz="2400" dirty="0"/>
              <a:t>All teachers ‘teach to the top’, using research to inform and develop their pedagogy and ensure that knowledge is embedded for the long term.  </a:t>
            </a:r>
          </a:p>
          <a:p>
            <a:endParaRPr lang="en-GB" sz="2000" dirty="0"/>
          </a:p>
          <a:p>
            <a:endParaRPr lang="en-GB" sz="2000" dirty="0"/>
          </a:p>
          <a:p>
            <a:pPr marL="742950" lvl="1"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12047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8" name="Rectangle 7"/>
          <p:cNvSpPr/>
          <p:nvPr/>
        </p:nvSpPr>
        <p:spPr>
          <a:xfrm>
            <a:off x="363583" y="313824"/>
            <a:ext cx="5884817" cy="7001917"/>
          </a:xfrm>
          <a:prstGeom prst="rect">
            <a:avLst/>
          </a:prstGeom>
        </p:spPr>
        <p:txBody>
          <a:bodyPr wrap="square">
            <a:spAutoFit/>
          </a:bodyPr>
          <a:lstStyle/>
          <a:p>
            <a:pPr algn="ctr"/>
            <a:endParaRPr lang="en-GB" sz="4000" dirty="0"/>
          </a:p>
          <a:p>
            <a:pPr algn="ctr"/>
            <a:r>
              <a:rPr lang="en-GB" sz="4000" b="1" dirty="0"/>
              <a:t>What will this look like in the classroom?</a:t>
            </a:r>
          </a:p>
          <a:p>
            <a:pPr algn="ctr"/>
            <a:endParaRPr lang="en-GB" sz="1050" dirty="0"/>
          </a:p>
          <a:p>
            <a:r>
              <a:rPr lang="en-GB" sz="2800" b="1" dirty="0"/>
              <a:t>Teaching</a:t>
            </a:r>
            <a:r>
              <a:rPr lang="en-GB" sz="2800" dirty="0"/>
              <a:t>:</a:t>
            </a:r>
          </a:p>
          <a:p>
            <a:pPr marL="457200" indent="-457200">
              <a:buFont typeface="Arial" panose="020B0604020202020204" pitchFamily="34" charset="0"/>
              <a:buChar char="•"/>
            </a:pPr>
            <a:r>
              <a:rPr lang="en-GB" sz="2800" dirty="0"/>
              <a:t>Rigorous and challenging curriculum</a:t>
            </a:r>
          </a:p>
          <a:p>
            <a:pPr marL="457200" indent="-457200">
              <a:buFont typeface="Arial" panose="020B0604020202020204" pitchFamily="34" charset="0"/>
              <a:buChar char="•"/>
            </a:pPr>
            <a:r>
              <a:rPr lang="en-GB" sz="2800" dirty="0"/>
              <a:t>Direct instruction</a:t>
            </a:r>
          </a:p>
          <a:p>
            <a:pPr marL="457200" indent="-457200">
              <a:buFont typeface="Arial" panose="020B0604020202020204" pitchFamily="34" charset="0"/>
              <a:buChar char="•"/>
            </a:pPr>
            <a:r>
              <a:rPr lang="en-GB" sz="2800" dirty="0"/>
              <a:t>Research-informed/evidence-based practice</a:t>
            </a:r>
          </a:p>
          <a:p>
            <a:pPr marL="457200" indent="-457200">
              <a:buFont typeface="Arial" panose="020B0604020202020204" pitchFamily="34" charset="0"/>
              <a:buChar char="•"/>
            </a:pPr>
            <a:r>
              <a:rPr lang="en-GB" sz="2800" dirty="0"/>
              <a:t>Mastery of powerful subject knowledge</a:t>
            </a:r>
          </a:p>
          <a:p>
            <a:pPr marL="457200" indent="-457200">
              <a:buFont typeface="Arial" panose="020B0604020202020204" pitchFamily="34" charset="0"/>
              <a:buChar char="•"/>
            </a:pPr>
            <a:r>
              <a:rPr lang="en-GB" sz="2800" dirty="0"/>
              <a:t>High expectations, </a:t>
            </a:r>
            <a:r>
              <a:rPr lang="en-GB" sz="2800" dirty="0" err="1"/>
              <a:t>scaffolded</a:t>
            </a:r>
            <a:r>
              <a:rPr lang="en-GB" sz="2800" dirty="0"/>
              <a:t> for SEND students</a:t>
            </a:r>
          </a:p>
          <a:p>
            <a:pPr marL="457200" indent="-457200">
              <a:buFont typeface="Arial" panose="020B0604020202020204" pitchFamily="34" charset="0"/>
              <a:buChar char="•"/>
            </a:pPr>
            <a:endParaRPr lang="en-GB" sz="2800" dirty="0"/>
          </a:p>
          <a:p>
            <a:endParaRPr lang="en-GB" sz="1050" dirty="0"/>
          </a:p>
          <a:p>
            <a:r>
              <a:rPr lang="en-GB" sz="2800" dirty="0"/>
              <a:t>	</a:t>
            </a:r>
          </a:p>
        </p:txBody>
      </p:sp>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Rectangle 2"/>
          <p:cNvSpPr/>
          <p:nvPr/>
        </p:nvSpPr>
        <p:spPr>
          <a:xfrm>
            <a:off x="6359237" y="2105891"/>
            <a:ext cx="5563470" cy="4250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35783" y="2318244"/>
            <a:ext cx="5310723" cy="3970318"/>
          </a:xfrm>
          <a:prstGeom prst="rect">
            <a:avLst/>
          </a:prstGeom>
          <a:noFill/>
        </p:spPr>
        <p:txBody>
          <a:bodyPr wrap="square" rtlCol="0">
            <a:spAutoFit/>
          </a:bodyPr>
          <a:lstStyle/>
          <a:p>
            <a:r>
              <a:rPr lang="en-GB" sz="2800" b="1" dirty="0"/>
              <a:t>Learning</a:t>
            </a:r>
            <a:r>
              <a:rPr lang="en-GB" sz="2800" dirty="0"/>
              <a:t>:</a:t>
            </a:r>
          </a:p>
          <a:p>
            <a:pPr marL="457200" indent="-457200">
              <a:buFont typeface="Arial" panose="020B0604020202020204" pitchFamily="34" charset="0"/>
              <a:buChar char="•"/>
            </a:pPr>
            <a:r>
              <a:rPr lang="en-GB" sz="2800" dirty="0">
                <a:solidFill>
                  <a:srgbClr val="000000"/>
                </a:solidFill>
                <a:latin typeface="Calibri" panose="020F0502020204030204" pitchFamily="34" charset="0"/>
                <a:ea typeface="Calibri" panose="020F0502020204030204" pitchFamily="34" charset="0"/>
                <a:cs typeface="Century Gothic" panose="020B0502020202020204" pitchFamily="34" charset="0"/>
              </a:rPr>
              <a:t>We expect students to read widely and use crucial subject terminology fluently.</a:t>
            </a:r>
            <a:endParaRPr lang="en-GB" sz="2800" dirty="0"/>
          </a:p>
          <a:p>
            <a:pPr marL="457200" indent="-457200">
              <a:buFont typeface="Arial" panose="020B0604020202020204" pitchFamily="34" charset="0"/>
              <a:buChar char="•"/>
            </a:pPr>
            <a:r>
              <a:rPr lang="en-GB" sz="2800" dirty="0"/>
              <a:t>Respond to feedback and challenge with resilience</a:t>
            </a:r>
          </a:p>
          <a:p>
            <a:pPr marL="457200" indent="-457200">
              <a:buFont typeface="Arial" panose="020B0604020202020204" pitchFamily="34" charset="0"/>
              <a:buChar char="•"/>
            </a:pPr>
            <a:r>
              <a:rPr lang="en-GB" sz="2800" dirty="0"/>
              <a:t>Display a desire to achieve mastery</a:t>
            </a:r>
          </a:p>
          <a:p>
            <a:endParaRPr lang="en-GB" sz="2800" dirty="0"/>
          </a:p>
        </p:txBody>
      </p:sp>
    </p:spTree>
    <p:extLst>
      <p:ext uri="{BB962C8B-B14F-4D97-AF65-F5344CB8AC3E}">
        <p14:creationId xmlns:p14="http://schemas.microsoft.com/office/powerpoint/2010/main" val="369214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1970314"/>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10" name="TextBox 9">
            <a:extLst>
              <a:ext uri="{FF2B5EF4-FFF2-40B4-BE49-F238E27FC236}">
                <a16:creationId xmlns:a16="http://schemas.microsoft.com/office/drawing/2014/main" id="{1D95E65C-8E7A-3744-890F-2DEC01E2F834}"/>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3" name="TextBox 2"/>
          <p:cNvSpPr txBox="1"/>
          <p:nvPr/>
        </p:nvSpPr>
        <p:spPr>
          <a:xfrm>
            <a:off x="324727" y="1565564"/>
            <a:ext cx="10958946" cy="2062103"/>
          </a:xfrm>
          <a:prstGeom prst="rect">
            <a:avLst/>
          </a:prstGeom>
          <a:noFill/>
        </p:spPr>
        <p:txBody>
          <a:bodyPr wrap="square" rtlCol="0">
            <a:spAutoFit/>
          </a:bodyPr>
          <a:lstStyle/>
          <a:p>
            <a:r>
              <a:rPr lang="en-GB" sz="3600" b="1" dirty="0">
                <a:solidFill>
                  <a:srgbClr val="0070C0"/>
                </a:solidFill>
              </a:rPr>
              <a:t>Michaela Child</a:t>
            </a:r>
            <a:r>
              <a:rPr lang="en-GB" sz="3600" dirty="0">
                <a:solidFill>
                  <a:srgbClr val="0070C0"/>
                </a:solidFill>
              </a:rPr>
              <a:t> - </a:t>
            </a:r>
            <a:r>
              <a:rPr lang="en-GB" sz="3600" dirty="0"/>
              <a:t>Assistant Head teacher</a:t>
            </a:r>
          </a:p>
          <a:p>
            <a:r>
              <a:rPr lang="en-GB" sz="3600" b="1" dirty="0"/>
              <a:t>Special Educational Needs &amp; Disabilities Co-ordinator (</a:t>
            </a:r>
            <a:r>
              <a:rPr lang="en-GB" sz="3600" b="1" dirty="0" err="1"/>
              <a:t>SENDCo</a:t>
            </a:r>
            <a:r>
              <a:rPr lang="en-GB" sz="3600" b="1" dirty="0"/>
              <a:t>)</a:t>
            </a:r>
          </a:p>
          <a:p>
            <a:endParaRPr lang="en-GB" sz="2000" dirty="0"/>
          </a:p>
        </p:txBody>
      </p:sp>
      <p:pic>
        <p:nvPicPr>
          <p:cNvPr id="11" name="Picture 10"/>
          <p:cNvPicPr>
            <a:picLocks noChangeAspect="1"/>
          </p:cNvPicPr>
          <p:nvPr/>
        </p:nvPicPr>
        <p:blipFill>
          <a:blip r:embed="rId4"/>
          <a:stretch>
            <a:fillRect/>
          </a:stretch>
        </p:blipFill>
        <p:spPr>
          <a:xfrm>
            <a:off x="9436979" y="4169975"/>
            <a:ext cx="2755021" cy="255086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4082" y="3189552"/>
            <a:ext cx="4623835" cy="2774301"/>
          </a:xfrm>
          <a:prstGeom prst="rect">
            <a:avLst/>
          </a:prstGeom>
        </p:spPr>
      </p:pic>
    </p:spTree>
    <p:extLst>
      <p:ext uri="{BB962C8B-B14F-4D97-AF65-F5344CB8AC3E}">
        <p14:creationId xmlns:p14="http://schemas.microsoft.com/office/powerpoint/2010/main" val="363141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1970314"/>
            <a:chOff x="0" y="0"/>
            <a:chExt cx="12192000" cy="197031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9" name="TextBox 8"/>
          <p:cNvSpPr txBox="1"/>
          <p:nvPr/>
        </p:nvSpPr>
        <p:spPr>
          <a:xfrm>
            <a:off x="1367087" y="511628"/>
            <a:ext cx="4604222" cy="954107"/>
          </a:xfrm>
          <a:prstGeom prst="rect">
            <a:avLst/>
          </a:prstGeom>
          <a:noFill/>
        </p:spPr>
        <p:txBody>
          <a:bodyPr wrap="square" lIns="91440" tIns="45720" rIns="91440" bIns="45720" rtlCol="0" anchor="t">
            <a:spAutoFit/>
          </a:bodyPr>
          <a:lstStyle/>
          <a:p>
            <a:r>
              <a:rPr lang="en-GB" sz="2800" b="1" dirty="0"/>
              <a:t>SEND at Allerton Grange</a:t>
            </a:r>
          </a:p>
          <a:p>
            <a:pPr marL="457200" indent="-457200">
              <a:buFont typeface="Arial" panose="020B0604020202020204" pitchFamily="34" charset="0"/>
              <a:buChar char="•"/>
            </a:pPr>
            <a:endParaRPr lang="en-GB" sz="2800" dirty="0"/>
          </a:p>
        </p:txBody>
      </p:sp>
      <p:sp>
        <p:nvSpPr>
          <p:cNvPr id="10" name="TextBox 9">
            <a:extLst>
              <a:ext uri="{FF2B5EF4-FFF2-40B4-BE49-F238E27FC236}">
                <a16:creationId xmlns:a16="http://schemas.microsoft.com/office/drawing/2014/main" id="{1D95E65C-8E7A-3744-890F-2DEC01E2F834}"/>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3" name="TextBox 2"/>
          <p:cNvSpPr txBox="1"/>
          <p:nvPr/>
        </p:nvSpPr>
        <p:spPr>
          <a:xfrm>
            <a:off x="500402" y="2524085"/>
            <a:ext cx="6044089" cy="421653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200" dirty="0">
                <a:latin typeface="Century Gothic"/>
              </a:rPr>
              <a:t>Student passports shared with all teachers</a:t>
            </a:r>
          </a:p>
          <a:p>
            <a:pPr marL="342900" indent="-342900">
              <a:buFont typeface="Arial" panose="020B0604020202020204" pitchFamily="34" charset="0"/>
              <a:buChar char="•"/>
            </a:pPr>
            <a:r>
              <a:rPr lang="en-GB" sz="2200" dirty="0">
                <a:latin typeface="Century Gothic"/>
              </a:rPr>
              <a:t>Passports will be emailed out in September. Parent input welcome.</a:t>
            </a:r>
          </a:p>
          <a:p>
            <a:pPr marL="285750" indent="-285750">
              <a:buFont typeface="Arial" panose="020B0604020202020204" pitchFamily="34" charset="0"/>
              <a:buChar char="•"/>
            </a:pPr>
            <a:r>
              <a:rPr lang="en-GB" sz="2200" dirty="0">
                <a:latin typeface="Century Gothic"/>
              </a:rPr>
              <a:t>Assessments/Screening</a:t>
            </a:r>
          </a:p>
          <a:p>
            <a:pPr marL="285750" indent="-285750">
              <a:buFont typeface="Arial" panose="020B0604020202020204" pitchFamily="34" charset="0"/>
              <a:buChar char="•"/>
            </a:pPr>
            <a:r>
              <a:rPr lang="en-GB" sz="2200" dirty="0">
                <a:latin typeface="Century Gothic"/>
              </a:rPr>
              <a:t>Graduated approach</a:t>
            </a:r>
          </a:p>
          <a:p>
            <a:pPr marL="285750" indent="-285750">
              <a:buFont typeface="Arial" panose="020B0604020202020204" pitchFamily="34" charset="0"/>
              <a:buChar char="•"/>
            </a:pPr>
            <a:r>
              <a:rPr lang="en-GB" sz="2200" dirty="0">
                <a:latin typeface="Century Gothic"/>
              </a:rPr>
              <a:t>Intervention packages put in place to meet need</a:t>
            </a:r>
          </a:p>
          <a:p>
            <a:pPr marL="285750" indent="-285750">
              <a:buFont typeface="Arial" panose="020B0604020202020204" pitchFamily="34" charset="0"/>
              <a:buChar char="•"/>
            </a:pPr>
            <a:r>
              <a:rPr lang="en-GB" sz="2200" dirty="0">
                <a:solidFill>
                  <a:srgbClr val="000000"/>
                </a:solidFill>
                <a:latin typeface="Century Gothic"/>
              </a:rPr>
              <a:t>SEND surgery, parents evenings and review day</a:t>
            </a:r>
          </a:p>
          <a:p>
            <a:pPr marL="285750" indent="-285750">
              <a:buFont typeface="Arial" panose="020B0604020202020204" pitchFamily="34" charset="0"/>
              <a:buChar char="•"/>
            </a:pPr>
            <a:endParaRPr lang="en-GB" sz="2400" dirty="0">
              <a:solidFill>
                <a:srgbClr val="FF0000"/>
              </a:solidFill>
              <a:latin typeface="Century Gothic" panose="020B0502020202020204" pitchFamily="34" charset="0"/>
            </a:endParaRPr>
          </a:p>
          <a:p>
            <a:endParaRPr lang="en-GB" sz="2400" dirty="0">
              <a:latin typeface="Century Gothic" panose="020B0502020202020204" pitchFamily="34" charset="0"/>
            </a:endParaRPr>
          </a:p>
        </p:txBody>
      </p:sp>
      <p:sp>
        <p:nvSpPr>
          <p:cNvPr id="2" name="Rectangle 1">
            <a:extLst>
              <a:ext uri="{FF2B5EF4-FFF2-40B4-BE49-F238E27FC236}">
                <a16:creationId xmlns:a16="http://schemas.microsoft.com/office/drawing/2014/main" id="{0C30F16B-FC71-315A-F13F-35D3166B0D2E}"/>
              </a:ext>
            </a:extLst>
          </p:cNvPr>
          <p:cNvSpPr/>
          <p:nvPr/>
        </p:nvSpPr>
        <p:spPr>
          <a:xfrm>
            <a:off x="6818811" y="2524085"/>
            <a:ext cx="5103895" cy="3371579"/>
          </a:xfrm>
          <a:prstGeom prst="rect">
            <a:avLst/>
          </a:prstGeom>
          <a:solidFill>
            <a:srgbClr val="4453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bg1"/>
                </a:solidFill>
                <a:latin typeface="Century Gothic" panose="020B0502020202020204" pitchFamily="34" charset="0"/>
              </a:rPr>
              <a:t>send@allertongrange.com</a:t>
            </a:r>
          </a:p>
          <a:p>
            <a:endParaRPr lang="en-GB" sz="2200" b="1" dirty="0">
              <a:latin typeface="Century Gothic" panose="020B0502020202020204" pitchFamily="34" charset="0"/>
            </a:endParaRPr>
          </a:p>
          <a:p>
            <a:r>
              <a:rPr lang="en-GB" sz="2200" b="1" dirty="0">
                <a:latin typeface="Century Gothic" panose="020B0502020202020204" pitchFamily="34" charset="0"/>
              </a:rPr>
              <a:t>AHT/SENDCo – Michaela Child</a:t>
            </a:r>
          </a:p>
          <a:p>
            <a:r>
              <a:rPr lang="en-GB" sz="2200" b="1" dirty="0">
                <a:latin typeface="Century Gothic" panose="020B0502020202020204" pitchFamily="34" charset="0"/>
              </a:rPr>
              <a:t>Assistant SENDCo – Jane Dempster</a:t>
            </a:r>
          </a:p>
          <a:p>
            <a:r>
              <a:rPr lang="en-GB" sz="2200" b="1" dirty="0">
                <a:latin typeface="Century Gothic" panose="020B0502020202020204" pitchFamily="34" charset="0"/>
              </a:rPr>
              <a:t>SEND Admin – Sally Lostroh</a:t>
            </a:r>
          </a:p>
          <a:p>
            <a:r>
              <a:rPr lang="en-GB" sz="2200" b="1" dirty="0">
                <a:solidFill>
                  <a:schemeClr val="bg1"/>
                </a:solidFill>
                <a:latin typeface="Century Gothic"/>
              </a:rPr>
              <a:t>Dyslexia/Literacy – Andrea Petersen</a:t>
            </a:r>
            <a:endParaRPr lang="en-GB" sz="2200" b="1" dirty="0">
              <a:solidFill>
                <a:schemeClr val="bg1"/>
              </a:solidFill>
              <a:latin typeface="Century Gothic" panose="020B0502020202020204" pitchFamily="34" charset="0"/>
            </a:endParaRPr>
          </a:p>
          <a:p>
            <a:r>
              <a:rPr lang="en-GB" sz="2200" b="1" dirty="0">
                <a:solidFill>
                  <a:schemeClr val="bg1"/>
                </a:solidFill>
                <a:latin typeface="Century Gothic"/>
              </a:rPr>
              <a:t>Neurodiversity Coach – Molly Dunne</a:t>
            </a:r>
          </a:p>
          <a:p>
            <a:r>
              <a:rPr lang="en-GB" sz="2200" b="1" dirty="0">
                <a:solidFill>
                  <a:schemeClr val="bg1"/>
                </a:solidFill>
                <a:latin typeface="Century Gothic"/>
              </a:rPr>
              <a:t>SEMH Coach – Kirstie Fry</a:t>
            </a:r>
          </a:p>
          <a:p>
            <a:r>
              <a:rPr lang="en-GB" sz="2200" b="1" dirty="0">
                <a:solidFill>
                  <a:schemeClr val="bg1"/>
                </a:solidFill>
                <a:latin typeface="Century Gothic" panose="020B0502020202020204" pitchFamily="34" charset="0"/>
              </a:rPr>
              <a:t>Teacher of SEND – Katherine Neilson</a:t>
            </a:r>
            <a:endParaRPr lang="en-GB" sz="2200" b="1" dirty="0">
              <a:latin typeface="Century Gothic" panose="020B0502020202020204" pitchFamily="34" charset="0"/>
            </a:endParaRPr>
          </a:p>
          <a:p>
            <a:endParaRPr lang="en-GB" sz="1800" dirty="0">
              <a:latin typeface="Century Gothic" panose="020B0502020202020204" pitchFamily="34" charset="0"/>
            </a:endParaRPr>
          </a:p>
        </p:txBody>
      </p:sp>
      <p:sp>
        <p:nvSpPr>
          <p:cNvPr id="8" name="TextBox 7"/>
          <p:cNvSpPr txBox="1"/>
          <p:nvPr/>
        </p:nvSpPr>
        <p:spPr>
          <a:xfrm>
            <a:off x="500402" y="1160383"/>
            <a:ext cx="9989461" cy="1292662"/>
          </a:xfrm>
          <a:prstGeom prst="rect">
            <a:avLst/>
          </a:prstGeom>
          <a:noFill/>
        </p:spPr>
        <p:txBody>
          <a:bodyPr wrap="square" rtlCol="0">
            <a:spAutoFit/>
          </a:bodyPr>
          <a:lstStyle/>
          <a:p>
            <a:r>
              <a:rPr lang="en-GB" sz="2000" b="1" dirty="0">
                <a:latin typeface="Century Gothic" panose="020B0502020202020204" pitchFamily="34" charset="0"/>
              </a:rPr>
              <a:t>‘</a:t>
            </a:r>
            <a:r>
              <a:rPr lang="en-GB" sz="2000" b="1" i="1" dirty="0">
                <a:latin typeface="Century Gothic" panose="020B0502020202020204" pitchFamily="34" charset="0"/>
              </a:rPr>
              <a:t>There is clearly ambition across the school for what pupils with SEND can </a:t>
            </a:r>
            <a:r>
              <a:rPr lang="en-GB" sz="2000" b="1" i="1">
                <a:latin typeface="Century Gothic" panose="020B0502020202020204" pitchFamily="34" charset="0"/>
              </a:rPr>
              <a:t>achieve... the </a:t>
            </a:r>
            <a:r>
              <a:rPr lang="en-GB" sz="2000" b="1" i="1" dirty="0">
                <a:latin typeface="Century Gothic" panose="020B0502020202020204" pitchFamily="34" charset="0"/>
              </a:rPr>
              <a:t>vast majority of pupils follow the same KLAS curriculum as all other learners. Leaders believe this is an entitlement.</a:t>
            </a:r>
            <a:r>
              <a:rPr lang="en-GB" sz="2000" dirty="0">
                <a:latin typeface="Century Gothic" panose="020B0502020202020204" pitchFamily="34" charset="0"/>
              </a:rPr>
              <a:t>	</a:t>
            </a:r>
            <a:r>
              <a:rPr lang="en-GB" dirty="0">
                <a:latin typeface="Century Gothic" panose="020B0502020202020204" pitchFamily="34" charset="0"/>
              </a:rPr>
              <a:t>-Local Authority Review, June 23</a:t>
            </a:r>
          </a:p>
        </p:txBody>
      </p:sp>
      <p:sp>
        <p:nvSpPr>
          <p:cNvPr id="12" name="TextBox 11"/>
          <p:cNvSpPr txBox="1"/>
          <p:nvPr/>
        </p:nvSpPr>
        <p:spPr>
          <a:xfrm>
            <a:off x="600892" y="6101396"/>
            <a:ext cx="11321814" cy="738664"/>
          </a:xfrm>
          <a:prstGeom prst="rect">
            <a:avLst/>
          </a:prstGeom>
          <a:noFill/>
        </p:spPr>
        <p:txBody>
          <a:bodyPr wrap="square" rtlCol="0">
            <a:spAutoFit/>
          </a:bodyPr>
          <a:lstStyle/>
          <a:p>
            <a:r>
              <a:rPr lang="en-GB" sz="2400" b="1" dirty="0">
                <a:solidFill>
                  <a:srgbClr val="FF0000"/>
                </a:solidFill>
                <a:latin typeface="Century Gothic"/>
              </a:rPr>
              <a:t>Please share diagnostic or other helpful paperwork with us</a:t>
            </a:r>
            <a:endParaRPr lang="en-GB" sz="2400" dirty="0"/>
          </a:p>
          <a:p>
            <a:endParaRPr lang="en-GB" dirty="0"/>
          </a:p>
        </p:txBody>
      </p:sp>
    </p:spTree>
    <p:extLst>
      <p:ext uri="{BB962C8B-B14F-4D97-AF65-F5344CB8AC3E}">
        <p14:creationId xmlns:p14="http://schemas.microsoft.com/office/powerpoint/2010/main" val="190631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82238" y="2001025"/>
            <a:ext cx="4240468"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655320" y="904426"/>
            <a:ext cx="10881360" cy="1138773"/>
          </a:xfrm>
          <a:prstGeom prst="rect">
            <a:avLst/>
          </a:prstGeom>
        </p:spPr>
        <p:txBody>
          <a:bodyPr wrap="square">
            <a:spAutoFit/>
          </a:bodyPr>
          <a:lstStyle/>
          <a:p>
            <a:pPr algn="ctr"/>
            <a:endParaRPr lang="en-GB" sz="4000" b="1" u="sng" dirty="0"/>
          </a:p>
          <a:p>
            <a:pPr algn="ctr"/>
            <a:endParaRPr lang="en-GB" sz="2800" b="1" u="sng"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11" name="Picture 10"/>
          <p:cNvPicPr>
            <a:picLocks noChangeAspect="1"/>
          </p:cNvPicPr>
          <p:nvPr/>
        </p:nvPicPr>
        <p:blipFill>
          <a:blip r:embed="rId5"/>
          <a:stretch>
            <a:fillRect/>
          </a:stretch>
        </p:blipFill>
        <p:spPr>
          <a:xfrm>
            <a:off x="9890760" y="4763572"/>
            <a:ext cx="2262052" cy="2094427"/>
          </a:xfrm>
          <a:prstGeom prst="rect">
            <a:avLst/>
          </a:prstGeom>
        </p:spPr>
      </p:pic>
      <p:sp>
        <p:nvSpPr>
          <p:cNvPr id="6" name="TextBox 5"/>
          <p:cNvSpPr txBox="1"/>
          <p:nvPr/>
        </p:nvSpPr>
        <p:spPr>
          <a:xfrm>
            <a:off x="7682238" y="2001025"/>
            <a:ext cx="4240468" cy="2246769"/>
          </a:xfrm>
          <a:prstGeom prst="rect">
            <a:avLst/>
          </a:prstGeom>
          <a:noFill/>
        </p:spPr>
        <p:txBody>
          <a:bodyPr wrap="square" rtlCol="0">
            <a:spAutoFit/>
          </a:bodyPr>
          <a:lstStyle/>
          <a:p>
            <a:r>
              <a:rPr lang="en-GB" sz="2800" u="sng" dirty="0"/>
              <a:t>Subjects provided in all years from September 2023</a:t>
            </a:r>
          </a:p>
          <a:p>
            <a:endParaRPr lang="en-GB" sz="2800" b="1" dirty="0"/>
          </a:p>
          <a:p>
            <a:r>
              <a:rPr lang="en-GB" sz="2800" b="1" dirty="0"/>
              <a:t>Computer Science</a:t>
            </a:r>
          </a:p>
          <a:p>
            <a:r>
              <a:rPr lang="en-GB" sz="2800" b="1" dirty="0"/>
              <a:t>Classics</a:t>
            </a:r>
          </a:p>
        </p:txBody>
      </p:sp>
      <p:sp>
        <p:nvSpPr>
          <p:cNvPr id="3" name="TextBox 2"/>
          <p:cNvSpPr txBox="1"/>
          <p:nvPr/>
        </p:nvSpPr>
        <p:spPr>
          <a:xfrm>
            <a:off x="269294" y="1430269"/>
            <a:ext cx="7038109" cy="5262979"/>
          </a:xfrm>
          <a:prstGeom prst="rect">
            <a:avLst/>
          </a:prstGeom>
          <a:noFill/>
        </p:spPr>
        <p:txBody>
          <a:bodyPr wrap="square" rtlCol="0">
            <a:spAutoFit/>
          </a:bodyPr>
          <a:lstStyle/>
          <a:p>
            <a:r>
              <a:rPr lang="en-US" sz="2400" dirty="0"/>
              <a:t>Introduced in 2010, the government’s ambition was to see 75% of pupils studying the </a:t>
            </a:r>
            <a:r>
              <a:rPr lang="en-US" sz="2400" dirty="0" err="1"/>
              <a:t>EBacc</a:t>
            </a:r>
            <a:r>
              <a:rPr lang="en-US" sz="2400" dirty="0"/>
              <a:t> subject combination at GCSE by 2022, and 90% by 2025.</a:t>
            </a:r>
          </a:p>
          <a:p>
            <a:endParaRPr lang="en-US" sz="2400" dirty="0"/>
          </a:p>
          <a:p>
            <a:r>
              <a:rPr lang="en-US" sz="2400" b="1" dirty="0"/>
              <a:t>What is the </a:t>
            </a:r>
            <a:r>
              <a:rPr lang="en-US" sz="2400" b="1" dirty="0" err="1"/>
              <a:t>EBacc</a:t>
            </a:r>
            <a:r>
              <a:rPr lang="en-US" sz="2400" b="1" dirty="0"/>
              <a:t>?</a:t>
            </a:r>
          </a:p>
          <a:p>
            <a:r>
              <a:rPr lang="en-US" sz="2400" dirty="0"/>
              <a:t>The </a:t>
            </a:r>
            <a:r>
              <a:rPr lang="en-US" sz="2400" dirty="0" err="1"/>
              <a:t>EBacc</a:t>
            </a:r>
            <a:r>
              <a:rPr lang="en-US" sz="2400" dirty="0"/>
              <a:t> is a set of subjects at GCSE that keeps young people’s options open for further study and future careers. The </a:t>
            </a:r>
            <a:r>
              <a:rPr lang="en-US" sz="2400" dirty="0" err="1"/>
              <a:t>EBacc</a:t>
            </a:r>
            <a:r>
              <a:rPr lang="en-US" sz="2400" dirty="0"/>
              <a:t> is English language and literature, </a:t>
            </a:r>
            <a:r>
              <a:rPr lang="en-US" sz="2400" dirty="0" err="1"/>
              <a:t>Maths</a:t>
            </a:r>
            <a:r>
              <a:rPr lang="en-US" sz="2400" dirty="0"/>
              <a:t>, the Sciences, Geography or history &amp; a language</a:t>
            </a:r>
          </a:p>
          <a:p>
            <a:endParaRPr lang="en-GB" sz="2400" dirty="0"/>
          </a:p>
          <a:p>
            <a:r>
              <a:rPr lang="en-GB" sz="2400" b="1" dirty="0"/>
              <a:t>‘’Studying the Core EBACC subjects including a language can help gain access to the countries best universities’’ </a:t>
            </a:r>
            <a:r>
              <a:rPr lang="en-GB" sz="2400" b="1" dirty="0" err="1"/>
              <a:t>DfE</a:t>
            </a:r>
            <a:endParaRPr lang="en-GB" sz="2400" b="1" dirty="0"/>
          </a:p>
        </p:txBody>
      </p:sp>
      <p:sp>
        <p:nvSpPr>
          <p:cNvPr id="9" name="Rectangle 8"/>
          <p:cNvSpPr/>
          <p:nvPr/>
        </p:nvSpPr>
        <p:spPr>
          <a:xfrm>
            <a:off x="175343" y="726938"/>
            <a:ext cx="5867119" cy="707886"/>
          </a:xfrm>
          <a:prstGeom prst="rect">
            <a:avLst/>
          </a:prstGeom>
        </p:spPr>
        <p:txBody>
          <a:bodyPr wrap="none">
            <a:spAutoFit/>
          </a:bodyPr>
          <a:lstStyle/>
          <a:p>
            <a:pPr algn="ctr"/>
            <a:r>
              <a:rPr lang="en-GB" sz="4000" b="1" u="sng" dirty="0"/>
              <a:t>The English Baccalaureate</a:t>
            </a:r>
            <a:endParaRPr lang="en-GB" b="1" dirty="0"/>
          </a:p>
        </p:txBody>
      </p:sp>
    </p:spTree>
    <p:extLst>
      <p:ext uri="{BB962C8B-B14F-4D97-AF65-F5344CB8AC3E}">
        <p14:creationId xmlns:p14="http://schemas.microsoft.com/office/powerpoint/2010/main" val="64870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627611" y="1396868"/>
            <a:ext cx="5620789" cy="4585871"/>
          </a:xfrm>
          <a:prstGeom prst="rect">
            <a:avLst/>
          </a:prstGeom>
        </p:spPr>
        <p:txBody>
          <a:bodyPr wrap="square">
            <a:spAutoFit/>
          </a:bodyPr>
          <a:lstStyle/>
          <a:p>
            <a:r>
              <a:rPr lang="en-GB" sz="4000" b="1" u="sng" dirty="0"/>
              <a:t>Languages</a:t>
            </a:r>
          </a:p>
          <a:p>
            <a:pPr algn="ctr"/>
            <a:endParaRPr lang="en-GB" sz="2800" dirty="0"/>
          </a:p>
          <a:p>
            <a:pPr marL="457200" indent="-457200">
              <a:buFont typeface="Arial" panose="020B0604020202020204" pitchFamily="34" charset="0"/>
              <a:buChar char="•"/>
            </a:pPr>
            <a:r>
              <a:rPr lang="en-GB" sz="2800" dirty="0"/>
              <a:t>All students will study either French, German or Spanish</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If you have already expressed a preference for a certain language, we will do our best to accommodate this, but cannot guarantee it</a:t>
            </a:r>
          </a:p>
        </p:txBody>
      </p:sp>
      <p:grpSp>
        <p:nvGrpSpPr>
          <p:cNvPr id="9" name="Group 8"/>
          <p:cNvGrpSpPr/>
          <p:nvPr/>
        </p:nvGrpSpPr>
        <p:grpSpPr>
          <a:xfrm>
            <a:off x="6352308" y="1536070"/>
            <a:ext cx="5271655" cy="4989421"/>
            <a:chOff x="6846057" y="1103471"/>
            <a:chExt cx="4215962" cy="3873223"/>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8685" y="1103471"/>
              <a:ext cx="2153306" cy="215330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57" y="2820760"/>
              <a:ext cx="2155934" cy="215593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1991" y="1956630"/>
              <a:ext cx="2060028" cy="2060028"/>
            </a:xfrm>
            <a:prstGeom prst="rect">
              <a:avLst/>
            </a:prstGeom>
          </p:spPr>
        </p:pic>
      </p:grpSp>
      <p:sp>
        <p:nvSpPr>
          <p:cNvPr id="8" name="Slide Number Placeholder 7"/>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80924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776862" y="2420644"/>
            <a:ext cx="8006919" cy="3605349"/>
          </a:xfrm>
        </p:spPr>
        <p:txBody>
          <a:bodyPr>
            <a:noAutofit/>
          </a:bodyPr>
          <a:lstStyle/>
          <a:p>
            <a:pPr algn="l"/>
            <a:br>
              <a:rPr lang="en-GB" sz="4000" u="sng" dirty="0">
                <a:latin typeface="+mn-lt"/>
              </a:rPr>
            </a:br>
            <a:r>
              <a:rPr lang="en-GB" sz="4000" b="1" u="sng" dirty="0">
                <a:latin typeface="+mn-lt"/>
              </a:rPr>
              <a:t>Presentation aims</a:t>
            </a:r>
            <a:br>
              <a:rPr lang="en-GB" sz="4000" b="1" u="sng" dirty="0">
                <a:latin typeface="+mn-lt"/>
              </a:rPr>
            </a:br>
            <a:br>
              <a:rPr lang="en-GB" sz="4000" u="sng" dirty="0">
                <a:latin typeface="+mn-lt"/>
              </a:rPr>
            </a:br>
            <a:r>
              <a:rPr lang="en-GB" sz="4000" dirty="0">
                <a:latin typeface="+mn-lt"/>
              </a:rPr>
              <a:t>Year 7 key members of staff</a:t>
            </a:r>
            <a:br>
              <a:rPr lang="en-GB" sz="4000" dirty="0">
                <a:latin typeface="+mn-lt"/>
              </a:rPr>
            </a:br>
            <a:r>
              <a:rPr lang="en-GB" sz="4000" dirty="0">
                <a:latin typeface="+mn-lt"/>
              </a:rPr>
              <a:t>Attendance &amp; punctuality</a:t>
            </a:r>
            <a:br>
              <a:rPr lang="en-GB" sz="4000" dirty="0">
                <a:latin typeface="+mn-lt"/>
              </a:rPr>
            </a:br>
            <a:r>
              <a:rPr lang="en-GB" sz="4000" dirty="0">
                <a:latin typeface="+mn-lt"/>
              </a:rPr>
              <a:t>Uniform, equipment &amp; planners</a:t>
            </a:r>
            <a:br>
              <a:rPr lang="en-GB" sz="4000" dirty="0">
                <a:latin typeface="+mn-lt"/>
              </a:rPr>
            </a:br>
            <a:r>
              <a:rPr lang="en-GB" sz="4000" dirty="0">
                <a:latin typeface="+mn-lt"/>
              </a:rPr>
              <a:t>Form groups/tutors</a:t>
            </a:r>
            <a:br>
              <a:rPr lang="en-GB" sz="4000" dirty="0">
                <a:latin typeface="+mn-lt"/>
              </a:rPr>
            </a:br>
            <a:r>
              <a:rPr lang="en-GB" sz="4000" dirty="0">
                <a:latin typeface="+mn-lt"/>
              </a:rPr>
              <a:t>The KLAS Curriculum</a:t>
            </a:r>
            <a:br>
              <a:rPr lang="en-GB" sz="4000" dirty="0">
                <a:latin typeface="+mn-lt"/>
              </a:rPr>
            </a:br>
            <a:r>
              <a:rPr lang="en-GB" sz="4000" dirty="0">
                <a:latin typeface="+mn-lt"/>
              </a:rPr>
              <a:t>Events</a:t>
            </a:r>
            <a:br>
              <a:rPr lang="en-GB" sz="2400" dirty="0">
                <a:latin typeface="+mn-lt"/>
              </a:rPr>
            </a:br>
            <a:endParaRPr lang="en-GB" sz="2400" dirty="0">
              <a:latin typeface="+mn-lt"/>
            </a:endParaRPr>
          </a:p>
        </p:txBody>
      </p:sp>
      <p:sp>
        <p:nvSpPr>
          <p:cNvPr id="9" name="Footer Placeholder 5"/>
          <p:cNvSpPr>
            <a:spLocks noGrp="1"/>
          </p:cNvSpPr>
          <p:nvPr>
            <p:ph type="ftr" sz="quarter" idx="11"/>
          </p:nvPr>
        </p:nvSpPr>
        <p:spPr>
          <a:xfrm>
            <a:off x="2324100" y="6322688"/>
            <a:ext cx="7543800" cy="365125"/>
          </a:xfrm>
        </p:spPr>
        <p:txBody>
          <a:bodyPr vert="horz" lIns="91440" tIns="45720" rIns="91440" bIns="45720" rtlCol="0" anchor="t"/>
          <a:lstStyle/>
          <a:p>
            <a:pPr algn="ctr"/>
            <a:r>
              <a:rPr lang="en-US" sz="2400" b="1" dirty="0"/>
              <a:t>Aspire, Grow, Succeed.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735" y="348682"/>
            <a:ext cx="1549058" cy="2071962"/>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
        <p:nvSpPr>
          <p:cNvPr id="2" name="Rectangle 1"/>
          <p:cNvSpPr/>
          <p:nvPr/>
        </p:nvSpPr>
        <p:spPr>
          <a:xfrm>
            <a:off x="7009144" y="5428695"/>
            <a:ext cx="4481740" cy="584775"/>
          </a:xfrm>
          <a:prstGeom prst="rect">
            <a:avLst/>
          </a:prstGeom>
          <a:solidFill>
            <a:srgbClr val="FFC000"/>
          </a:solidFill>
        </p:spPr>
        <p:txBody>
          <a:bodyPr wrap="none">
            <a:spAutoFit/>
          </a:bodyPr>
          <a:lstStyle/>
          <a:p>
            <a:r>
              <a:rPr lang="en-GB" sz="3200" b="1" dirty="0"/>
              <a:t>All will be on the website</a:t>
            </a:r>
          </a:p>
        </p:txBody>
      </p:sp>
    </p:spTree>
    <p:extLst>
      <p:ext uri="{BB962C8B-B14F-4D97-AF65-F5344CB8AC3E}">
        <p14:creationId xmlns:p14="http://schemas.microsoft.com/office/powerpoint/2010/main" val="167324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3" name="Rectangle 2"/>
          <p:cNvSpPr/>
          <p:nvPr/>
        </p:nvSpPr>
        <p:spPr>
          <a:xfrm>
            <a:off x="7000109" y="1801091"/>
            <a:ext cx="4922597" cy="4524315"/>
          </a:xfrm>
          <a:prstGeom prst="rect">
            <a:avLst/>
          </a:prstGeom>
        </p:spPr>
        <p:txBody>
          <a:bodyPr wrap="square">
            <a:spAutoFit/>
          </a:bodyPr>
          <a:lstStyle/>
          <a:p>
            <a:pPr algn="just">
              <a:spcAft>
                <a:spcPts val="0"/>
              </a:spcAft>
            </a:pPr>
            <a:r>
              <a:rPr lang="en-US" sz="2400" dirty="0">
                <a:ea typeface="Arial" panose="020B0604020202020204" pitchFamily="34" charset="0"/>
              </a:rPr>
              <a:t>Homework at AGS extends the knowledge that is developed in school and allows students to consolidate, enrich and extend their learning. </a:t>
            </a:r>
          </a:p>
          <a:p>
            <a:pPr marL="342900" indent="-342900" algn="just">
              <a:spcAft>
                <a:spcPts val="0"/>
              </a:spcAft>
              <a:buFont typeface="Arial" panose="020B0604020202020204" pitchFamily="34" charset="0"/>
              <a:buChar char="•"/>
            </a:pPr>
            <a:endParaRPr lang="en-US" sz="2400" dirty="0">
              <a:ea typeface="Arial" panose="020B0604020202020204" pitchFamily="34" charset="0"/>
            </a:endParaRPr>
          </a:p>
          <a:p>
            <a:pPr marL="342900" indent="-342900" algn="just">
              <a:spcAft>
                <a:spcPts val="0"/>
              </a:spcAft>
              <a:buFont typeface="Arial" panose="020B0604020202020204" pitchFamily="34" charset="0"/>
              <a:buChar char="•"/>
            </a:pPr>
            <a:r>
              <a:rPr lang="en-US" sz="2400" dirty="0">
                <a:ea typeface="Arial" panose="020B0604020202020204" pitchFamily="34" charset="0"/>
              </a:rPr>
              <a:t>Homework is set via </a:t>
            </a:r>
            <a:r>
              <a:rPr lang="en-US" sz="2400" b="1" dirty="0" err="1">
                <a:ea typeface="Arial" panose="020B0604020202020204" pitchFamily="34" charset="0"/>
              </a:rPr>
              <a:t>ClassCharts</a:t>
            </a:r>
            <a:endParaRPr lang="en-US" sz="2400" b="1" dirty="0">
              <a:ea typeface="Arial" panose="020B0604020202020204" pitchFamily="34" charset="0"/>
            </a:endParaRPr>
          </a:p>
          <a:p>
            <a:pPr marL="342900" indent="-342900" algn="just">
              <a:spcAft>
                <a:spcPts val="0"/>
              </a:spcAft>
              <a:buFont typeface="Arial" panose="020B0604020202020204" pitchFamily="34" charset="0"/>
              <a:buChar char="•"/>
            </a:pPr>
            <a:r>
              <a:rPr lang="en-US" sz="2400" dirty="0">
                <a:ea typeface="Arial" panose="020B0604020202020204" pitchFamily="34" charset="0"/>
              </a:rPr>
              <a:t>Parents can review and support homework.  Student log-ins are issued in the first week in September</a:t>
            </a:r>
            <a:endParaRPr lang="en-US" sz="2400" dirty="0">
              <a:ea typeface="Arial" panose="020B0604020202020204" pitchFamily="34" charset="0"/>
              <a:cs typeface="Calibri" panose="020F0502020204030204" pitchFamily="34" charset="0"/>
            </a:endParaRPr>
          </a:p>
          <a:p>
            <a:pPr marL="342900" indent="-342900" algn="just">
              <a:spcAft>
                <a:spcPts val="0"/>
              </a:spcAft>
              <a:buFont typeface="Arial" panose="020B0604020202020204" pitchFamily="34" charset="0"/>
              <a:buChar char="•"/>
            </a:pPr>
            <a:r>
              <a:rPr lang="en-US" sz="2400" dirty="0">
                <a:ea typeface="Arial" panose="020B0604020202020204" pitchFamily="34" charset="0"/>
                <a:cs typeface="Calibri" panose="020F0502020204030204" pitchFamily="34" charset="0"/>
              </a:rPr>
              <a:t>In Year 7 homework is approx. 30 </a:t>
            </a:r>
            <a:r>
              <a:rPr lang="en-US" sz="2400" dirty="0" err="1">
                <a:ea typeface="Arial" panose="020B0604020202020204" pitchFamily="34" charset="0"/>
                <a:cs typeface="Calibri" panose="020F0502020204030204" pitchFamily="34" charset="0"/>
              </a:rPr>
              <a:t>mins</a:t>
            </a:r>
            <a:r>
              <a:rPr lang="en-US" sz="2400" dirty="0">
                <a:ea typeface="Arial" panose="020B0604020202020204" pitchFamily="34" charset="0"/>
                <a:cs typeface="Calibri" panose="020F0502020204030204" pitchFamily="34" charset="0"/>
              </a:rPr>
              <a:t> per subject per week</a:t>
            </a:r>
            <a:endParaRPr lang="en-GB" sz="2400" dirty="0">
              <a:ea typeface="Arial" panose="020B060402020202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2" name="Picture 1"/>
          <p:cNvPicPr>
            <a:picLocks noChangeAspect="1"/>
          </p:cNvPicPr>
          <p:nvPr/>
        </p:nvPicPr>
        <p:blipFill>
          <a:blip r:embed="rId5"/>
          <a:stretch>
            <a:fillRect/>
          </a:stretch>
        </p:blipFill>
        <p:spPr>
          <a:xfrm>
            <a:off x="186368" y="1970314"/>
            <a:ext cx="6544447" cy="3929495"/>
          </a:xfrm>
          <a:prstGeom prst="rect">
            <a:avLst/>
          </a:prstGeom>
        </p:spPr>
      </p:pic>
      <p:sp>
        <p:nvSpPr>
          <p:cNvPr id="8" name="Rectangle 7">
            <a:extLst>
              <a:ext uri="{FF2B5EF4-FFF2-40B4-BE49-F238E27FC236}">
                <a16:creationId xmlns:a16="http://schemas.microsoft.com/office/drawing/2014/main" id="{AC26EBA0-ADF3-97D5-FF29-387B39C5CC48}"/>
              </a:ext>
            </a:extLst>
          </p:cNvPr>
          <p:cNvSpPr/>
          <p:nvPr/>
        </p:nvSpPr>
        <p:spPr>
          <a:xfrm>
            <a:off x="269294" y="897585"/>
            <a:ext cx="2654573" cy="707886"/>
          </a:xfrm>
          <a:prstGeom prst="rect">
            <a:avLst/>
          </a:prstGeom>
        </p:spPr>
        <p:txBody>
          <a:bodyPr wrap="none">
            <a:spAutoFit/>
          </a:bodyPr>
          <a:lstStyle/>
          <a:p>
            <a:pPr algn="ctr"/>
            <a:r>
              <a:rPr lang="en-GB" sz="4000" b="1" u="sng" dirty="0"/>
              <a:t>Homework </a:t>
            </a:r>
            <a:endParaRPr lang="en-GB" b="1" dirty="0"/>
          </a:p>
        </p:txBody>
      </p:sp>
    </p:spTree>
    <p:extLst>
      <p:ext uri="{BB962C8B-B14F-4D97-AF65-F5344CB8AC3E}">
        <p14:creationId xmlns:p14="http://schemas.microsoft.com/office/powerpoint/2010/main" val="1786590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440077" y="1145385"/>
            <a:ext cx="9764486" cy="1754326"/>
          </a:xfrm>
          <a:prstGeom prst="rect">
            <a:avLst/>
          </a:prstGeom>
        </p:spPr>
        <p:txBody>
          <a:bodyPr wrap="square">
            <a:spAutoFit/>
          </a:bodyPr>
          <a:lstStyle/>
          <a:p>
            <a:r>
              <a:rPr lang="en-GB" sz="4000" b="1" u="sng" dirty="0"/>
              <a:t>Literacy</a:t>
            </a:r>
          </a:p>
          <a:p>
            <a:pPr algn="ctr"/>
            <a:endParaRPr lang="en-GB" sz="4000" b="1" u="sng" dirty="0"/>
          </a:p>
          <a:p>
            <a:pPr algn="ctr"/>
            <a:endParaRPr lang="en-GB" sz="2800" b="1" u="sng"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11" name="Picture 10"/>
          <p:cNvPicPr>
            <a:picLocks noChangeAspect="1"/>
          </p:cNvPicPr>
          <p:nvPr/>
        </p:nvPicPr>
        <p:blipFill>
          <a:blip r:embed="rId5"/>
          <a:stretch>
            <a:fillRect/>
          </a:stretch>
        </p:blipFill>
        <p:spPr>
          <a:xfrm>
            <a:off x="0" y="1957013"/>
            <a:ext cx="4702629" cy="4354149"/>
          </a:xfrm>
          <a:prstGeom prst="rect">
            <a:avLst/>
          </a:prstGeom>
        </p:spPr>
      </p:pic>
      <p:sp>
        <p:nvSpPr>
          <p:cNvPr id="9" name="Rectangle 8"/>
          <p:cNvSpPr/>
          <p:nvPr/>
        </p:nvSpPr>
        <p:spPr>
          <a:xfrm>
            <a:off x="4702630" y="2620278"/>
            <a:ext cx="7220076" cy="3970318"/>
          </a:xfrm>
          <a:prstGeom prst="rect">
            <a:avLst/>
          </a:prstGeom>
        </p:spPr>
        <p:txBody>
          <a:bodyPr wrap="square">
            <a:spAutoFit/>
          </a:bodyPr>
          <a:lstStyle/>
          <a:p>
            <a:r>
              <a:rPr lang="en-US" sz="3200" dirty="0"/>
              <a:t>Reading the right quantity of suitably stretching literature within the context of a rigorous, knowledge-based curriculum is the key to addressing the imbalance between the socially advantaged and the socially disadvantaged.</a:t>
            </a:r>
            <a:endParaRPr lang="en-GB" sz="3200" dirty="0"/>
          </a:p>
          <a:p>
            <a:endParaRPr lang="en-GB" sz="2000" dirty="0"/>
          </a:p>
          <a:p>
            <a:endParaRPr lang="en-GB" sz="2000" dirty="0"/>
          </a:p>
          <a:p>
            <a:pPr marL="742950" lvl="1"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01517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2" name="Picture 1"/>
          <p:cNvPicPr>
            <a:picLocks noChangeAspect="1"/>
          </p:cNvPicPr>
          <p:nvPr/>
        </p:nvPicPr>
        <p:blipFill>
          <a:blip r:embed="rId5"/>
          <a:stretch>
            <a:fillRect/>
          </a:stretch>
        </p:blipFill>
        <p:spPr>
          <a:xfrm>
            <a:off x="211381" y="1223572"/>
            <a:ext cx="6548192" cy="3362803"/>
          </a:xfrm>
          <a:prstGeom prst="rect">
            <a:avLst/>
          </a:prstGeom>
        </p:spPr>
      </p:pic>
      <p:sp>
        <p:nvSpPr>
          <p:cNvPr id="3" name="TextBox 2"/>
          <p:cNvSpPr txBox="1"/>
          <p:nvPr/>
        </p:nvSpPr>
        <p:spPr>
          <a:xfrm>
            <a:off x="211381" y="4786690"/>
            <a:ext cx="11769237" cy="1754326"/>
          </a:xfrm>
          <a:prstGeom prst="rect">
            <a:avLst/>
          </a:prstGeom>
          <a:noFill/>
        </p:spPr>
        <p:txBody>
          <a:bodyPr wrap="square" rtlCol="0">
            <a:spAutoFit/>
          </a:bodyPr>
          <a:lstStyle/>
          <a:p>
            <a:pPr fontAlgn="base"/>
            <a:br>
              <a:rPr lang="en-US" sz="2400" dirty="0"/>
            </a:br>
            <a:r>
              <a:rPr lang="en-US" sz="2800" dirty="0"/>
              <a:t>Reading together in the manner of a shared journey allowing us to help children make sense of the world around them. DEAR is key to building a genuine reading culture and instilling in all our students a life-long love of literature. </a:t>
            </a:r>
            <a:endParaRPr lang="en-GB" sz="2800" dirty="0"/>
          </a:p>
        </p:txBody>
      </p:sp>
      <p:sp>
        <p:nvSpPr>
          <p:cNvPr id="9" name="Rectangle 8"/>
          <p:cNvSpPr/>
          <p:nvPr/>
        </p:nvSpPr>
        <p:spPr>
          <a:xfrm>
            <a:off x="6830292" y="1770259"/>
            <a:ext cx="4710545" cy="3539430"/>
          </a:xfrm>
          <a:prstGeom prst="rect">
            <a:avLst/>
          </a:prstGeom>
        </p:spPr>
        <p:txBody>
          <a:bodyPr wrap="square">
            <a:spAutoFit/>
          </a:bodyPr>
          <a:lstStyle/>
          <a:p>
            <a:pPr fontAlgn="base"/>
            <a:r>
              <a:rPr lang="en-US" sz="2800" dirty="0"/>
              <a:t>Our DEAR program guarantees that all AGS students read three high-quality texts each year. The form tutor supports the students by ensuring they have a complex and sophisticated understanding of the book. </a:t>
            </a:r>
            <a:endParaRPr lang="en-GB" sz="2800" dirty="0"/>
          </a:p>
        </p:txBody>
      </p:sp>
    </p:spTree>
    <p:extLst>
      <p:ext uri="{BB962C8B-B14F-4D97-AF65-F5344CB8AC3E}">
        <p14:creationId xmlns:p14="http://schemas.microsoft.com/office/powerpoint/2010/main" val="3931914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9" name="Picture 2"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09" y="1123608"/>
            <a:ext cx="9951763" cy="559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06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655320" y="1062087"/>
            <a:ext cx="10881360" cy="2369880"/>
          </a:xfrm>
          <a:prstGeom prst="rect">
            <a:avLst/>
          </a:prstGeom>
        </p:spPr>
        <p:txBody>
          <a:bodyPr wrap="square">
            <a:spAutoFit/>
          </a:bodyPr>
          <a:lstStyle/>
          <a:p>
            <a:r>
              <a:rPr lang="en-GB" sz="4000" dirty="0">
                <a:solidFill>
                  <a:srgbClr val="0070C0"/>
                </a:solidFill>
              </a:rPr>
              <a:t>Liz </a:t>
            </a:r>
            <a:r>
              <a:rPr lang="en-GB" sz="4000" dirty="0" err="1">
                <a:solidFill>
                  <a:srgbClr val="0070C0"/>
                </a:solidFill>
              </a:rPr>
              <a:t>Braim</a:t>
            </a:r>
            <a:r>
              <a:rPr lang="en-GB" sz="4000" dirty="0">
                <a:solidFill>
                  <a:srgbClr val="0070C0"/>
                </a:solidFill>
              </a:rPr>
              <a:t> - </a:t>
            </a:r>
            <a:r>
              <a:rPr lang="en-GB" sz="4000" dirty="0"/>
              <a:t>Assistant Head teacher</a:t>
            </a:r>
          </a:p>
          <a:p>
            <a:r>
              <a:rPr lang="en-GB" sz="4000" b="1" u="sng" dirty="0"/>
              <a:t>Service &amp; Leadership</a:t>
            </a:r>
          </a:p>
          <a:p>
            <a:pPr algn="ctr"/>
            <a:endParaRPr lang="en-GB" sz="4000" b="1" u="sng" dirty="0"/>
          </a:p>
          <a:p>
            <a:pPr algn="ctr"/>
            <a:endParaRPr lang="en-GB" sz="2800" b="1" u="sng"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11" name="Picture 10"/>
          <p:cNvPicPr>
            <a:picLocks noChangeAspect="1"/>
          </p:cNvPicPr>
          <p:nvPr/>
        </p:nvPicPr>
        <p:blipFill>
          <a:blip r:embed="rId5"/>
          <a:stretch>
            <a:fillRect/>
          </a:stretch>
        </p:blipFill>
        <p:spPr>
          <a:xfrm>
            <a:off x="7490043" y="2135532"/>
            <a:ext cx="4432663" cy="4104188"/>
          </a:xfrm>
          <a:prstGeom prst="rect">
            <a:avLst/>
          </a:prstGeom>
        </p:spPr>
      </p:pic>
      <p:sp>
        <p:nvSpPr>
          <p:cNvPr id="3" name="Rectangle 2"/>
          <p:cNvSpPr/>
          <p:nvPr/>
        </p:nvSpPr>
        <p:spPr>
          <a:xfrm>
            <a:off x="409304" y="1727553"/>
            <a:ext cx="6490260" cy="4708981"/>
          </a:xfrm>
          <a:prstGeom prst="rect">
            <a:avLst/>
          </a:prstGeom>
        </p:spPr>
        <p:txBody>
          <a:bodyPr wrap="square">
            <a:spAutoFit/>
          </a:bodyPr>
          <a:lstStyle/>
          <a:p>
            <a:pPr>
              <a:buFont typeface="Arial" panose="020B0604020202020204" pitchFamily="34" charset="0"/>
              <a:buChar char="•"/>
            </a:pPr>
            <a:endParaRPr lang="en-US" sz="2400" dirty="0">
              <a:solidFill>
                <a:srgbClr val="000000"/>
              </a:solidFill>
            </a:endParaRPr>
          </a:p>
          <a:p>
            <a:pPr>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GB" sz="2800" dirty="0"/>
              <a:t>The Service and Leadership cornerstone of the KLAS Curriculum is now focussed around personal development.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Personal development further enables the core purpose of our KLAS model, being Social mobility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Enrichment</a:t>
            </a:r>
          </a:p>
        </p:txBody>
      </p:sp>
    </p:spTree>
    <p:extLst>
      <p:ext uri="{BB962C8B-B14F-4D97-AF65-F5344CB8AC3E}">
        <p14:creationId xmlns:p14="http://schemas.microsoft.com/office/powerpoint/2010/main" val="401268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170411" y="1023257"/>
            <a:ext cx="10881360" cy="8194551"/>
          </a:xfrm>
          <a:prstGeom prst="rect">
            <a:avLst/>
          </a:prstGeom>
        </p:spPr>
        <p:txBody>
          <a:bodyPr wrap="square">
            <a:spAutoFit/>
          </a:bodyPr>
          <a:lstStyle/>
          <a:p>
            <a:r>
              <a:rPr lang="en-GB" sz="4000" b="1" u="sng" dirty="0"/>
              <a:t>Enrichment – 1 session every two-weeks</a:t>
            </a:r>
          </a:p>
          <a:p>
            <a:pPr algn="ctr"/>
            <a:endParaRPr lang="en-GB" sz="1050" dirty="0"/>
          </a:p>
          <a:p>
            <a:pPr marL="457200" indent="-457200">
              <a:buFont typeface="Arial" panose="020B0604020202020204" pitchFamily="34" charset="0"/>
              <a:buChar char="•"/>
            </a:pPr>
            <a:r>
              <a:rPr lang="en-GB" sz="2800" dirty="0"/>
              <a:t>From September, Year 7 students will have one timetabled enrichment lesson per fortnight, allowing further opportunities for students to </a:t>
            </a:r>
            <a:r>
              <a:rPr lang="en-US" sz="2800" dirty="0">
                <a:solidFill>
                  <a:srgbClr val="000000"/>
                </a:solidFill>
              </a:rPr>
              <a:t> Aspire, Grow and Succeed.</a:t>
            </a: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This means that </a:t>
            </a:r>
            <a:r>
              <a:rPr lang="en-GB" sz="2800" b="1" dirty="0"/>
              <a:t>all students </a:t>
            </a:r>
            <a:r>
              <a:rPr lang="en-GB" sz="2800" dirty="0"/>
              <a:t>will have the opportunity to take part in enrichment activities </a:t>
            </a:r>
            <a:r>
              <a:rPr lang="en-GB" sz="2800" b="1" dirty="0"/>
              <a:t>during the school day</a:t>
            </a:r>
            <a:r>
              <a:rPr lang="en-GB" sz="2800" dirty="0"/>
              <a: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Students will </a:t>
            </a:r>
            <a:r>
              <a:rPr lang="en-GB" sz="2800" b="1" dirty="0"/>
              <a:t>choose</a:t>
            </a:r>
            <a:r>
              <a:rPr lang="en-GB" sz="2800" dirty="0"/>
              <a:t> from a range of options which will</a:t>
            </a:r>
            <a:r>
              <a:rPr lang="en-US" sz="2800" dirty="0">
                <a:solidFill>
                  <a:srgbClr val="000000"/>
                </a:solidFill>
              </a:rPr>
              <a:t> develop their resilience, self-belief and communication skills. The aim here is to develop leaders of the future who understand and support the wider AGS community.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endParaRPr lang="en-US" sz="2800" dirty="0">
              <a:solidFill>
                <a:srgbClr val="000000"/>
              </a:solidFill>
            </a:endParaRP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54258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798767"/>
            <a:chOff x="0" y="0"/>
            <a:chExt cx="12192000" cy="6798767"/>
          </a:xfrm>
        </p:grpSpPr>
        <p:grpSp>
          <p:nvGrpSpPr>
            <p:cNvPr id="3" name="Group 2"/>
            <p:cNvGrpSpPr/>
            <p:nvPr/>
          </p:nvGrpSpPr>
          <p:grpSpPr>
            <a:xfrm>
              <a:off x="0" y="0"/>
              <a:ext cx="12192000" cy="1970314"/>
              <a:chOff x="0" y="0"/>
              <a:chExt cx="12192000" cy="197031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pic>
          <p:nvPicPr>
            <p:cNvPr id="4" name="Picture 3"/>
            <p:cNvPicPr>
              <a:picLocks noChangeAspect="1"/>
            </p:cNvPicPr>
            <p:nvPr/>
          </p:nvPicPr>
          <p:blipFill rotWithShape="1">
            <a:blip r:embed="rId5"/>
            <a:srcRect l="3946" t="10495" r="2198" b="28312"/>
            <a:stretch/>
          </p:blipFill>
          <p:spPr>
            <a:xfrm>
              <a:off x="1509185" y="4720584"/>
              <a:ext cx="2221446" cy="2078183"/>
            </a:xfrm>
            <a:prstGeom prst="rect">
              <a:avLst/>
            </a:prstGeom>
          </p:spPr>
        </p:pic>
      </p:grpSp>
      <p:sp>
        <p:nvSpPr>
          <p:cNvPr id="10" name="Rectangle 9"/>
          <p:cNvSpPr/>
          <p:nvPr/>
        </p:nvSpPr>
        <p:spPr>
          <a:xfrm>
            <a:off x="627017" y="1696300"/>
            <a:ext cx="10998925"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65740499"/>
              </p:ext>
            </p:extLst>
          </p:nvPr>
        </p:nvGraphicFramePr>
        <p:xfrm>
          <a:off x="931648" y="2448883"/>
          <a:ext cx="10694294" cy="2149501"/>
        </p:xfrm>
        <a:graphic>
          <a:graphicData uri="http://schemas.openxmlformats.org/drawingml/2006/table">
            <a:tbl>
              <a:tblPr firstRow="1" bandRow="1">
                <a:tableStyleId>{5C22544A-7EE6-4342-B048-85BDC9FD1C3A}</a:tableStyleId>
              </a:tblPr>
              <a:tblGrid>
                <a:gridCol w="1263684">
                  <a:extLst>
                    <a:ext uri="{9D8B030D-6E8A-4147-A177-3AD203B41FA5}">
                      <a16:colId xmlns:a16="http://schemas.microsoft.com/office/drawing/2014/main" val="4218582750"/>
                    </a:ext>
                  </a:extLst>
                </a:gridCol>
                <a:gridCol w="1449121">
                  <a:extLst>
                    <a:ext uri="{9D8B030D-6E8A-4147-A177-3AD203B41FA5}">
                      <a16:colId xmlns:a16="http://schemas.microsoft.com/office/drawing/2014/main" val="2599115754"/>
                    </a:ext>
                  </a:extLst>
                </a:gridCol>
                <a:gridCol w="1258153">
                  <a:extLst>
                    <a:ext uri="{9D8B030D-6E8A-4147-A177-3AD203B41FA5}">
                      <a16:colId xmlns:a16="http://schemas.microsoft.com/office/drawing/2014/main" val="3414948555"/>
                    </a:ext>
                  </a:extLst>
                </a:gridCol>
                <a:gridCol w="1089650">
                  <a:extLst>
                    <a:ext uri="{9D8B030D-6E8A-4147-A177-3AD203B41FA5}">
                      <a16:colId xmlns:a16="http://schemas.microsoft.com/office/drawing/2014/main" val="662018671"/>
                    </a:ext>
                  </a:extLst>
                </a:gridCol>
                <a:gridCol w="1211142">
                  <a:extLst>
                    <a:ext uri="{9D8B030D-6E8A-4147-A177-3AD203B41FA5}">
                      <a16:colId xmlns:a16="http://schemas.microsoft.com/office/drawing/2014/main" val="2498214969"/>
                    </a:ext>
                  </a:extLst>
                </a:gridCol>
                <a:gridCol w="979392">
                  <a:extLst>
                    <a:ext uri="{9D8B030D-6E8A-4147-A177-3AD203B41FA5}">
                      <a16:colId xmlns:a16="http://schemas.microsoft.com/office/drawing/2014/main" val="4132269739"/>
                    </a:ext>
                  </a:extLst>
                </a:gridCol>
                <a:gridCol w="1392954">
                  <a:extLst>
                    <a:ext uri="{9D8B030D-6E8A-4147-A177-3AD203B41FA5}">
                      <a16:colId xmlns:a16="http://schemas.microsoft.com/office/drawing/2014/main" val="3241964708"/>
                    </a:ext>
                  </a:extLst>
                </a:gridCol>
                <a:gridCol w="955992">
                  <a:extLst>
                    <a:ext uri="{9D8B030D-6E8A-4147-A177-3AD203B41FA5}">
                      <a16:colId xmlns:a16="http://schemas.microsoft.com/office/drawing/2014/main" val="3740882903"/>
                    </a:ext>
                  </a:extLst>
                </a:gridCol>
                <a:gridCol w="1094206">
                  <a:extLst>
                    <a:ext uri="{9D8B030D-6E8A-4147-A177-3AD203B41FA5}">
                      <a16:colId xmlns:a16="http://schemas.microsoft.com/office/drawing/2014/main" val="2596280936"/>
                    </a:ext>
                  </a:extLst>
                </a:gridCol>
              </a:tblGrid>
              <a:tr h="725651">
                <a:tc>
                  <a:txBody>
                    <a:bodyPr/>
                    <a:lstStyle/>
                    <a:p>
                      <a:r>
                        <a:rPr lang="en-GB" sz="1400" b="0" dirty="0">
                          <a:solidFill>
                            <a:srgbClr val="00B050"/>
                          </a:solidFill>
                        </a:rPr>
                        <a:t>Eco Club</a:t>
                      </a:r>
                    </a:p>
                  </a:txBody>
                  <a:tcPr>
                    <a:solidFill>
                      <a:schemeClr val="accent1">
                        <a:lumMod val="20000"/>
                        <a:lumOff val="80000"/>
                      </a:schemeClr>
                    </a:solidFill>
                  </a:tcPr>
                </a:tc>
                <a:tc>
                  <a:txBody>
                    <a:bodyPr/>
                    <a:lstStyle/>
                    <a:p>
                      <a:r>
                        <a:rPr lang="en-GB" sz="1400" b="0" dirty="0">
                          <a:solidFill>
                            <a:srgbClr val="00B050"/>
                          </a:solidFill>
                        </a:rPr>
                        <a:t>Community Clean Up</a:t>
                      </a:r>
                    </a:p>
                  </a:txBody>
                  <a:tcPr>
                    <a:solidFill>
                      <a:schemeClr val="accent1">
                        <a:lumMod val="20000"/>
                        <a:lumOff val="80000"/>
                      </a:schemeClr>
                    </a:solidFill>
                  </a:tcPr>
                </a:tc>
                <a:tc>
                  <a:txBody>
                    <a:bodyPr/>
                    <a:lstStyle/>
                    <a:p>
                      <a:r>
                        <a:rPr lang="en-GB" sz="1400" b="0" dirty="0">
                          <a:solidFill>
                            <a:srgbClr val="00B050"/>
                          </a:solidFill>
                        </a:rPr>
                        <a:t>Social Action</a:t>
                      </a:r>
                    </a:p>
                  </a:txBody>
                  <a:tcPr>
                    <a:solidFill>
                      <a:schemeClr val="accent1">
                        <a:lumMod val="20000"/>
                        <a:lumOff val="80000"/>
                      </a:schemeClr>
                    </a:solidFill>
                  </a:tcPr>
                </a:tc>
                <a:tc>
                  <a:txBody>
                    <a:bodyPr/>
                    <a:lstStyle/>
                    <a:p>
                      <a:r>
                        <a:rPr lang="en-GB" sz="1400" b="0" dirty="0">
                          <a:solidFill>
                            <a:schemeClr val="accent5">
                              <a:lumMod val="75000"/>
                            </a:schemeClr>
                          </a:solidFill>
                        </a:rPr>
                        <a:t>On</a:t>
                      </a:r>
                      <a:r>
                        <a:rPr lang="en-GB" sz="1400" b="0" baseline="0" dirty="0">
                          <a:solidFill>
                            <a:schemeClr val="accent5">
                              <a:lumMod val="75000"/>
                            </a:schemeClr>
                          </a:solidFill>
                        </a:rPr>
                        <a:t> the Stage!</a:t>
                      </a:r>
                      <a:endParaRPr lang="en-GB" sz="1400" b="0" dirty="0">
                        <a:solidFill>
                          <a:schemeClr val="accent5">
                            <a:lumMod val="75000"/>
                          </a:schemeClr>
                        </a:solidFill>
                      </a:endParaRPr>
                    </a:p>
                  </a:txBody>
                  <a:tcPr>
                    <a:solidFill>
                      <a:schemeClr val="accent1">
                        <a:lumMod val="20000"/>
                        <a:lumOff val="80000"/>
                      </a:schemeClr>
                    </a:solidFill>
                  </a:tcPr>
                </a:tc>
                <a:tc>
                  <a:txBody>
                    <a:bodyPr/>
                    <a:lstStyle/>
                    <a:p>
                      <a:r>
                        <a:rPr lang="en-GB" sz="1400" b="0" dirty="0">
                          <a:solidFill>
                            <a:schemeClr val="accent5">
                              <a:lumMod val="75000"/>
                            </a:schemeClr>
                          </a:solidFill>
                        </a:rPr>
                        <a:t>Problem</a:t>
                      </a:r>
                      <a:r>
                        <a:rPr lang="en-GB" sz="1400" b="0" baseline="0" dirty="0">
                          <a:solidFill>
                            <a:schemeClr val="accent5">
                              <a:lumMod val="75000"/>
                            </a:schemeClr>
                          </a:solidFill>
                        </a:rPr>
                        <a:t> </a:t>
                      </a:r>
                    </a:p>
                    <a:p>
                      <a:r>
                        <a:rPr lang="en-GB" sz="1400" b="0" baseline="0" dirty="0">
                          <a:solidFill>
                            <a:schemeClr val="accent5">
                              <a:lumMod val="75000"/>
                            </a:schemeClr>
                          </a:solidFill>
                        </a:rPr>
                        <a:t>Solving</a:t>
                      </a:r>
                      <a:endParaRPr lang="en-GB" sz="1400" b="0" dirty="0">
                        <a:solidFill>
                          <a:schemeClr val="accent5">
                            <a:lumMod val="75000"/>
                          </a:schemeClr>
                        </a:solidFill>
                      </a:endParaRPr>
                    </a:p>
                  </a:txBody>
                  <a:tcPr>
                    <a:solidFill>
                      <a:schemeClr val="accent1">
                        <a:lumMod val="20000"/>
                        <a:lumOff val="80000"/>
                      </a:schemeClr>
                    </a:solidFill>
                  </a:tcPr>
                </a:tc>
                <a:tc>
                  <a:txBody>
                    <a:bodyPr/>
                    <a:lstStyle/>
                    <a:p>
                      <a:r>
                        <a:rPr lang="en-GB" sz="1400" b="0" dirty="0">
                          <a:solidFill>
                            <a:schemeClr val="accent5">
                              <a:lumMod val="75000"/>
                            </a:schemeClr>
                          </a:solidFill>
                        </a:rPr>
                        <a:t>Escape</a:t>
                      </a:r>
                    </a:p>
                    <a:p>
                      <a:r>
                        <a:rPr lang="en-GB" sz="1400" b="0" dirty="0">
                          <a:solidFill>
                            <a:schemeClr val="accent5">
                              <a:lumMod val="75000"/>
                            </a:schemeClr>
                          </a:solidFill>
                        </a:rPr>
                        <a:t>Rooms</a:t>
                      </a:r>
                    </a:p>
                  </a:txBody>
                  <a:tcPr>
                    <a:solidFill>
                      <a:schemeClr val="accent1">
                        <a:lumMod val="20000"/>
                        <a:lumOff val="80000"/>
                      </a:schemeClr>
                    </a:solidFill>
                  </a:tcPr>
                </a:tc>
                <a:tc>
                  <a:txBody>
                    <a:bodyPr/>
                    <a:lstStyle/>
                    <a:p>
                      <a:r>
                        <a:rPr lang="en-GB" sz="1400" b="0" dirty="0">
                          <a:solidFill>
                            <a:srgbClr val="7030A0"/>
                          </a:solidFill>
                        </a:rPr>
                        <a:t>Reading for</a:t>
                      </a:r>
                    </a:p>
                    <a:p>
                      <a:r>
                        <a:rPr lang="en-GB" sz="1400" b="0" dirty="0">
                          <a:solidFill>
                            <a:srgbClr val="7030A0"/>
                          </a:solidFill>
                        </a:rPr>
                        <a:t>Pleasure</a:t>
                      </a:r>
                    </a:p>
                  </a:txBody>
                  <a:tcPr>
                    <a:solidFill>
                      <a:schemeClr val="accent1">
                        <a:lumMod val="20000"/>
                        <a:lumOff val="80000"/>
                      </a:schemeClr>
                    </a:solidFill>
                  </a:tcPr>
                </a:tc>
                <a:tc>
                  <a:txBody>
                    <a:bodyPr/>
                    <a:lstStyle/>
                    <a:p>
                      <a:r>
                        <a:rPr lang="en-GB" sz="1400" b="0" dirty="0">
                          <a:solidFill>
                            <a:srgbClr val="7030A0"/>
                          </a:solidFill>
                        </a:rPr>
                        <a:t>Chess</a:t>
                      </a:r>
                    </a:p>
                  </a:txBody>
                  <a:tcPr>
                    <a:solidFill>
                      <a:schemeClr val="accent1">
                        <a:lumMod val="20000"/>
                        <a:lumOff val="80000"/>
                      </a:schemeClr>
                    </a:solidFill>
                  </a:tcPr>
                </a:tc>
                <a:tc>
                  <a:txBody>
                    <a:bodyPr/>
                    <a:lstStyle/>
                    <a:p>
                      <a:r>
                        <a:rPr lang="en-GB" sz="1400" b="0" dirty="0">
                          <a:solidFill>
                            <a:srgbClr val="7030A0"/>
                          </a:solidFill>
                        </a:rPr>
                        <a:t>Origami</a:t>
                      </a:r>
                    </a:p>
                  </a:txBody>
                  <a:tcPr>
                    <a:solidFill>
                      <a:schemeClr val="accent1">
                        <a:lumMod val="20000"/>
                        <a:lumOff val="80000"/>
                      </a:schemeClr>
                    </a:solidFill>
                  </a:tcPr>
                </a:tc>
                <a:extLst>
                  <a:ext uri="{0D108BD9-81ED-4DB2-BD59-A6C34878D82A}">
                    <a16:rowId xmlns:a16="http://schemas.microsoft.com/office/drawing/2014/main" val="2150269497"/>
                  </a:ext>
                </a:extLst>
              </a:tr>
              <a:tr h="692330">
                <a:tc>
                  <a:txBody>
                    <a:bodyPr/>
                    <a:lstStyle/>
                    <a:p>
                      <a:r>
                        <a:rPr lang="en-GB" sz="1400" dirty="0">
                          <a:solidFill>
                            <a:srgbClr val="7030A0"/>
                          </a:solidFill>
                        </a:rPr>
                        <a:t>Kitchen </a:t>
                      </a:r>
                    </a:p>
                    <a:p>
                      <a:r>
                        <a:rPr lang="en-GB" sz="1400" dirty="0">
                          <a:solidFill>
                            <a:srgbClr val="7030A0"/>
                          </a:solidFill>
                        </a:rPr>
                        <a:t>Chemistry</a:t>
                      </a:r>
                    </a:p>
                  </a:txBody>
                  <a:tcPr>
                    <a:solidFill>
                      <a:schemeClr val="accent1">
                        <a:lumMod val="20000"/>
                        <a:lumOff val="80000"/>
                      </a:schemeClr>
                    </a:solidFill>
                  </a:tcPr>
                </a:tc>
                <a:tc>
                  <a:txBody>
                    <a:bodyPr/>
                    <a:lstStyle/>
                    <a:p>
                      <a:r>
                        <a:rPr lang="en-GB" sz="1400" dirty="0">
                          <a:solidFill>
                            <a:srgbClr val="7030A0"/>
                          </a:solidFill>
                        </a:rPr>
                        <a:t>Animation</a:t>
                      </a:r>
                    </a:p>
                  </a:txBody>
                  <a:tcPr>
                    <a:solidFill>
                      <a:schemeClr val="accent1">
                        <a:lumMod val="20000"/>
                        <a:lumOff val="80000"/>
                      </a:schemeClr>
                    </a:solidFill>
                  </a:tcPr>
                </a:tc>
                <a:tc>
                  <a:txBody>
                    <a:bodyPr/>
                    <a:lstStyle/>
                    <a:p>
                      <a:r>
                        <a:rPr lang="en-GB" sz="1400" dirty="0">
                          <a:solidFill>
                            <a:srgbClr val="7030A0"/>
                          </a:solidFill>
                        </a:rPr>
                        <a:t>Wellbeing </a:t>
                      </a:r>
                    </a:p>
                    <a:p>
                      <a:r>
                        <a:rPr lang="en-GB" sz="1400" dirty="0">
                          <a:solidFill>
                            <a:srgbClr val="7030A0"/>
                          </a:solidFill>
                        </a:rPr>
                        <a:t>Workshops</a:t>
                      </a:r>
                    </a:p>
                  </a:txBody>
                  <a:tcPr>
                    <a:solidFill>
                      <a:schemeClr val="accent1">
                        <a:lumMod val="20000"/>
                        <a:lumOff val="80000"/>
                      </a:schemeClr>
                    </a:solidFill>
                  </a:tcPr>
                </a:tc>
                <a:tc>
                  <a:txBody>
                    <a:bodyPr/>
                    <a:lstStyle/>
                    <a:p>
                      <a:r>
                        <a:rPr lang="en-GB" sz="1400" dirty="0">
                          <a:solidFill>
                            <a:srgbClr val="00B050"/>
                          </a:solidFill>
                        </a:rPr>
                        <a:t>Gardening</a:t>
                      </a:r>
                    </a:p>
                  </a:txBody>
                  <a:tcPr>
                    <a:solidFill>
                      <a:schemeClr val="accent1">
                        <a:lumMod val="20000"/>
                        <a:lumOff val="80000"/>
                      </a:schemeClr>
                    </a:solidFill>
                  </a:tcPr>
                </a:tc>
                <a:tc>
                  <a:txBody>
                    <a:bodyPr/>
                    <a:lstStyle/>
                    <a:p>
                      <a:r>
                        <a:rPr lang="en-GB" sz="1400" dirty="0">
                          <a:solidFill>
                            <a:srgbClr val="00B050"/>
                          </a:solidFill>
                        </a:rPr>
                        <a:t>Enterprise</a:t>
                      </a:r>
                      <a:r>
                        <a:rPr lang="en-GB" sz="1400" baseline="0" dirty="0">
                          <a:solidFill>
                            <a:srgbClr val="00B050"/>
                          </a:solidFill>
                        </a:rPr>
                        <a:t> Challenge</a:t>
                      </a:r>
                      <a:endParaRPr lang="en-GB" sz="1400" dirty="0">
                        <a:solidFill>
                          <a:srgbClr val="00B050"/>
                        </a:solidFill>
                      </a:endParaRPr>
                    </a:p>
                  </a:txBody>
                  <a:tcPr>
                    <a:solidFill>
                      <a:schemeClr val="accent1">
                        <a:lumMod val="20000"/>
                        <a:lumOff val="80000"/>
                      </a:schemeClr>
                    </a:solidFill>
                  </a:tcPr>
                </a:tc>
                <a:tc>
                  <a:txBody>
                    <a:bodyPr/>
                    <a:lstStyle/>
                    <a:p>
                      <a:r>
                        <a:rPr lang="en-GB" sz="1400" dirty="0">
                          <a:solidFill>
                            <a:srgbClr val="00B050"/>
                          </a:solidFill>
                        </a:rPr>
                        <a:t>Ethics and</a:t>
                      </a:r>
                    </a:p>
                    <a:p>
                      <a:r>
                        <a:rPr lang="en-GB" sz="1400" dirty="0">
                          <a:solidFill>
                            <a:srgbClr val="00B050"/>
                          </a:solidFill>
                        </a:rPr>
                        <a:t>Debating</a:t>
                      </a:r>
                    </a:p>
                  </a:txBody>
                  <a:tcPr>
                    <a:solidFill>
                      <a:schemeClr val="accent1">
                        <a:lumMod val="20000"/>
                        <a:lumOff val="80000"/>
                      </a:schemeClr>
                    </a:solidFill>
                  </a:tcPr>
                </a:tc>
                <a:tc>
                  <a:txBody>
                    <a:bodyPr/>
                    <a:lstStyle/>
                    <a:p>
                      <a:r>
                        <a:rPr lang="en-GB" sz="1400" dirty="0">
                          <a:solidFill>
                            <a:schemeClr val="accent5">
                              <a:lumMod val="75000"/>
                            </a:schemeClr>
                          </a:solidFill>
                        </a:rPr>
                        <a:t>Boxing</a:t>
                      </a:r>
                    </a:p>
                  </a:txBody>
                  <a:tcPr>
                    <a:solidFill>
                      <a:schemeClr val="accent1">
                        <a:lumMod val="20000"/>
                        <a:lumOff val="80000"/>
                      </a:schemeClr>
                    </a:solidFill>
                  </a:tcPr>
                </a:tc>
                <a:tc>
                  <a:txBody>
                    <a:bodyPr/>
                    <a:lstStyle/>
                    <a:p>
                      <a:r>
                        <a:rPr lang="en-GB" sz="1400" dirty="0">
                          <a:solidFill>
                            <a:schemeClr val="accent5">
                              <a:lumMod val="75000"/>
                            </a:schemeClr>
                          </a:solidFill>
                        </a:rPr>
                        <a:t>Darts</a:t>
                      </a:r>
                    </a:p>
                  </a:txBody>
                  <a:tcPr>
                    <a:solidFill>
                      <a:schemeClr val="accent1">
                        <a:lumMod val="20000"/>
                        <a:lumOff val="80000"/>
                      </a:schemeClr>
                    </a:solidFill>
                  </a:tcPr>
                </a:tc>
                <a:tc>
                  <a:txBody>
                    <a:bodyPr/>
                    <a:lstStyle/>
                    <a:p>
                      <a:r>
                        <a:rPr lang="en-GB" sz="1400" dirty="0">
                          <a:solidFill>
                            <a:schemeClr val="accent5">
                              <a:lumMod val="75000"/>
                            </a:schemeClr>
                          </a:solidFill>
                        </a:rPr>
                        <a:t>Community</a:t>
                      </a:r>
                      <a:r>
                        <a:rPr lang="en-GB" sz="1400" baseline="0" dirty="0">
                          <a:solidFill>
                            <a:schemeClr val="accent5">
                              <a:lumMod val="75000"/>
                            </a:schemeClr>
                          </a:solidFill>
                        </a:rPr>
                        <a:t> Walk</a:t>
                      </a:r>
                      <a:endParaRPr lang="en-GB" sz="1400" dirty="0">
                        <a:solidFill>
                          <a:schemeClr val="accent5">
                            <a:lumMod val="75000"/>
                          </a:schemeClr>
                        </a:solidFill>
                      </a:endParaRPr>
                    </a:p>
                  </a:txBody>
                  <a:tcPr>
                    <a:solidFill>
                      <a:schemeClr val="accent1">
                        <a:lumMod val="20000"/>
                        <a:lumOff val="80000"/>
                      </a:schemeClr>
                    </a:solidFill>
                  </a:tcPr>
                </a:tc>
                <a:extLst>
                  <a:ext uri="{0D108BD9-81ED-4DB2-BD59-A6C34878D82A}">
                    <a16:rowId xmlns:a16="http://schemas.microsoft.com/office/drawing/2014/main" val="942591611"/>
                  </a:ext>
                </a:extLst>
              </a:tr>
              <a:tr h="486267">
                <a:tc>
                  <a:txBody>
                    <a:bodyPr/>
                    <a:lstStyle/>
                    <a:p>
                      <a:r>
                        <a:rPr lang="en-GB" sz="1400" dirty="0">
                          <a:solidFill>
                            <a:srgbClr val="002060"/>
                          </a:solidFill>
                        </a:rPr>
                        <a:t>Football</a:t>
                      </a:r>
                    </a:p>
                    <a:p>
                      <a:r>
                        <a:rPr lang="en-GB" sz="1400" dirty="0">
                          <a:solidFill>
                            <a:srgbClr val="002060"/>
                          </a:solidFill>
                        </a:rPr>
                        <a:t>Leadership</a:t>
                      </a:r>
                    </a:p>
                  </a:txBody>
                  <a:tcPr>
                    <a:solidFill>
                      <a:schemeClr val="accent1">
                        <a:lumMod val="20000"/>
                        <a:lumOff val="80000"/>
                      </a:schemeClr>
                    </a:solidFill>
                  </a:tcPr>
                </a:tc>
                <a:tc>
                  <a:txBody>
                    <a:bodyPr/>
                    <a:lstStyle/>
                    <a:p>
                      <a:r>
                        <a:rPr lang="en-GB" sz="1400" dirty="0">
                          <a:solidFill>
                            <a:srgbClr val="002060"/>
                          </a:solidFill>
                        </a:rPr>
                        <a:t>Music</a:t>
                      </a:r>
                    </a:p>
                    <a:p>
                      <a:r>
                        <a:rPr lang="en-GB" sz="1400" dirty="0">
                          <a:solidFill>
                            <a:srgbClr val="002060"/>
                          </a:solidFill>
                        </a:rPr>
                        <a:t>Performance</a:t>
                      </a:r>
                    </a:p>
                  </a:txBody>
                  <a:tcPr>
                    <a:solidFill>
                      <a:schemeClr val="accent1">
                        <a:lumMod val="20000"/>
                        <a:lumOff val="80000"/>
                      </a:schemeClr>
                    </a:solidFill>
                  </a:tcPr>
                </a:tc>
                <a:tc>
                  <a:txBody>
                    <a:bodyPr/>
                    <a:lstStyle/>
                    <a:p>
                      <a:r>
                        <a:rPr lang="en-GB" sz="1400" dirty="0">
                          <a:solidFill>
                            <a:srgbClr val="002060"/>
                          </a:solidFill>
                        </a:rPr>
                        <a:t>Climbing</a:t>
                      </a:r>
                    </a:p>
                  </a:txBody>
                  <a:tcPr>
                    <a:solidFill>
                      <a:schemeClr val="accent1">
                        <a:lumMod val="20000"/>
                        <a:lumOff val="80000"/>
                      </a:schemeClr>
                    </a:solidFill>
                  </a:tcPr>
                </a:tc>
                <a:tc>
                  <a:txBody>
                    <a:bodyPr/>
                    <a:lstStyle/>
                    <a:p>
                      <a:r>
                        <a:rPr lang="en-GB" sz="1400" dirty="0">
                          <a:solidFill>
                            <a:srgbClr val="7030A0"/>
                          </a:solidFill>
                        </a:rPr>
                        <a:t>Ceramics</a:t>
                      </a:r>
                    </a:p>
                  </a:txBody>
                  <a:tcPr>
                    <a:solidFill>
                      <a:schemeClr val="accent1">
                        <a:lumMod val="20000"/>
                        <a:lumOff val="80000"/>
                      </a:schemeClr>
                    </a:solidFill>
                  </a:tcPr>
                </a:tc>
                <a:tc>
                  <a:txBody>
                    <a:bodyPr/>
                    <a:lstStyle/>
                    <a:p>
                      <a:r>
                        <a:rPr lang="en-GB" sz="1400" dirty="0">
                          <a:solidFill>
                            <a:srgbClr val="7030A0"/>
                          </a:solidFill>
                        </a:rPr>
                        <a:t>Marketing and Photography</a:t>
                      </a:r>
                    </a:p>
                  </a:txBody>
                  <a:tcPr>
                    <a:solidFill>
                      <a:schemeClr val="accent1">
                        <a:lumMod val="20000"/>
                        <a:lumOff val="80000"/>
                      </a:schemeClr>
                    </a:solidFill>
                  </a:tcPr>
                </a:tc>
                <a:tc>
                  <a:txBody>
                    <a:bodyPr/>
                    <a:lstStyle/>
                    <a:p>
                      <a:r>
                        <a:rPr lang="en-GB" sz="1400" dirty="0">
                          <a:solidFill>
                            <a:srgbClr val="7030A0"/>
                          </a:solidFill>
                        </a:rPr>
                        <a:t>Web</a:t>
                      </a:r>
                    </a:p>
                    <a:p>
                      <a:r>
                        <a:rPr lang="en-GB" sz="1400" dirty="0">
                          <a:solidFill>
                            <a:srgbClr val="7030A0"/>
                          </a:solidFill>
                        </a:rPr>
                        <a:t>Design</a:t>
                      </a:r>
                    </a:p>
                  </a:txBody>
                  <a:tcPr>
                    <a:solidFill>
                      <a:schemeClr val="accent1">
                        <a:lumMod val="20000"/>
                        <a:lumOff val="80000"/>
                      </a:schemeClr>
                    </a:solidFill>
                  </a:tcPr>
                </a:tc>
                <a:tc>
                  <a:txBody>
                    <a:bodyPr/>
                    <a:lstStyle/>
                    <a:p>
                      <a:r>
                        <a:rPr lang="en-GB" sz="1400" dirty="0">
                          <a:solidFill>
                            <a:srgbClr val="00B050"/>
                          </a:solidFill>
                        </a:rPr>
                        <a:t>Afternoon Tea</a:t>
                      </a:r>
                    </a:p>
                  </a:txBody>
                  <a:tcPr>
                    <a:solidFill>
                      <a:schemeClr val="accent1">
                        <a:lumMod val="20000"/>
                        <a:lumOff val="80000"/>
                      </a:schemeClr>
                    </a:solidFill>
                  </a:tcPr>
                </a:tc>
                <a:tc>
                  <a:txBody>
                    <a:bodyPr/>
                    <a:lstStyle/>
                    <a:p>
                      <a:r>
                        <a:rPr lang="en-GB" sz="1400" dirty="0">
                          <a:solidFill>
                            <a:srgbClr val="00B050"/>
                          </a:solidFill>
                        </a:rPr>
                        <a:t>BSL</a:t>
                      </a:r>
                    </a:p>
                  </a:txBody>
                  <a:tcPr>
                    <a:solidFill>
                      <a:schemeClr val="accent1">
                        <a:lumMod val="20000"/>
                        <a:lumOff val="80000"/>
                      </a:schemeClr>
                    </a:solidFill>
                  </a:tcPr>
                </a:tc>
                <a:tc>
                  <a:txBody>
                    <a:bodyPr/>
                    <a:lstStyle/>
                    <a:p>
                      <a:r>
                        <a:rPr lang="en-GB" sz="1400" dirty="0">
                          <a:solidFill>
                            <a:srgbClr val="00B050"/>
                          </a:solidFill>
                        </a:rPr>
                        <a:t>Forensic Science</a:t>
                      </a:r>
                    </a:p>
                  </a:txBody>
                  <a:tcPr>
                    <a:solidFill>
                      <a:schemeClr val="accent1">
                        <a:lumMod val="20000"/>
                        <a:lumOff val="80000"/>
                      </a:schemeClr>
                    </a:solidFill>
                  </a:tcPr>
                </a:tc>
                <a:extLst>
                  <a:ext uri="{0D108BD9-81ED-4DB2-BD59-A6C34878D82A}">
                    <a16:rowId xmlns:a16="http://schemas.microsoft.com/office/drawing/2014/main" val="1971118120"/>
                  </a:ext>
                </a:extLst>
              </a:tr>
            </a:tbl>
          </a:graphicData>
        </a:graphic>
      </p:graphicFrame>
      <p:sp>
        <p:nvSpPr>
          <p:cNvPr id="13" name="TextBox 12"/>
          <p:cNvSpPr txBox="1"/>
          <p:nvPr/>
        </p:nvSpPr>
        <p:spPr>
          <a:xfrm>
            <a:off x="118334" y="2415582"/>
            <a:ext cx="1414711" cy="2031325"/>
          </a:xfrm>
          <a:prstGeom prst="rect">
            <a:avLst/>
          </a:prstGeom>
          <a:noFill/>
        </p:spPr>
        <p:txBody>
          <a:bodyPr wrap="square" rtlCol="0">
            <a:spAutoFit/>
          </a:bodyPr>
          <a:lstStyle/>
          <a:p>
            <a:r>
              <a:rPr lang="en-GB" dirty="0"/>
              <a:t>Year 7</a:t>
            </a:r>
          </a:p>
          <a:p>
            <a:endParaRPr lang="en-GB" dirty="0"/>
          </a:p>
          <a:p>
            <a:endParaRPr lang="en-GB" dirty="0"/>
          </a:p>
          <a:p>
            <a:r>
              <a:rPr lang="en-GB" dirty="0"/>
              <a:t>Year 8</a:t>
            </a:r>
          </a:p>
          <a:p>
            <a:endParaRPr lang="en-GB" dirty="0"/>
          </a:p>
          <a:p>
            <a:endParaRPr lang="en-GB" dirty="0"/>
          </a:p>
          <a:p>
            <a:r>
              <a:rPr lang="en-GB" dirty="0"/>
              <a:t>Year 9</a:t>
            </a:r>
          </a:p>
        </p:txBody>
      </p:sp>
      <p:sp>
        <p:nvSpPr>
          <p:cNvPr id="14" name="TextBox 13"/>
          <p:cNvSpPr txBox="1"/>
          <p:nvPr/>
        </p:nvSpPr>
        <p:spPr>
          <a:xfrm>
            <a:off x="5887419" y="5004123"/>
            <a:ext cx="6454588" cy="1569660"/>
          </a:xfrm>
          <a:prstGeom prst="rect">
            <a:avLst/>
          </a:prstGeom>
          <a:noFill/>
        </p:spPr>
        <p:txBody>
          <a:bodyPr wrap="square" rtlCol="0">
            <a:spAutoFit/>
          </a:bodyPr>
          <a:lstStyle/>
          <a:p>
            <a:r>
              <a:rPr lang="en-GB" sz="3200" dirty="0">
                <a:solidFill>
                  <a:srgbClr val="00B050"/>
                </a:solidFill>
              </a:rPr>
              <a:t>Service</a:t>
            </a:r>
          </a:p>
          <a:p>
            <a:r>
              <a:rPr lang="en-GB" sz="3200" dirty="0">
                <a:solidFill>
                  <a:srgbClr val="002060"/>
                </a:solidFill>
              </a:rPr>
              <a:t>Leadership and Performance</a:t>
            </a:r>
          </a:p>
          <a:p>
            <a:r>
              <a:rPr lang="en-GB" sz="3200" dirty="0">
                <a:solidFill>
                  <a:srgbClr val="7030A0"/>
                </a:solidFill>
              </a:rPr>
              <a:t>Creativity</a:t>
            </a:r>
          </a:p>
        </p:txBody>
      </p:sp>
      <p:sp>
        <p:nvSpPr>
          <p:cNvPr id="8" name="Right Arrow 7"/>
          <p:cNvSpPr/>
          <p:nvPr/>
        </p:nvSpPr>
        <p:spPr>
          <a:xfrm>
            <a:off x="4118913" y="5590767"/>
            <a:ext cx="1380224" cy="396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09897" y="1023257"/>
            <a:ext cx="6257109" cy="923330"/>
          </a:xfrm>
          <a:prstGeom prst="rect">
            <a:avLst/>
          </a:prstGeom>
          <a:noFill/>
        </p:spPr>
        <p:txBody>
          <a:bodyPr wrap="square" rtlCol="0">
            <a:spAutoFit/>
          </a:bodyPr>
          <a:lstStyle/>
          <a:p>
            <a:r>
              <a:rPr lang="en-GB" sz="5400" u="sng" dirty="0"/>
              <a:t>How</a:t>
            </a:r>
            <a:r>
              <a:rPr lang="en-GB" sz="5400" dirty="0"/>
              <a:t> does this work?</a:t>
            </a:r>
          </a:p>
        </p:txBody>
      </p:sp>
    </p:spTree>
    <p:extLst>
      <p:ext uri="{BB962C8B-B14F-4D97-AF65-F5344CB8AC3E}">
        <p14:creationId xmlns:p14="http://schemas.microsoft.com/office/powerpoint/2010/main" val="690406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6" name="Rectangle 5"/>
          <p:cNvSpPr/>
          <p:nvPr/>
        </p:nvSpPr>
        <p:spPr>
          <a:xfrm>
            <a:off x="290946" y="904498"/>
            <a:ext cx="11231880" cy="4339650"/>
          </a:xfrm>
          <a:prstGeom prst="rect">
            <a:avLst/>
          </a:prstGeom>
        </p:spPr>
        <p:txBody>
          <a:bodyPr wrap="square">
            <a:spAutoFit/>
          </a:bodyPr>
          <a:lstStyle/>
          <a:p>
            <a:r>
              <a:rPr lang="en-GB" sz="4000" b="1" u="sng" dirty="0"/>
              <a:t>Student Leadership opportunities</a:t>
            </a:r>
          </a:p>
          <a:p>
            <a:endParaRPr lang="en-GB" sz="4000" b="1" u="sng" dirty="0"/>
          </a:p>
          <a:p>
            <a:pPr marL="571500" indent="-571500">
              <a:buFont typeface="Arial" panose="020B0604020202020204" pitchFamily="34" charset="0"/>
              <a:buChar char="•"/>
            </a:pPr>
            <a:r>
              <a:rPr lang="en-GB" sz="2800" dirty="0"/>
              <a:t>Community Ambassadors</a:t>
            </a:r>
          </a:p>
          <a:p>
            <a:pPr marL="571500" indent="-571500">
              <a:buFont typeface="Arial" panose="020B0604020202020204" pitchFamily="34" charset="0"/>
              <a:buChar char="•"/>
            </a:pPr>
            <a:r>
              <a:rPr lang="en-GB" sz="2800" dirty="0"/>
              <a:t>Student Council</a:t>
            </a:r>
          </a:p>
          <a:p>
            <a:pPr marL="571500" indent="-571500">
              <a:buFont typeface="Arial" panose="020B0604020202020204" pitchFamily="34" charset="0"/>
              <a:buChar char="•"/>
            </a:pPr>
            <a:r>
              <a:rPr lang="en-GB" sz="2800" dirty="0">
                <a:solidFill>
                  <a:srgbClr val="FF0000"/>
                </a:solidFill>
              </a:rPr>
              <a:t>Reading Mentors</a:t>
            </a:r>
          </a:p>
          <a:p>
            <a:pPr marL="571500" indent="-571500">
              <a:buFont typeface="Arial" panose="020B0604020202020204" pitchFamily="34" charset="0"/>
              <a:buChar char="•"/>
            </a:pPr>
            <a:r>
              <a:rPr lang="en-GB" sz="2800" dirty="0"/>
              <a:t>Sports Ambassadors</a:t>
            </a:r>
          </a:p>
          <a:p>
            <a:pPr marL="571500" indent="-571500">
              <a:buFont typeface="Arial" panose="020B0604020202020204" pitchFamily="34" charset="0"/>
              <a:buChar char="•"/>
            </a:pPr>
            <a:r>
              <a:rPr lang="en-GB" sz="2800" dirty="0"/>
              <a:t>Student Wellbeing Ambassadors</a:t>
            </a:r>
          </a:p>
          <a:p>
            <a:pPr marL="571500" indent="-571500">
              <a:buFont typeface="Arial" panose="020B0604020202020204" pitchFamily="34" charset="0"/>
              <a:buChar char="•"/>
            </a:pPr>
            <a:r>
              <a:rPr lang="en-GB" sz="2800" dirty="0"/>
              <a:t>Attendance Ambassadors</a:t>
            </a:r>
          </a:p>
          <a:p>
            <a:pPr marL="571500" indent="-571500">
              <a:buFont typeface="Arial" panose="020B0604020202020204" pitchFamily="34" charset="0"/>
              <a:buChar char="•"/>
            </a:pPr>
            <a:r>
              <a:rPr lang="en-GB" sz="2800" dirty="0"/>
              <a:t>Foreign Language Ambassadors</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417" t="28145" r="3858" b="52283"/>
          <a:stretch/>
        </p:blipFill>
        <p:spPr>
          <a:xfrm rot="490394">
            <a:off x="7378983" y="5467397"/>
            <a:ext cx="3279227" cy="701260"/>
          </a:xfrm>
          <a:prstGeom prst="rect">
            <a:avLst/>
          </a:prstGeom>
        </p:spPr>
      </p:pic>
      <p:grpSp>
        <p:nvGrpSpPr>
          <p:cNvPr id="11" name="Group 10"/>
          <p:cNvGrpSpPr/>
          <p:nvPr/>
        </p:nvGrpSpPr>
        <p:grpSpPr>
          <a:xfrm>
            <a:off x="6608350" y="1381615"/>
            <a:ext cx="5121224" cy="3898521"/>
            <a:chOff x="6608350" y="1381615"/>
            <a:chExt cx="5121224" cy="3898521"/>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9808" t="20077" r="20421" b="19233"/>
            <a:stretch/>
          </p:blipFill>
          <p:spPr>
            <a:xfrm>
              <a:off x="6608350" y="2538356"/>
              <a:ext cx="2596055" cy="263599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90562">
              <a:off x="9542472" y="3123838"/>
              <a:ext cx="2187102" cy="2156298"/>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8770" t="5794" r="10861" b="10620"/>
            <a:stretch/>
          </p:blipFill>
          <p:spPr>
            <a:xfrm rot="235218">
              <a:off x="9055991" y="1381615"/>
              <a:ext cx="1576552" cy="1775819"/>
            </a:xfrm>
            <a:prstGeom prst="rect">
              <a:avLst/>
            </a:prstGeom>
          </p:spPr>
        </p:pic>
      </p:grpSp>
      <p:sp>
        <p:nvSpPr>
          <p:cNvPr id="10" name="Slide Number Placeholder 9"/>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824452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335280" y="793268"/>
            <a:ext cx="10881360" cy="1138773"/>
          </a:xfrm>
          <a:prstGeom prst="rect">
            <a:avLst/>
          </a:prstGeom>
        </p:spPr>
        <p:txBody>
          <a:bodyPr wrap="square">
            <a:spAutoFit/>
          </a:bodyPr>
          <a:lstStyle/>
          <a:p>
            <a:pPr algn="ctr"/>
            <a:endParaRPr lang="en-GB" sz="4000" b="1" u="sng" dirty="0"/>
          </a:p>
          <a:p>
            <a:pPr algn="ctr"/>
            <a:endParaRPr lang="en-GB" sz="2800" b="1" u="sng"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11" name="Picture 10"/>
          <p:cNvPicPr>
            <a:picLocks noChangeAspect="1"/>
          </p:cNvPicPr>
          <p:nvPr/>
        </p:nvPicPr>
        <p:blipFill>
          <a:blip r:embed="rId5"/>
          <a:stretch>
            <a:fillRect/>
          </a:stretch>
        </p:blipFill>
        <p:spPr>
          <a:xfrm>
            <a:off x="5775960" y="1707093"/>
            <a:ext cx="4977452" cy="4608605"/>
          </a:xfrm>
          <a:prstGeom prst="rect">
            <a:avLst/>
          </a:prstGeom>
        </p:spPr>
      </p:pic>
      <p:sp>
        <p:nvSpPr>
          <p:cNvPr id="16" name="Text Box 13"/>
          <p:cNvSpPr txBox="1">
            <a:spLocks noChangeArrowheads="1"/>
          </p:cNvSpPr>
          <p:nvPr/>
        </p:nvSpPr>
        <p:spPr bwMode="auto">
          <a:xfrm>
            <a:off x="161925" y="7588250"/>
            <a:ext cx="1933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RESPECT YOURSELF.</a:t>
            </a:r>
            <a:endParaRPr kumimoji="0" lang="en-GB"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RESPECT OTHERS.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t>
            </a:r>
          </a:p>
        </p:txBody>
      </p:sp>
      <p:sp>
        <p:nvSpPr>
          <p:cNvPr id="18" name="Rectangle 17"/>
          <p:cNvSpPr/>
          <p:nvPr/>
        </p:nvSpPr>
        <p:spPr>
          <a:xfrm>
            <a:off x="296052" y="319722"/>
            <a:ext cx="10052536" cy="1200329"/>
          </a:xfrm>
          <a:prstGeom prst="rect">
            <a:avLst/>
          </a:prstGeom>
        </p:spPr>
        <p:txBody>
          <a:bodyPr wrap="square">
            <a:spAutoFit/>
          </a:bodyPr>
          <a:lstStyle/>
          <a:p>
            <a:pPr lvl="0" defTabSz="914400" eaLnBrk="0" fontAlgn="base" hangingPunct="0">
              <a:spcBef>
                <a:spcPct val="0"/>
              </a:spcBef>
              <a:spcAft>
                <a:spcPct val="0"/>
              </a:spcAft>
            </a:pPr>
            <a:endParaRPr lang="en-GB" altLang="en-US" sz="3200" b="1" dirty="0">
              <a:latin typeface="Arial" panose="020B060402020202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GB" altLang="en-US" sz="4000" b="1" u="sng" dirty="0">
                <a:ea typeface="Calibri" panose="020F0502020204030204" pitchFamily="34" charset="0"/>
                <a:cs typeface="Times New Roman" panose="02020603050405020304" pitchFamily="18" charset="0"/>
              </a:rPr>
              <a:t>Aspirational Enrichment</a:t>
            </a:r>
            <a:endParaRPr lang="en-GB" altLang="en-US" sz="4000" dirty="0">
              <a:ea typeface="Calibri" panose="020F0502020204030204" pitchFamily="34" charset="0"/>
              <a:cs typeface="Times New Roman" panose="02020603050405020304" pitchFamily="18" charset="0"/>
            </a:endParaRPr>
          </a:p>
        </p:txBody>
      </p:sp>
      <p:sp>
        <p:nvSpPr>
          <p:cNvPr id="3" name="Rectangle 2"/>
          <p:cNvSpPr/>
          <p:nvPr/>
        </p:nvSpPr>
        <p:spPr>
          <a:xfrm>
            <a:off x="547948" y="1970314"/>
            <a:ext cx="5015345" cy="3108543"/>
          </a:xfrm>
          <a:prstGeom prst="rect">
            <a:avLst/>
          </a:prstGeom>
        </p:spPr>
        <p:txBody>
          <a:bodyPr wrap="square">
            <a:spAutoFit/>
          </a:bodyPr>
          <a:lstStyle/>
          <a:p>
            <a:pPr>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Aspirational Enrichment is one of the cornerstones of our KLAS curriculum. As an AGS student, you are expected to take advantage of the wide range of enrichment opportunities offered. </a:t>
            </a:r>
            <a:endParaRPr lang="en-GB" sz="4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456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75960" y="6356350"/>
            <a:ext cx="4114800" cy="365125"/>
          </a:xfrm>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335280" y="892679"/>
            <a:ext cx="10881360" cy="1754326"/>
          </a:xfrm>
          <a:prstGeom prst="rect">
            <a:avLst/>
          </a:prstGeom>
        </p:spPr>
        <p:txBody>
          <a:bodyPr wrap="square">
            <a:spAutoFit/>
          </a:bodyPr>
          <a:lstStyle/>
          <a:p>
            <a:r>
              <a:rPr lang="en-GB" sz="4000" b="1" u="sng" dirty="0"/>
              <a:t>Aspirational Enrichment</a:t>
            </a:r>
          </a:p>
          <a:p>
            <a:pPr algn="ctr"/>
            <a:endParaRPr lang="en-GB" sz="4000" b="1" u="sng" dirty="0"/>
          </a:p>
          <a:p>
            <a:pPr algn="ctr"/>
            <a:endParaRPr lang="en-GB" sz="2800" b="1" u="sng"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11" name="Picture 10"/>
          <p:cNvPicPr>
            <a:picLocks noChangeAspect="1"/>
          </p:cNvPicPr>
          <p:nvPr/>
        </p:nvPicPr>
        <p:blipFill>
          <a:blip r:embed="rId5"/>
          <a:stretch>
            <a:fillRect/>
          </a:stretch>
        </p:blipFill>
        <p:spPr>
          <a:xfrm>
            <a:off x="9681502" y="4350327"/>
            <a:ext cx="2322304" cy="2150214"/>
          </a:xfrm>
          <a:prstGeom prst="rect">
            <a:avLst/>
          </a:prstGeom>
        </p:spPr>
      </p:pic>
      <p:sp>
        <p:nvSpPr>
          <p:cNvPr id="16" name="Text Box 13"/>
          <p:cNvSpPr txBox="1">
            <a:spLocks noChangeArrowheads="1"/>
          </p:cNvSpPr>
          <p:nvPr/>
        </p:nvSpPr>
        <p:spPr bwMode="auto">
          <a:xfrm>
            <a:off x="161925" y="7588250"/>
            <a:ext cx="1933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RESPECT YOURSELF.</a:t>
            </a:r>
            <a:endParaRPr kumimoji="0" lang="en-GB"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RESPECT OTHERS.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t>
            </a:r>
          </a:p>
        </p:txBody>
      </p:sp>
      <p:sp>
        <p:nvSpPr>
          <p:cNvPr id="18" name="Rectangle 17"/>
          <p:cNvSpPr/>
          <p:nvPr/>
        </p:nvSpPr>
        <p:spPr>
          <a:xfrm>
            <a:off x="322810" y="1699948"/>
            <a:ext cx="9358692" cy="4893647"/>
          </a:xfrm>
          <a:prstGeom prst="rect">
            <a:avLst/>
          </a:prstGeom>
        </p:spPr>
        <p:txBody>
          <a:bodyPr wrap="square">
            <a:spAutoFit/>
          </a:bodyPr>
          <a:lstStyle/>
          <a:p>
            <a:pPr lvl="0" defTabSz="914400" eaLnBrk="0" fontAlgn="base" hangingPunct="0">
              <a:spcBef>
                <a:spcPct val="0"/>
              </a:spcBef>
              <a:spcAft>
                <a:spcPct val="0"/>
              </a:spcAft>
            </a:pPr>
            <a:r>
              <a:rPr lang="en-GB" altLang="en-US" sz="2400" dirty="0">
                <a:latin typeface="Arial" panose="020B0604020202020204" pitchFamily="34" charset="0"/>
                <a:ea typeface="Calibri" panose="020F0502020204030204" pitchFamily="34" charset="0"/>
                <a:cs typeface="Times New Roman" panose="02020603050405020304" pitchFamily="18" charset="0"/>
              </a:rPr>
              <a:t>Every year you will attend an </a:t>
            </a:r>
            <a:r>
              <a:rPr lang="en-GB" altLang="en-US" sz="2400" b="1" dirty="0">
                <a:latin typeface="Arial" panose="020B0604020202020204" pitchFamily="34" charset="0"/>
                <a:ea typeface="Calibri" panose="020F0502020204030204" pitchFamily="34" charset="0"/>
                <a:cs typeface="Times New Roman" panose="02020603050405020304" pitchFamily="18" charset="0"/>
              </a:rPr>
              <a:t>end of year enrichment trip</a:t>
            </a:r>
            <a:r>
              <a:rPr lang="en-GB" altLang="en-US" sz="2400" dirty="0">
                <a:latin typeface="Arial" panose="020B0604020202020204" pitchFamily="34" charset="0"/>
                <a:ea typeface="Calibri" panose="020F0502020204030204" pitchFamily="34" charset="0"/>
                <a:cs typeface="Times New Roman" panose="02020603050405020304" pitchFamily="18" charset="0"/>
              </a:rPr>
              <a:t>. The trips will include visits to museums, theatres and exhibitions. </a:t>
            </a:r>
            <a:endParaRPr lang="en-GB" altLang="en-US" sz="4000" dirty="0">
              <a:latin typeface="Arial" panose="020B0604020202020204" pitchFamily="34" charset="0"/>
            </a:endParaRPr>
          </a:p>
          <a:p>
            <a:pPr lvl="0" defTabSz="914400" eaLnBrk="0" fontAlgn="base" hangingPunct="0">
              <a:spcBef>
                <a:spcPct val="0"/>
              </a:spcBef>
              <a:spcAft>
                <a:spcPct val="0"/>
              </a:spcAft>
            </a:pPr>
            <a:r>
              <a:rPr lang="en-GB" altLang="en-US" sz="2400" dirty="0">
                <a:latin typeface="Arial" panose="020B0604020202020204" pitchFamily="34" charset="0"/>
                <a:ea typeface="Calibri" panose="020F0502020204030204" pitchFamily="34" charset="0"/>
                <a:cs typeface="Times New Roman" panose="02020603050405020304" pitchFamily="18" charset="0"/>
              </a:rPr>
              <a:t>Year 7 students will go on a residential to </a:t>
            </a:r>
            <a:r>
              <a:rPr lang="en-GB" altLang="en-US" sz="2400" b="1" dirty="0">
                <a:latin typeface="Arial" panose="020B0604020202020204" pitchFamily="34" charset="0"/>
                <a:ea typeface="Calibri" panose="020F0502020204030204" pitchFamily="34" charset="0"/>
                <a:cs typeface="Times New Roman" panose="02020603050405020304" pitchFamily="18" charset="0"/>
              </a:rPr>
              <a:t>Bushcraft Camp</a:t>
            </a:r>
            <a:r>
              <a:rPr lang="en-GB" altLang="en-US" sz="2400" dirty="0">
                <a:latin typeface="Arial" panose="020B0604020202020204" pitchFamily="34" charset="0"/>
                <a:ea typeface="Calibri" panose="020F0502020204030204" pitchFamily="34" charset="0"/>
                <a:cs typeface="Times New Roman" panose="02020603050405020304" pitchFamily="18" charset="0"/>
              </a:rPr>
              <a:t>, where they will have an unforgettable experience camping under the stars, cooking on an open fire and trying a range of outdoor pursuits. </a:t>
            </a:r>
            <a:endParaRPr lang="en-GB" altLang="en-US" sz="4000" dirty="0">
              <a:latin typeface="Arial" panose="020B0604020202020204" pitchFamily="34" charset="0"/>
            </a:endParaRPr>
          </a:p>
          <a:p>
            <a:pPr lvl="0" defTabSz="914400" eaLnBrk="0" fontAlgn="base" hangingPunct="0">
              <a:spcBef>
                <a:spcPct val="0"/>
              </a:spcBef>
              <a:spcAft>
                <a:spcPct val="0"/>
              </a:spcAft>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GB" altLang="en-US" sz="2400" dirty="0">
                <a:latin typeface="Arial" panose="020B0604020202020204" pitchFamily="34" charset="0"/>
                <a:ea typeface="Calibri" panose="020F0502020204030204" pitchFamily="34" charset="0"/>
                <a:cs typeface="Times New Roman" panose="02020603050405020304" pitchFamily="18" charset="0"/>
              </a:rPr>
              <a:t>By the end of Year 9, all students will have been on at least two </a:t>
            </a:r>
            <a:r>
              <a:rPr lang="en-GB" altLang="en-US" sz="2400" b="1" dirty="0">
                <a:latin typeface="Arial" panose="020B0604020202020204" pitchFamily="34" charset="0"/>
                <a:ea typeface="Calibri" panose="020F0502020204030204" pitchFamily="34" charset="0"/>
                <a:cs typeface="Times New Roman" panose="02020603050405020304" pitchFamily="18" charset="0"/>
              </a:rPr>
              <a:t>curriculum-related trips</a:t>
            </a:r>
            <a:r>
              <a:rPr lang="en-GB" altLang="en-US" sz="2400" dirty="0">
                <a:latin typeface="Arial" panose="020B0604020202020204" pitchFamily="34" charset="0"/>
                <a:ea typeface="Calibri" panose="020F0502020204030204" pitchFamily="34" charset="0"/>
                <a:cs typeface="Times New Roman" panose="02020603050405020304" pitchFamily="18" charset="0"/>
              </a:rPr>
              <a:t>, which will extend their learning beyond the classroom.</a:t>
            </a:r>
          </a:p>
          <a:p>
            <a:pPr lvl="0" defTabSz="914400" eaLnBrk="0" fontAlgn="base" hangingPunct="0">
              <a:spcBef>
                <a:spcPct val="0"/>
              </a:spcBef>
              <a:spcAft>
                <a:spcPct val="0"/>
              </a:spcAft>
            </a:pPr>
            <a:endParaRPr lang="en-GB" altLang="en-US" sz="2400" dirty="0">
              <a:latin typeface="Arial" panose="020B0604020202020204" pitchFamily="34" charset="0"/>
            </a:endParaRPr>
          </a:p>
          <a:p>
            <a:pPr lvl="0" defTabSz="914400" eaLnBrk="0" fontAlgn="base" hangingPunct="0">
              <a:spcBef>
                <a:spcPct val="0"/>
              </a:spcBef>
              <a:spcAft>
                <a:spcPct val="0"/>
              </a:spcAft>
            </a:pPr>
            <a:r>
              <a:rPr lang="en-GB" altLang="en-US" sz="2400" dirty="0">
                <a:latin typeface="Arial" panose="020B0604020202020204" pitchFamily="34" charset="0"/>
                <a:ea typeface="Calibri" panose="020F0502020204030204" pitchFamily="34" charset="0"/>
                <a:cs typeface="Times New Roman" panose="02020603050405020304" pitchFamily="18" charset="0"/>
              </a:rPr>
              <a:t>To support you in your journey to university and work you will have </a:t>
            </a:r>
            <a:r>
              <a:rPr lang="en-GB" altLang="en-US" sz="2400" b="1" dirty="0">
                <a:latin typeface="Arial" panose="020B0604020202020204" pitchFamily="34" charset="0"/>
                <a:ea typeface="Calibri" panose="020F0502020204030204" pitchFamily="34" charset="0"/>
                <a:cs typeface="Times New Roman" panose="02020603050405020304" pitchFamily="18" charset="0"/>
              </a:rPr>
              <a:t>least three engagement activities with an employer </a:t>
            </a:r>
            <a:r>
              <a:rPr lang="en-GB" altLang="en-US" sz="2400" dirty="0">
                <a:latin typeface="Arial" panose="020B0604020202020204" pitchFamily="34" charset="0"/>
                <a:ea typeface="Calibri" panose="020F0502020204030204" pitchFamily="34" charset="0"/>
                <a:cs typeface="Times New Roman" panose="02020603050405020304" pitchFamily="18" charset="0"/>
              </a:rPr>
              <a:t>during their time at AGS.</a:t>
            </a:r>
            <a:endParaRPr lang="en-GB" altLang="en-US" sz="4000" dirty="0">
              <a:latin typeface="Arial" panose="020B0604020202020204" pitchFamily="34" charset="0"/>
            </a:endParaRPr>
          </a:p>
        </p:txBody>
      </p:sp>
    </p:spTree>
    <p:extLst>
      <p:ext uri="{BB962C8B-B14F-4D97-AF65-F5344CB8AC3E}">
        <p14:creationId xmlns:p14="http://schemas.microsoft.com/office/powerpoint/2010/main" val="404777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sp>
        <p:nvSpPr>
          <p:cNvPr id="6" name="TextBox 5"/>
          <p:cNvSpPr txBox="1"/>
          <p:nvPr/>
        </p:nvSpPr>
        <p:spPr>
          <a:xfrm>
            <a:off x="668277" y="1182860"/>
            <a:ext cx="11254429" cy="5447645"/>
          </a:xfrm>
          <a:prstGeom prst="rect">
            <a:avLst/>
          </a:prstGeom>
          <a:noFill/>
        </p:spPr>
        <p:txBody>
          <a:bodyPr wrap="square" rtlCol="0">
            <a:spAutoFit/>
          </a:bodyPr>
          <a:lstStyle/>
          <a:p>
            <a:r>
              <a:rPr lang="en-GB" sz="4000" b="1" u="sng" dirty="0"/>
              <a:t>Year 7 – </a:t>
            </a:r>
            <a:r>
              <a:rPr lang="en-GB" sz="3600" b="1" u="sng" dirty="0"/>
              <a:t>Key members of staff</a:t>
            </a:r>
          </a:p>
          <a:p>
            <a:endParaRPr lang="en-GB" sz="2800" b="1" dirty="0">
              <a:solidFill>
                <a:srgbClr val="0070C0"/>
              </a:solidFill>
            </a:endParaRPr>
          </a:p>
          <a:p>
            <a:r>
              <a:rPr lang="en-GB" sz="2800" b="1" dirty="0">
                <a:solidFill>
                  <a:srgbClr val="0070C0"/>
                </a:solidFill>
              </a:rPr>
              <a:t>Steve Fidler </a:t>
            </a:r>
            <a:r>
              <a:rPr lang="en-GB" sz="2800" b="1" dirty="0"/>
              <a:t> </a:t>
            </a:r>
            <a:r>
              <a:rPr lang="en-GB" sz="2800" dirty="0"/>
              <a:t>			Assistant Headteacher, </a:t>
            </a:r>
            <a:r>
              <a:rPr lang="en-GB" sz="2800" b="1" dirty="0"/>
              <a:t>Director of Key Stage 3</a:t>
            </a:r>
          </a:p>
          <a:p>
            <a:r>
              <a:rPr lang="en-GB" sz="2800" b="1" dirty="0">
                <a:solidFill>
                  <a:srgbClr val="0070C0"/>
                </a:solidFill>
              </a:rPr>
              <a:t>Sarah Whittingham </a:t>
            </a:r>
            <a:r>
              <a:rPr lang="en-GB" sz="2800" b="1" dirty="0"/>
              <a:t> </a:t>
            </a:r>
            <a:r>
              <a:rPr lang="en-GB" sz="2800" dirty="0"/>
              <a:t>	Assistant Headteacher, </a:t>
            </a:r>
            <a:r>
              <a:rPr lang="en-GB" sz="2800" b="1" dirty="0"/>
              <a:t>Safeguarding &amp; Welfare </a:t>
            </a:r>
          </a:p>
          <a:p>
            <a:r>
              <a:rPr lang="en-GB" sz="2800" b="1" dirty="0"/>
              <a:t>							&amp; Year 7 Link</a:t>
            </a:r>
          </a:p>
          <a:p>
            <a:r>
              <a:rPr lang="en-GB" sz="2800" b="1" dirty="0">
                <a:solidFill>
                  <a:srgbClr val="0070C0"/>
                </a:solidFill>
              </a:rPr>
              <a:t>Michaela Child</a:t>
            </a:r>
            <a:r>
              <a:rPr lang="en-GB" sz="2800" dirty="0">
                <a:solidFill>
                  <a:srgbClr val="0070C0"/>
                </a:solidFill>
              </a:rPr>
              <a:t> </a:t>
            </a:r>
            <a:r>
              <a:rPr lang="en-GB" sz="2800" dirty="0"/>
              <a:t> 		Assistant Headteacher, </a:t>
            </a:r>
            <a:r>
              <a:rPr lang="en-GB" sz="2800" b="1" dirty="0"/>
              <a:t>Special Educational Needs 									&amp; Disabilities Co-ordinator (SENDCo)</a:t>
            </a:r>
          </a:p>
          <a:p>
            <a:r>
              <a:rPr lang="en-GB" sz="2800" b="1" dirty="0">
                <a:solidFill>
                  <a:srgbClr val="0070C0"/>
                </a:solidFill>
              </a:rPr>
              <a:t>Leanne </a:t>
            </a:r>
            <a:r>
              <a:rPr lang="en-GB" sz="2800" b="1" dirty="0" err="1">
                <a:solidFill>
                  <a:srgbClr val="0070C0"/>
                </a:solidFill>
              </a:rPr>
              <a:t>Hosty</a:t>
            </a:r>
            <a:r>
              <a:rPr lang="en-GB" sz="2800" b="1" dirty="0">
                <a:solidFill>
                  <a:srgbClr val="0070C0"/>
                </a:solidFill>
              </a:rPr>
              <a:t> </a:t>
            </a:r>
            <a:r>
              <a:rPr lang="en-GB" sz="2800" dirty="0"/>
              <a:t>			</a:t>
            </a:r>
            <a:r>
              <a:rPr lang="en-GB" sz="2800" b="1" dirty="0"/>
              <a:t>KS3 Progress &amp; Welfare Leader &amp; Head of Transition</a:t>
            </a:r>
          </a:p>
          <a:p>
            <a:r>
              <a:rPr lang="en-GB" sz="2800" b="1" dirty="0">
                <a:solidFill>
                  <a:srgbClr val="0070C0"/>
                </a:solidFill>
              </a:rPr>
              <a:t>Connie Wright			</a:t>
            </a:r>
            <a:r>
              <a:rPr lang="en-GB" sz="2800" dirty="0"/>
              <a:t>Year 7 Progress &amp; Welfare </a:t>
            </a:r>
            <a:r>
              <a:rPr lang="en-GB" sz="2800" b="1" dirty="0"/>
              <a:t>Manager</a:t>
            </a:r>
            <a:endParaRPr lang="en-GB" sz="2800" b="1" dirty="0">
              <a:solidFill>
                <a:srgbClr val="0070C0"/>
              </a:solidFill>
            </a:endParaRPr>
          </a:p>
          <a:p>
            <a:r>
              <a:rPr lang="en-GB" sz="2800" b="1" dirty="0">
                <a:solidFill>
                  <a:srgbClr val="0070C0"/>
                </a:solidFill>
              </a:rPr>
              <a:t>Darren Wall		</a:t>
            </a:r>
            <a:r>
              <a:rPr lang="en-GB" sz="2800" dirty="0">
                <a:solidFill>
                  <a:srgbClr val="0070C0"/>
                </a:solidFill>
              </a:rPr>
              <a:t>		</a:t>
            </a:r>
            <a:r>
              <a:rPr lang="en-GB" sz="2800" dirty="0"/>
              <a:t>Year 7 Progress &amp; Welfare </a:t>
            </a:r>
            <a:r>
              <a:rPr lang="en-GB" sz="2800" b="1" dirty="0"/>
              <a:t>Coach</a:t>
            </a:r>
          </a:p>
          <a:p>
            <a:endParaRPr lang="en-GB" sz="2800" b="1" u="sng" dirty="0">
              <a:solidFill>
                <a:srgbClr val="0070C0"/>
              </a:solidFill>
            </a:endParaRPr>
          </a:p>
          <a:p>
            <a:pPr algn="ctr"/>
            <a:r>
              <a:rPr lang="en-GB" sz="2800" b="1" u="sng" dirty="0">
                <a:solidFill>
                  <a:srgbClr val="0070C0"/>
                </a:solidFill>
              </a:rPr>
              <a:t>Form tutors</a:t>
            </a:r>
            <a:r>
              <a:rPr lang="en-GB" sz="2800" b="1" dirty="0">
                <a:solidFill>
                  <a:srgbClr val="0070C0"/>
                </a:solidFill>
              </a:rPr>
              <a:t> </a:t>
            </a:r>
            <a:r>
              <a:rPr lang="en-GB" sz="2800" b="1" u="sng" dirty="0">
                <a:solidFill>
                  <a:srgbClr val="0070C0"/>
                </a:solidFill>
              </a:rPr>
              <a:t>which your child will have met over the last two days</a:t>
            </a:r>
            <a:endParaRPr lang="en-GB" sz="2800" b="1" u="sng"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7465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2841" y="1501157"/>
            <a:ext cx="8864659" cy="3873689"/>
          </a:xfrm>
          <a:prstGeom prst="rect">
            <a:avLst/>
          </a:prstGeom>
          <a:noFill/>
        </p:spPr>
        <p:txBody>
          <a:bodyPr wrap="square" rtlCol="0">
            <a:spAutoFit/>
          </a:bodyPr>
          <a:lstStyle/>
          <a:p>
            <a:pPr algn="ctr"/>
            <a:r>
              <a:rPr lang="en-GB" sz="24572" b="1" dirty="0">
                <a:solidFill>
                  <a:srgbClr val="FFC000"/>
                </a:solidFill>
                <a:latin typeface="Arial Black" panose="020B0A04020102020204" pitchFamily="34" charset="0"/>
              </a:rPr>
              <a:t>KS3</a:t>
            </a:r>
          </a:p>
        </p:txBody>
      </p:sp>
      <p:graphicFrame>
        <p:nvGraphicFramePr>
          <p:cNvPr id="4" name="Table 3"/>
          <p:cNvGraphicFramePr>
            <a:graphicFrameLocks noGrp="1"/>
          </p:cNvGraphicFramePr>
          <p:nvPr/>
        </p:nvGraphicFramePr>
        <p:xfrm>
          <a:off x="1602473" y="963648"/>
          <a:ext cx="8989785" cy="5025489"/>
        </p:xfrm>
        <a:graphic>
          <a:graphicData uri="http://schemas.openxmlformats.org/drawingml/2006/table">
            <a:tbl>
              <a:tblPr firstRow="1" bandRow="1">
                <a:tableStyleId>{5940675A-B579-460E-94D1-54222C63F5DA}</a:tableStyleId>
              </a:tblPr>
              <a:tblGrid>
                <a:gridCol w="1805214">
                  <a:extLst>
                    <a:ext uri="{9D8B030D-6E8A-4147-A177-3AD203B41FA5}">
                      <a16:colId xmlns:a16="http://schemas.microsoft.com/office/drawing/2014/main" val="3473212168"/>
                    </a:ext>
                  </a:extLst>
                </a:gridCol>
                <a:gridCol w="1924892">
                  <a:extLst>
                    <a:ext uri="{9D8B030D-6E8A-4147-A177-3AD203B41FA5}">
                      <a16:colId xmlns:a16="http://schemas.microsoft.com/office/drawing/2014/main" val="2075428078"/>
                    </a:ext>
                  </a:extLst>
                </a:gridCol>
                <a:gridCol w="1839791">
                  <a:extLst>
                    <a:ext uri="{9D8B030D-6E8A-4147-A177-3AD203B41FA5}">
                      <a16:colId xmlns:a16="http://schemas.microsoft.com/office/drawing/2014/main" val="1071549588"/>
                    </a:ext>
                  </a:extLst>
                </a:gridCol>
                <a:gridCol w="1660609">
                  <a:extLst>
                    <a:ext uri="{9D8B030D-6E8A-4147-A177-3AD203B41FA5}">
                      <a16:colId xmlns:a16="http://schemas.microsoft.com/office/drawing/2014/main" val="959848717"/>
                    </a:ext>
                  </a:extLst>
                </a:gridCol>
                <a:gridCol w="1759279">
                  <a:extLst>
                    <a:ext uri="{9D8B030D-6E8A-4147-A177-3AD203B41FA5}">
                      <a16:colId xmlns:a16="http://schemas.microsoft.com/office/drawing/2014/main" val="415212267"/>
                    </a:ext>
                  </a:extLst>
                </a:gridCol>
              </a:tblGrid>
              <a:tr h="345663">
                <a:tc>
                  <a:txBody>
                    <a:bodyPr/>
                    <a:lstStyle/>
                    <a:p>
                      <a:pPr algn="ctr"/>
                      <a:r>
                        <a:rPr lang="en-GB" sz="1700" b="1" dirty="0">
                          <a:solidFill>
                            <a:schemeClr val="bg1"/>
                          </a:solidFill>
                        </a:rPr>
                        <a:t>Monday</a:t>
                      </a:r>
                    </a:p>
                  </a:txBody>
                  <a:tcPr marL="84406" marR="84406" marT="42203" marB="42203">
                    <a:solidFill>
                      <a:srgbClr val="FFC000"/>
                    </a:solidFill>
                  </a:tcPr>
                </a:tc>
                <a:tc>
                  <a:txBody>
                    <a:bodyPr/>
                    <a:lstStyle/>
                    <a:p>
                      <a:pPr algn="ctr"/>
                      <a:r>
                        <a:rPr lang="en-GB" sz="1700" b="1" dirty="0">
                          <a:solidFill>
                            <a:schemeClr val="bg1"/>
                          </a:solidFill>
                        </a:rPr>
                        <a:t>Tuesday</a:t>
                      </a:r>
                    </a:p>
                  </a:txBody>
                  <a:tcPr marL="84406" marR="84406" marT="42203" marB="42203">
                    <a:solidFill>
                      <a:srgbClr val="FFC000"/>
                    </a:solidFill>
                  </a:tcPr>
                </a:tc>
                <a:tc>
                  <a:txBody>
                    <a:bodyPr/>
                    <a:lstStyle/>
                    <a:p>
                      <a:pPr algn="ctr"/>
                      <a:r>
                        <a:rPr lang="en-GB" sz="1700" b="1" dirty="0">
                          <a:solidFill>
                            <a:schemeClr val="bg1"/>
                          </a:solidFill>
                        </a:rPr>
                        <a:t>Wednesday</a:t>
                      </a:r>
                    </a:p>
                  </a:txBody>
                  <a:tcPr marL="84406" marR="84406" marT="42203" marB="42203">
                    <a:solidFill>
                      <a:srgbClr val="FFC000"/>
                    </a:solidFill>
                  </a:tcPr>
                </a:tc>
                <a:tc>
                  <a:txBody>
                    <a:bodyPr/>
                    <a:lstStyle/>
                    <a:p>
                      <a:pPr algn="ctr"/>
                      <a:r>
                        <a:rPr lang="en-GB" sz="1700" b="1" dirty="0">
                          <a:solidFill>
                            <a:schemeClr val="bg1"/>
                          </a:solidFill>
                        </a:rPr>
                        <a:t>Thursday</a:t>
                      </a:r>
                    </a:p>
                  </a:txBody>
                  <a:tcPr marL="84406" marR="84406" marT="42203" marB="42203">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700" b="1" dirty="0">
                          <a:solidFill>
                            <a:schemeClr val="bg1"/>
                          </a:solidFill>
                        </a:rPr>
                        <a:t>Friday</a:t>
                      </a:r>
                    </a:p>
                  </a:txBody>
                  <a:tcPr marL="84406" marR="84406" marT="42203" marB="42203">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90963096"/>
                  </a:ext>
                </a:extLst>
              </a:tr>
              <a:tr h="694006">
                <a:tc>
                  <a:txBody>
                    <a:bodyPr/>
                    <a:lstStyle/>
                    <a:p>
                      <a:pPr algn="ctr"/>
                      <a:r>
                        <a:rPr lang="en-GB" sz="1000" b="1" dirty="0"/>
                        <a:t>Spectrum (LGBTQ+) Club</a:t>
                      </a:r>
                    </a:p>
                    <a:p>
                      <a:pPr lvl="0" algn="ctr">
                        <a:buNone/>
                      </a:pPr>
                      <a:r>
                        <a:rPr lang="en-GB" sz="1000" dirty="0"/>
                        <a:t>All years – L031</a:t>
                      </a:r>
                    </a:p>
                  </a:txBody>
                  <a:tcPr marL="84406" marR="84406" marT="42203" marB="42203">
                    <a:noFill/>
                  </a:tcPr>
                </a:tc>
                <a:tc>
                  <a:txBody>
                    <a:bodyPr/>
                    <a:lstStyle/>
                    <a:p>
                      <a:pPr algn="ctr"/>
                      <a:r>
                        <a:rPr lang="en-GB" sz="1000" b="0" dirty="0">
                          <a:solidFill>
                            <a:schemeClr val="tx1"/>
                          </a:solidFill>
                        </a:rPr>
                        <a:t>Year 8 Girls</a:t>
                      </a:r>
                      <a:r>
                        <a:rPr lang="en-GB" sz="1000" b="0" baseline="0" dirty="0">
                          <a:solidFill>
                            <a:schemeClr val="tx1"/>
                          </a:solidFill>
                        </a:rPr>
                        <a:t> </a:t>
                      </a:r>
                      <a:r>
                        <a:rPr lang="en-GB" sz="1000" b="0" baseline="0" dirty="0" err="1">
                          <a:solidFill>
                            <a:schemeClr val="tx1"/>
                          </a:solidFill>
                        </a:rPr>
                        <a:t>Rounders</a:t>
                      </a:r>
                      <a:endParaRPr lang="en-GB" sz="1000" b="0" baseline="0" dirty="0">
                        <a:solidFill>
                          <a:schemeClr val="tx1"/>
                        </a:solidFill>
                      </a:endParaRPr>
                    </a:p>
                    <a:p>
                      <a:pPr algn="ctr"/>
                      <a:r>
                        <a:rPr lang="en-GB" sz="1000" b="0" baseline="0" dirty="0">
                          <a:solidFill>
                            <a:schemeClr val="tx1"/>
                          </a:solidFill>
                        </a:rPr>
                        <a:t>Sports Field</a:t>
                      </a:r>
                      <a:endParaRPr lang="en-GB" sz="1000" b="0" dirty="0">
                        <a:solidFill>
                          <a:schemeClr val="tx1"/>
                        </a:solidFill>
                      </a:endParaRPr>
                    </a:p>
                  </a:txBody>
                  <a:tcPr marL="84406" marR="84406" marT="42203" marB="42203">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Year 7 Girls </a:t>
                      </a:r>
                      <a:r>
                        <a:rPr kumimoji="0" lang="en-GB" sz="1000" b="1" i="0" u="none" strike="noStrike" kern="1200" cap="none" spc="0" normalizeH="0" baseline="0" noProof="0" dirty="0" err="1">
                          <a:ln>
                            <a:noFill/>
                          </a:ln>
                          <a:solidFill>
                            <a:prstClr val="black"/>
                          </a:solidFill>
                          <a:effectLst/>
                          <a:uLnTx/>
                          <a:uFillTx/>
                          <a:latin typeface="+mn-lt"/>
                          <a:ea typeface="+mn-ea"/>
                          <a:cs typeface="+mn-cs"/>
                        </a:rPr>
                        <a:t>Rounders</a:t>
                      </a:r>
                      <a:endParaRPr kumimoji="0" lang="en-GB"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Fields</a:t>
                      </a:r>
                    </a:p>
                  </a:txBody>
                  <a:tcPr marL="84406" marR="84406" marT="42203" marB="42203">
                    <a:lnR w="12700" cap="flat" cmpd="sng" algn="ctr">
                      <a:solidFill>
                        <a:schemeClr val="tx1"/>
                      </a:solidFill>
                      <a:prstDash val="solid"/>
                      <a:round/>
                      <a:headEnd type="none" w="med" len="med"/>
                      <a:tailEnd type="none" w="med" len="med"/>
                    </a:lnR>
                    <a:noFill/>
                  </a:tcPr>
                </a:tc>
                <a:tc>
                  <a:txBody>
                    <a:bodyPr/>
                    <a:lstStyle/>
                    <a:p>
                      <a:pPr algn="ctr"/>
                      <a:r>
                        <a:rPr lang="en-GB" sz="1000" b="1" dirty="0"/>
                        <a:t>KS3 Coding Club</a:t>
                      </a:r>
                    </a:p>
                    <a:p>
                      <a:pPr lvl="0" algn="ctr">
                        <a:buNone/>
                      </a:pPr>
                      <a:r>
                        <a:rPr lang="en-GB" sz="1000" dirty="0"/>
                        <a:t>I002 – Mr Stone</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Software Developer Club (after May half-term)</a:t>
                      </a:r>
                    </a:p>
                    <a:p>
                      <a:pPr algn="ctr"/>
                      <a:r>
                        <a:rPr lang="en-GB" sz="1000" dirty="0"/>
                        <a:t>Students who have chosen</a:t>
                      </a:r>
                      <a:r>
                        <a:rPr lang="en-GB" sz="1000" baseline="0" dirty="0"/>
                        <a:t> computing only – I001</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60455"/>
                  </a:ext>
                </a:extLst>
              </a:tr>
              <a:tr h="389206">
                <a:tc>
                  <a:txBody>
                    <a:bodyPr/>
                    <a:lstStyle/>
                    <a:p>
                      <a:pPr algn="ctr"/>
                      <a:r>
                        <a:rPr lang="en-GB" sz="1000" b="1" dirty="0"/>
                        <a:t>Library / Book Club</a:t>
                      </a:r>
                    </a:p>
                    <a:p>
                      <a:pPr lvl="0" algn="ctr">
                        <a:buNone/>
                      </a:pPr>
                      <a:r>
                        <a:rPr lang="en-GB" sz="1000" dirty="0"/>
                        <a:t>KS3 – LRC1</a:t>
                      </a:r>
                    </a:p>
                  </a:txBody>
                  <a:tcPr marL="84406" marR="84406" marT="42203" marB="42203">
                    <a:noFill/>
                  </a:tcPr>
                </a:tc>
                <a:tc>
                  <a:txBody>
                    <a:bodyPr/>
                    <a:lstStyle/>
                    <a:p>
                      <a:pPr lvl="0" algn="ctr">
                        <a:buNone/>
                      </a:pPr>
                      <a:r>
                        <a:rPr lang="en-GB" sz="1000" b="1" dirty="0"/>
                        <a:t>Year 9 and 10 Boys Cricket</a:t>
                      </a:r>
                    </a:p>
                    <a:p>
                      <a:pPr lvl="0" algn="ctr">
                        <a:buNone/>
                      </a:pPr>
                      <a:r>
                        <a:rPr lang="en-GB" sz="1000" dirty="0"/>
                        <a:t>Fields</a:t>
                      </a:r>
                    </a:p>
                  </a:txBody>
                  <a:tcPr marL="84406" marR="84406" marT="42203" marB="42203">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Year 9/10 Softball</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Fields</a:t>
                      </a:r>
                    </a:p>
                  </a:txBody>
                  <a:tcPr marL="84406" marR="84406" marT="42203" marB="42203">
                    <a:lnR w="12700" cap="flat" cmpd="sng" algn="ctr">
                      <a:solidFill>
                        <a:schemeClr val="tx1"/>
                      </a:solidFill>
                      <a:prstDash val="solid"/>
                      <a:round/>
                      <a:headEnd type="none" w="med" len="med"/>
                      <a:tailEnd type="none" w="med" len="med"/>
                    </a:lnR>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b="1" dirty="0"/>
                        <a:t>Darts Club (Year 9 and 10)</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t>Mr Taylor – L024</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Grade 5 Theory</a:t>
                      </a:r>
                    </a:p>
                    <a:p>
                      <a:pPr algn="ctr"/>
                      <a:r>
                        <a:rPr lang="en-GB" sz="1000" dirty="0"/>
                        <a:t>KS4 Lunchtime</a:t>
                      </a:r>
                      <a:r>
                        <a:rPr lang="en-GB" sz="1000" baseline="0" dirty="0"/>
                        <a:t> – M002</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612010"/>
                  </a:ext>
                </a:extLst>
              </a:tr>
              <a:tr h="389206">
                <a:tc>
                  <a:txBody>
                    <a:bodyPr/>
                    <a:lstStyle/>
                    <a:p>
                      <a:pPr algn="ctr"/>
                      <a:r>
                        <a:rPr lang="en-GB" sz="1000" b="1" dirty="0"/>
                        <a:t>All Years</a:t>
                      </a:r>
                      <a:r>
                        <a:rPr lang="en-GB" sz="1000" b="1" baseline="0" dirty="0"/>
                        <a:t> Girls Basketball</a:t>
                      </a:r>
                    </a:p>
                    <a:p>
                      <a:pPr algn="ctr"/>
                      <a:r>
                        <a:rPr lang="en-GB" sz="1000" b="1" baseline="0" dirty="0"/>
                        <a:t>Sports Hall</a:t>
                      </a:r>
                      <a:endParaRPr lang="en-GB" sz="1000" dirty="0"/>
                    </a:p>
                  </a:txBody>
                  <a:tcPr marL="84406" marR="84406" marT="42203" marB="42203">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KS3 Boys Basketball</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Sports Hall</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84406" marR="84406" marT="42203" marB="42203">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Year 7/8 Boys Cricket</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Fields</a:t>
                      </a:r>
                    </a:p>
                  </a:txBody>
                  <a:tcPr marL="84406" marR="84406" marT="42203" marB="42203">
                    <a:lnR w="12700" cap="flat" cmpd="sng" algn="ctr">
                      <a:solidFill>
                        <a:schemeClr val="tx1"/>
                      </a:solidFill>
                      <a:prstDash val="solid"/>
                      <a:round/>
                      <a:headEnd type="none" w="med" len="med"/>
                      <a:tailEnd type="none" w="med" len="med"/>
                    </a:lnR>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b="1" dirty="0"/>
                        <a:t>Year 9 / 10 </a:t>
                      </a:r>
                      <a:r>
                        <a:rPr lang="en-GB" sz="1000" b="1" dirty="0" err="1"/>
                        <a:t>Rounders</a:t>
                      </a:r>
                      <a:endParaRPr lang="en-GB" sz="1000" b="1" dirty="0"/>
                    </a:p>
                    <a:p>
                      <a:pPr lvl="0" algn="ctr">
                        <a:buNone/>
                      </a:pPr>
                      <a:r>
                        <a:rPr lang="en-GB" sz="1000" b="0" dirty="0"/>
                        <a:t>Netball Courts</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Writers’ Collective</a:t>
                      </a:r>
                    </a:p>
                    <a:p>
                      <a:pPr algn="ctr"/>
                      <a:r>
                        <a:rPr lang="en-GB" sz="1000" dirty="0"/>
                        <a:t>L010</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1675658"/>
                  </a:ext>
                </a:extLst>
              </a:tr>
              <a:tr h="541606">
                <a:tc>
                  <a:txBody>
                    <a:bodyPr/>
                    <a:lstStyle/>
                    <a:p>
                      <a:pPr algn="ctr"/>
                      <a:r>
                        <a:rPr lang="en-GB" sz="1000" b="1" dirty="0"/>
                        <a:t>KS3 Art Club</a:t>
                      </a:r>
                    </a:p>
                    <a:p>
                      <a:pPr algn="ctr"/>
                      <a:r>
                        <a:rPr lang="en-GB" sz="1000" dirty="0"/>
                        <a:t>Art</a:t>
                      </a:r>
                      <a:r>
                        <a:rPr lang="en-GB" sz="1000" baseline="0" dirty="0"/>
                        <a:t> A003</a:t>
                      </a:r>
                      <a:endParaRPr lang="en-GB" sz="1000" dirty="0"/>
                    </a:p>
                  </a:txBody>
                  <a:tcPr marL="84406" marR="84406" marT="42203" marB="42203">
                    <a:lnB w="12700" cap="flat" cmpd="sng" algn="ctr">
                      <a:solidFill>
                        <a:schemeClr val="tx1"/>
                      </a:solid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Year 7 Boys </a:t>
                      </a:r>
                      <a:r>
                        <a:rPr kumimoji="0" lang="en-GB" sz="1000" b="1" i="0" u="none" strike="noStrike" kern="1200" cap="none" spc="0" normalizeH="0" baseline="0" noProof="0" dirty="0" err="1">
                          <a:ln>
                            <a:noFill/>
                          </a:ln>
                          <a:solidFill>
                            <a:prstClr val="black"/>
                          </a:solidFill>
                          <a:effectLst/>
                          <a:uLnTx/>
                          <a:uFillTx/>
                          <a:latin typeface="+mn-lt"/>
                          <a:ea typeface="+mn-ea"/>
                          <a:cs typeface="+mn-cs"/>
                        </a:rPr>
                        <a:t>Rounders</a:t>
                      </a:r>
                      <a:r>
                        <a:rPr kumimoji="0" lang="en-GB" sz="1000" b="1" i="0" u="none" strike="noStrike" kern="1200" cap="none" spc="0" normalizeH="0" baseline="0" noProof="0" dirty="0">
                          <a:ln>
                            <a:noFill/>
                          </a:ln>
                          <a:solidFill>
                            <a:prstClr val="black"/>
                          </a:solidFill>
                          <a:effectLst/>
                          <a:uLnTx/>
                          <a:uFillTx/>
                          <a:latin typeface="+mn-lt"/>
                          <a:ea typeface="+mn-ea"/>
                          <a:cs typeface="+mn-cs"/>
                        </a:rPr>
                        <a:t>/Softball (after basketball)</a:t>
                      </a:r>
                    </a:p>
                    <a:p>
                      <a:pPr lvl="0" algn="ctr">
                        <a:buNone/>
                      </a:pPr>
                      <a:r>
                        <a:rPr lang="en-GB" sz="1000" dirty="0"/>
                        <a:t>Fields</a:t>
                      </a:r>
                    </a:p>
                  </a:txBody>
                  <a:tcPr marL="84406" marR="84406" marT="42203" marB="42203">
                    <a:lnB w="12700" cap="flat" cmpd="sng" algn="ctr">
                      <a:solidFill>
                        <a:schemeClr val="tx1"/>
                      </a:solidFill>
                      <a:prstDash val="solid"/>
                      <a:round/>
                      <a:headEnd type="none" w="med" len="med"/>
                      <a:tailEnd type="none" w="med" len="med"/>
                    </a:lnB>
                    <a:noFill/>
                  </a:tcPr>
                </a:tc>
                <a:tc>
                  <a:txBody>
                    <a:bodyPr/>
                    <a:lstStyle/>
                    <a:p>
                      <a:pPr algn="ctr"/>
                      <a:r>
                        <a:rPr lang="en-GB" sz="1000" dirty="0"/>
                        <a:t>Choir</a:t>
                      </a:r>
                    </a:p>
                    <a:p>
                      <a:pPr algn="ctr"/>
                      <a:r>
                        <a:rPr lang="en-GB" sz="1000" dirty="0"/>
                        <a:t>Main</a:t>
                      </a:r>
                      <a:r>
                        <a:rPr lang="en-GB" sz="1000" baseline="0" dirty="0"/>
                        <a:t> Hall</a:t>
                      </a:r>
                      <a:endParaRPr lang="en-GB" sz="1000" dirty="0"/>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Chess / Board Games Club</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L035</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p>
                  </a:txBody>
                  <a:tcPr marL="84406" marR="84406" marT="42203" marB="42203">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8666685"/>
                  </a:ext>
                </a:extLst>
              </a:tr>
              <a:tr h="431249">
                <a:tc>
                  <a:txBody>
                    <a:bodyPr/>
                    <a:lstStyle/>
                    <a:p>
                      <a:r>
                        <a:rPr lang="en-GB" sz="1000" b="1" dirty="0"/>
                        <a:t>Year 8 and 9 Song Writing Club (Breaktime) </a:t>
                      </a:r>
                      <a:r>
                        <a:rPr lang="en-GB" sz="1000" dirty="0"/>
                        <a:t>– M003 – Mr Duff</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mn-lt"/>
                          <a:ea typeface="+mn-ea"/>
                          <a:cs typeface="+mn-cs"/>
                        </a:rPr>
                        <a:t>KS3 Girls Cricket</a:t>
                      </a:r>
                    </a:p>
                    <a:p>
                      <a:pPr marL="0" marR="0" lvl="0" indent="0" algn="ctr" defTabSz="128016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MUGA</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000" b="1" dirty="0"/>
                        <a:t>Duff Club (Jazz Band)</a:t>
                      </a:r>
                    </a:p>
                    <a:p>
                      <a:pPr lvl="0" algn="ctr">
                        <a:buNone/>
                      </a:pPr>
                      <a:r>
                        <a:rPr lang="en-GB" sz="1000" b="0" dirty="0"/>
                        <a:t>M003/1 – Mr Duff</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b="1" dirty="0"/>
                        <a:t>STEM Club</a:t>
                      </a:r>
                    </a:p>
                    <a:p>
                      <a:pPr marL="0" marR="0" lvl="0" indent="0" algn="ctr" defTabSz="1280160" rtl="0" eaLnBrk="1" fontAlgn="auto" latinLnBrk="0" hangingPunct="1">
                        <a:lnSpc>
                          <a:spcPct val="100000"/>
                        </a:lnSpc>
                        <a:spcBef>
                          <a:spcPts val="0"/>
                        </a:spcBef>
                        <a:spcAft>
                          <a:spcPts val="0"/>
                        </a:spcAft>
                        <a:buClrTx/>
                        <a:buSzTx/>
                        <a:buFontTx/>
                        <a:buNone/>
                        <a:tabLst/>
                        <a:defRPr/>
                      </a:pPr>
                      <a:r>
                        <a:rPr lang="en-GB" sz="1000" dirty="0"/>
                        <a:t>S004 – Mr Gledhill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p>
                  </a:txBody>
                  <a:tcPr marL="84406" marR="84406" marT="42203" marB="4220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555765"/>
                  </a:ext>
                </a:extLst>
              </a:tr>
              <a:tr h="541606">
                <a:tc>
                  <a:txBody>
                    <a:bodyPr/>
                    <a:lstStyle/>
                    <a:p>
                      <a:pPr lvl="0" algn="ctr">
                        <a:buNone/>
                      </a:pPr>
                      <a:r>
                        <a:rPr lang="en-GB" sz="1000" b="1" dirty="0"/>
                        <a:t>Junior and senior Concert Band</a:t>
                      </a:r>
                    </a:p>
                    <a:p>
                      <a:pPr lvl="0" algn="ctr">
                        <a:buNone/>
                      </a:pPr>
                      <a:r>
                        <a:rPr lang="en-GB" sz="900" b="0" dirty="0"/>
                        <a:t>M001 (Junior)</a:t>
                      </a:r>
                      <a:r>
                        <a:rPr lang="en-GB" sz="900" b="0" baseline="0" dirty="0"/>
                        <a:t> </a:t>
                      </a:r>
                      <a:r>
                        <a:rPr lang="en-GB" sz="900" b="0" dirty="0"/>
                        <a:t> and M002 (Senior)</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Drama Club</a:t>
                      </a:r>
                    </a:p>
                    <a:p>
                      <a:pPr lvl="0" algn="ctr">
                        <a:buNone/>
                      </a:pPr>
                      <a:r>
                        <a:rPr lang="en-GB" sz="1000" dirty="0"/>
                        <a:t>KS3 – D001</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dirty="0"/>
                        <a:t>School of Rock</a:t>
                      </a:r>
                    </a:p>
                    <a:p>
                      <a:pPr algn="ctr"/>
                      <a:r>
                        <a:rPr lang="en-GB" sz="1000" dirty="0"/>
                        <a:t>M002</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Abstract Writing</a:t>
                      </a:r>
                    </a:p>
                    <a:p>
                      <a:pPr algn="ctr"/>
                      <a:r>
                        <a:rPr lang="en-GB" sz="1000" b="0" dirty="0"/>
                        <a:t>L011</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000" b="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84406" marR="84406" marT="42203" marB="4220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3976919"/>
                  </a:ext>
                </a:extLst>
              </a:tr>
              <a:tr h="431249">
                <a:tc>
                  <a:txBody>
                    <a:bodyPr/>
                    <a:lstStyle/>
                    <a:p>
                      <a:pPr lvl="0" algn="ctr">
                        <a:buNone/>
                      </a:pPr>
                      <a:r>
                        <a:rPr lang="en-GB" sz="1000" b="1" dirty="0"/>
                        <a:t>Samba</a:t>
                      </a:r>
                    </a:p>
                    <a:p>
                      <a:pPr lvl="0" algn="ctr">
                        <a:buNone/>
                      </a:pPr>
                      <a:r>
                        <a:rPr lang="en-GB" sz="1000" dirty="0"/>
                        <a:t>Lunchtimes</a:t>
                      </a:r>
                      <a:r>
                        <a:rPr lang="en-GB" sz="1000" baseline="0" dirty="0"/>
                        <a:t> – Storeroom 9</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Year</a:t>
                      </a:r>
                      <a:r>
                        <a:rPr lang="en-GB" sz="1000" b="1" baseline="0" dirty="0"/>
                        <a:t> 7 song writing club </a:t>
                      </a:r>
                    </a:p>
                    <a:p>
                      <a:pPr algn="ctr"/>
                      <a:r>
                        <a:rPr lang="en-GB" sz="1000" baseline="0" dirty="0"/>
                        <a:t>(Week A) – Lunchtime</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t>Drama Club </a:t>
                      </a:r>
                    </a:p>
                    <a:p>
                      <a:pPr lvl="0" algn="ctr">
                        <a:buNone/>
                      </a:pPr>
                      <a:r>
                        <a:rPr lang="en-GB" sz="1000" dirty="0"/>
                        <a:t>KS3 – D001</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84406" marR="84406" marT="42203" marB="4220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84406" marR="84406" marT="42203" marB="4220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4989192"/>
                  </a:ext>
                </a:extLst>
              </a:tr>
              <a:tr h="389206">
                <a:tc>
                  <a:txBody>
                    <a:bodyPr/>
                    <a:lstStyle/>
                    <a:p>
                      <a:endParaRPr lang="en-GB" sz="1300" dirty="0"/>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b="1" dirty="0"/>
                        <a:t>American</a:t>
                      </a:r>
                      <a:r>
                        <a:rPr lang="en-GB" sz="1000" b="1" baseline="0" dirty="0"/>
                        <a:t> Literature Book Club</a:t>
                      </a:r>
                    </a:p>
                    <a:p>
                      <a:pPr algn="ctr"/>
                      <a:r>
                        <a:rPr lang="en-GB" sz="1000" baseline="0" dirty="0"/>
                        <a:t>L012</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000" b="1" dirty="0"/>
                        <a:t>Debate Club</a:t>
                      </a:r>
                    </a:p>
                    <a:p>
                      <a:pPr lvl="0" algn="ctr">
                        <a:buNone/>
                      </a:pPr>
                      <a:r>
                        <a:rPr lang="en-GB" sz="1000" dirty="0"/>
                        <a:t>L010</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84406" marR="84406" marT="42203" marB="4220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8257068"/>
                  </a:ext>
                </a:extLst>
              </a:tr>
              <a:tr h="541606">
                <a:tc>
                  <a:txBody>
                    <a:bodyPr/>
                    <a:lstStyle/>
                    <a:p>
                      <a:pPr lvl="0" algn="ctr">
                        <a:buNone/>
                      </a:pPr>
                      <a:endParaRPr lang="en-GB" sz="1000" b="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000" dirty="0"/>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a:buNone/>
                      </a:pPr>
                      <a:r>
                        <a:rPr lang="en-GB" sz="1000" b="1" dirty="0"/>
                        <a:t>DJ Club</a:t>
                      </a:r>
                    </a:p>
                    <a:p>
                      <a:pPr lvl="0" algn="ctr">
                        <a:buNone/>
                      </a:pPr>
                      <a:r>
                        <a:rPr lang="en-GB" sz="1000" dirty="0"/>
                        <a:t>Lunchtime 11:25-1145</a:t>
                      </a:r>
                    </a:p>
                    <a:p>
                      <a:pPr lvl="0" algn="ctr">
                        <a:buNone/>
                      </a:pPr>
                      <a:r>
                        <a:rPr lang="en-GB" sz="1000" dirty="0"/>
                        <a:t>Store 9</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84406" marR="84406" marT="42203" marB="4220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84406" marR="84406" marT="42203" marB="4220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8093158"/>
                  </a:ext>
                </a:extLst>
              </a:tr>
              <a:tr h="330886">
                <a:tc>
                  <a:txBody>
                    <a:bodyPr/>
                    <a:lstStyle/>
                    <a:p>
                      <a:pPr lvl="0" algn="ctr">
                        <a:buNone/>
                      </a:pPr>
                      <a:endParaRPr lang="en-GB" sz="1000" b="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endParaRPr lang="en-GB" sz="1000" b="0" dirty="0"/>
                    </a:p>
                  </a:txBody>
                  <a:tcPr marL="84406" marR="84406" marT="42203" marB="42203">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lvl="0" algn="ctr">
                        <a:buNone/>
                      </a:pPr>
                      <a:endParaRPr lang="en-GB" sz="1000" b="0" dirty="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0" dirty="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marL="84406" marR="84406" marT="42203" marB="42203">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1651246"/>
                  </a:ext>
                </a:extLst>
              </a:tr>
            </a:tbl>
          </a:graphicData>
        </a:graphic>
      </p:graphicFrame>
      <p:sp>
        <p:nvSpPr>
          <p:cNvPr id="7" name="AutoShape 5" descr="data:image/svg+xml;charset=utf8,%20%3Csvg%20width%3D'64'%20height%3D'63'%20xmlns%3D'http%3A%2F%2Fwww.w3.org%2F2000%2Fsvg'%20xmlns%3Axlink%3D'http%3A%2F%2Fwww.w3.org%2F1999%2Fxlink'%20overflow%3D'hidden'%3E%3Cdefs%3E%3CclipPath%20id%3D'clip0'%3E%3Crect%20x%3D'0'%20y%3D'0'%20width%3D'64'%20height%3D'63'%2F%3E%3C%2FclipPath%3E%3C%2Fdefs%3E%3Cg%20clip-path%3D'url(%23clip0)'%3E%3Cpath%20d%3D'M25.6318%2016.1385%2025.4546%2014.8982C25.4546%2014.6816%2024.6802%2012.4431%2021.294%2011.8656%2021.294%2011.8656%2021.9043%209.67312%2021.0249%209.24065%2020.5795%209.06793%2020.1032%208.98859%2019.6258%209.00768%2016.8978%209.00768%2011.8315%2010.7664%208.77865%2015.687%206.02896%2020.118%205.96334%2025.4809%208.5949%2030.7847%209.25115%2032.0972%2010.9311%2034.7222%2010.9311%2036.6909%2010.9311%2036.6909%2010.96%2039.9997%2010.96%2040.1218%209.56136%2040.4777%208.71611%2041.9001%209.07206%2043.2988%209.30811%2044.2264%2010.0324%2044.9507%2010.96%2045.1867L10.96%2047.9062%208.33503%2047.9062%208.33503%2053.1562%2029.335%2053.1562%2029.335%2047.9062%2026.71%2047.9062%2026.71%2045.1874C28.1087%2044.8314%2028.9539%2043.4091%2028.598%2042.0104%2028.3619%2041.0828%2027.6376%2040.3585%2026.71%2040.1224L26.71%2037.4003C28.3859%2035.5443%2028.7866%2032.8648%2027.7272%2030.5996%2026.9266%2028.7752%2023.1663%2026.2086%2021.821%2025.4664%2021.2201%2025.1316%2020.7576%2024.5944%2020.5157%2023.9505%2020.5148%2023.947%2020.5169%2023.9434%2020.5203%2023.9425%2020.5221%2023.942%2020.524%2023.9423%2020.5255%2023.9433%2021.1339%2024.3723%2021.8958%2024.5228%2022.6216%2024.3574%2022.7978%2024.2923%2022.9843%2024.259%2023.1722%2024.2589%2023.938%2024.3451%2024.6342%2024.7441%2025.0956%2025.3614%2025.3913%2025.6758%2025.8105%2025.8438%2026.2415%2025.8208%2026.9579%2025.7688%2027.6581%2025.5812%2028.3047%2025.2682%2030.1528%2024.464%2031.1571%2022.4493%2030.6869%2020.4894%2030.6521%2019.4867%2025.6318%2016.1385%2025.6318%2016.1385ZM28.0219%2049.2187%2028.0219%2051.8437%209.64687%2051.8437%209.64687%2049.2187%2012.2719%2049.2187%2012.2719%2045.2812%2025.3969%2045.2812%2025.3969%2049.2187ZM27.3656%2042.6562C27.3656%2043.3811%2026.778%2043.9687%2026.0531%2043.9687L11.6156%2043.9687C10.8907%2043.9687%2010.3031%2043.3811%2010.3031%2042.6562%2010.3031%2041.9313%2010.8907%2041.3437%2011.6156%2041.3437L26.0531%2041.3437C26.778%2041.3437%2027.3656%2041.9313%2027.3656%2042.6562ZM27.7895%2024.0627C27.3002%2024.2944%2026.7769%2024.4457%2026.2395%2024.5109%2026.1823%2024.5149%2026.125%2024.5064%2026.0715%2024.486%2025.3703%2023.5802%2024.3134%2023.0199%2023.1702%2022.9477%2022.8653%2022.9479%2022.5624%2022.9959%2022.2725%2023.0901%2021.9222%2023.1547%2021.5608%2023.0737%2021.2717%2022.8657L20.1259%2022.0434%2018.7799%2023.0344%2019.2741%2024.3803C19.624%2025.3285%2020.3019%2026.12%2021.1851%2026.6116%2022.7469%2027.4726%2025.9606%2029.839%2026.5368%2031.1515%2027.375%2032.9381%2027.0585%2035.0533%2025.7342%2036.5164L25.3955%2036.8917%2025.3955%2037.3964%2025.3969%2040.0312%2012.2719%2040.0312%2012.2436%2036.6929C12.2436%2034.7622%2011.0696%2032.6058%2010.2093%2031.0314%2010.038%2030.7171%209.88115%2030.4355%209.76696%2030.2019%207.34475%2025.3194%207.38871%2020.4107%209.89034%2016.3793%2012.6466%2011.9339%2017.2213%2010.3202%2019.6225%2010.3202%2019.8109%2010.3185%2019.9992%2010.3314%2020.1856%2010.3589%2020.1814%2010.7493%2020.1278%2011.1376%2020.0261%2011.5146L19.6363%2012.9156%2021.0695%2013.1604C23.4655%2013.5693%2024.0725%2014.9021%2024.1572%2015.1206L24.3291%2016.3255%2024.4125%2016.9063%2024.9001%2017.2344C26.7684%2018.4813%2028.9688%2020.1738%2029.4065%2020.8038%2029.7263%2022.1378%2029.0454%2023.5094%2027.7895%2024.0614Z'%20transform%3D'matrix(1.01587%200%200%201%20-7.87402e-06%201.44357e-05)'%2F%3E%3Cpath%20d%3D'M52.9593%2047.9062%2052.9593%2044.9157C54.2115%2044.1938%2054.6415%2042.5935%2053.9196%2041.3412%2053.4513%2040.529%2052.5844%2040.0293%2051.6468%2040.0312L51.6199%2040.0312%2051.0457%2026.2434C52.493%2026.1586%2053.5975%2024.9167%2053.5128%2023.4695%2053.4338%2022.1217%2052.3455%2021.0536%2050.9965%2021L51.3483%2018.3645%2052.9593%2018.3645%2052.9593%209.84374%2048.3656%209.84374%2048.3656%2012.4687%2047.0531%2012.4687%2047.0531%209.84374%2041.8031%209.84374%2041.8031%2012.4687%2040.4906%2012.4687%2040.4906%209.84374%2035.8969%209.84374%2035.8969%2018.3638%2037.5079%2018.3638%2037.8597%2021C36.411%2021.0538%2035.2801%2022.2719%2035.3339%2023.7206%2035.3842%2025.075%2036.4573%2026.1683%2037.8105%2026.2441L37.2363%2040.0312%2037.2094%2040.0312C35.764%2040.0263%2034.5883%2041.1941%2034.5834%2042.6395%2034.5802%2043.5797%2035.0816%2044.4493%2035.8969%2044.9177L35.8969%2047.9062%2033.2719%2047.9062%2033.2719%2053.1562%2055.5843%2053.1562%2055.5843%2047.9062ZM37.2094%2017.0513%2037.2094%2011.1562%2039.1781%2011.1562%2039.1781%2013.7812%2043.1156%2013.7812%2043.1156%2011.1562%2045.7406%2011.1562%2045.7406%2013.7812%2049.6781%2013.7812%2049.6781%2011.1562%2051.6468%2011.1562%2051.6468%2017.0533%2050.1992%2017.0533%2049.6722%2021%2039.184%2021%2038.659%2017.0526ZM36.5531%2023.625C36.5531%2022.9001%2037.1407%2022.3125%2037.8656%2022.3125L50.9906%2022.3125C51.7155%2022.3125%2052.3031%2022.9001%2052.3031%2023.625%2052.3031%2024.3499%2051.7155%2024.9375%2050.9906%2024.9375L37.8656%2024.9375C37.1407%2024.9375%2036.5531%2024.3499%2036.5531%2023.625ZM39.1243%2026.25%2049.7326%2026.25%2050.3068%2040.0312%2038.5494%2040.0312ZM37.2094%2041.3437%2051.6468%2041.3437C52.3717%2041.3437%2052.9593%2041.9313%2052.9593%2042.6562%2052.9593%2043.3811%2052.3717%2043.9687%2051.6468%2043.9687L37.2094%2043.9687C36.4845%2043.9687%2035.8969%2043.3811%2035.8969%2042.6562%2035.8969%2041.9313%2036.4845%2041.3437%2037.2094%2041.3437ZM54.2718%2051.8437%2034.5844%2051.8437%2034.5844%2049.2187%2037.2094%2049.2187%2037.2094%2045.2812%2051.6468%2045.2812%2051.6468%2049.2187%2054.2718%2049.2187Z'%20transform%3D'matrix(1.01587%200%200%201%20-7.87402e-06%201.44357e-05)'%2F%3E%3C%2Fg%3E%3C%2Fsvg%3E"/>
          <p:cNvSpPr>
            <a:spLocks noChangeAspect="1" noChangeArrowheads="1"/>
          </p:cNvSpPr>
          <p:nvPr/>
        </p:nvSpPr>
        <p:spPr bwMode="auto">
          <a:xfrm>
            <a:off x="1524000" y="263769"/>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2220"/>
          </a:p>
        </p:txBody>
      </p:sp>
      <p:sp>
        <p:nvSpPr>
          <p:cNvPr id="8" name="AutoShape 6" descr="data:image/svg+xml;charset=utf8,%20%3Csvg%20width%3D'64'%20height%3D'63'%20xmlns%3D'http%3A%2F%2Fwww.w3.org%2F2000%2Fsvg'%20xmlns%3Axlink%3D'http%3A%2F%2Fwww.w3.org%2F1999%2Fxlink'%20overflow%3D'hidden'%3E%3Cdefs%3E%3CclipPath%20id%3D'clip0'%3E%3Crect%20x%3D'0'%20y%3D'0'%20width%3D'64'%20height%3D'63'%2F%3E%3C%2FclipPath%3E%3C%2Fdefs%3E%3Cg%20clip-path%3D'url(%23clip0)'%3E%3Cpath%20d%3D'M39.7241%2034.7813C43.4241%2036.1594%2046.2656%2037.6314%2048.1353%2039.2208%2049.1879%2040.0645%2049.8226%2041.3234%2049.875%2042.6714L51.0281%2051.874C51.1224%2052.5859%2050.8124%2053.2911%2050.2241%2053.7029%2049.2902%2054.3181%2048.2932%2054.8316%2047.25%2055.2346L47.25%2056.6488C48.555%2056.1762%2049.7998%2055.5513%2050.9585%2054.7871%2051.9521%2054.099%2052.4794%2052.9145%2052.3255%2051.7158L51.1875%2042.609C51.1092%2040.9006%2050.31%2039.3055%2048.9884%2038.22%2047.2263%2036.7953%2045.2694%2035.6298%2043.1773%2034.759%2043.195%2032.9405%2043.2968%2022.3329%2043.3151%2018.125%2043.3369%2017.0046%2043.2057%2015.8866%2042.9253%2014.8017%2042.0236%2011.4709%2039.7451%208.68219%2036.6608%207.13475%2036.1576%206.88676%2035.5587%206.93729%2035.1041%207.266L35.0306%207.3185%2034.7399%206.91228C34.4346%206.47561%2033.9693%206.17705%2033.4451%206.08147%2029.9872%205.4753%2026.4399%206.45494%2023.7832%208.74979%2021.1411%2011.0728%2019.6572%2014.4422%2019.7269%2017.9596L19.8319%2034.7596C17.7377%2035.6306%2015.779%2036.797%2014.0155%2038.2233%2012.6937%2039.3087%2011.8943%2040.9038%2011.8158%2042.6123L10.6792%2051.7237C10.5289%2052.9198%2011.0562%2054.1002%2012.0474%2054.7864%2013.2043%2055.5502%2014.447%2056.1751%2015.75%2056.6482L15.75%2055.2333C14.7099%2054.8299%2013.7156%2054.3167%2012.7844%2053.7023%2012.1981%2053.2921%2011.8882%2052.5902%2011.9798%2051.8805L13.125%2042.739%2013.1303%2042.6733C13.182%2041.3258%2013.8158%2040.067%2014.8674%2039.2228%2016.7672%2037.6031%2019.4788%2036.1784%2023.2759%2034.7813%2025.053%2036.0025%2028.1531%2036.75%2031.5%2036.75%2034.8469%2036.75%2037.947%2036.0025%2039.7241%2034.7813ZM22.7325%2033.5875C22.1791%2033.7914%2021.6486%2033.9964%2021.1411%2034.2025L21.0394%2017.9511C20.9721%2014.8209%2022.2872%2011.8201%2024.6343%209.74794%2026.9924%207.70799%2030.143%206.83682%2033.2141%207.3756%2033.3993%207.41359%2033.5625%207.52174%2033.6696%207.67747L34.3409%208.61591C34.5514%208.91011%2034.9603%208.97855%2035.2551%208.76882L35.8621%208.33635C35.9224%208.29067%2036.0025%208.28063%2036.0721%208.3101%2038.8216%209.69098%2040.8524%2012.1781%2041.6555%2015.1482%2041.9049%2016.1182%2042.0209%2017.1177%2042%2018.1191%2041.983%2022.0119%2041.8944%2031.3924%2041.8688%2034.2057%2041.374%2034.0054%2040.8586%2033.8059%2040.3226%2033.6072L38.2226%2032.7456C37.7293%2032.5442%2037.4067%2032.0644%2037.4063%2031.5315L37.4063%2029.341C39.4861%2027.599%2040.6876%2025.0254%2040.6875%2022.3125L40.6875%2019.0313C40.6875%2017.9439%2039.8061%2017.0625%2038.7188%2017.0625L24.2813%2017.0625C23.1939%2017.0625%2022.3125%2017.9439%2022.3125%2019.0313L22.3125%2022.3125C22.3128%2025.0223%2023.5122%2027.5931%2025.5885%2029.3344L25.5885%2031.5289C25.5903%2032.0622%2025.2692%2032.5437%2024.7761%2032.7469ZM23.625%2022.3125%2023.625%2019.0313C23.625%2018.6688%2023.9188%2018.375%2024.2813%2018.375L38.7188%2018.375C39.0812%2018.375%2039.375%2018.6688%2039.375%2019.0313L39.375%2022.3125C39.375%2026.6617%2035.8492%2030.1875%2031.5%2030.1875%2027.1508%2030.1875%2023.625%2026.6617%2023.625%2022.3125ZM31.5%2035.4375C29.2055%2035.4903%2026.9264%2035.0499%2024.8168%2034.146L25.2761%2033.9583C26.263%2033.5564%2026.9077%2032.5964%2026.9063%2031.5309L26.9063%2030.2531C29.7437%2031.9119%2033.2546%2031.9136%2036.0938%2030.2577L36.0938%2031.5309C36.0919%2032.5961%2036.7357%2033.5563%2037.7219%2033.959L38.1813%2034.1473C36.0722%2035.0507%2033.7938%2035.4907%2031.5%2035.4375Z'%20transform%3D'matrix(1.01587%200%200%201%202.09974e-05%20-2.62467e-05)'%2F%3E%3Cpath%20d%3D'M45.9375%2043.0106C45.9339%2041.724%2044.888%2040.6839%2043.6013%2040.6875%2043.6%2040.6875%2043.5986%2040.6875%2043.5973%2040.6875L19.3883%2040.6875C18.1048%2040.6875%2017.064%2041.7272%2017.0625%2043.0106L17.0625%2057.8747%2012.4688%2057.8747%2012.4688%2059.367C12.4774%2060.647%2013.5144%2061.6818%2014.7945%2061.6875L48.2134%2061.6875C49.4914%2061.6775%2050.5241%2060.6424%2050.5313%2059.3644L50.5313%2057.8747%2045.9375%2057.8747ZM49.2188%2059.1872%2049.2188%2059.3618C49.2152%2059.9179%2048.7668%2060.3686%2048.2108%2060.375L14.7971%2060.375C14.2389%2060.3733%2013.7859%2059.9227%2013.7813%2059.3644L13.7813%2059.1872%2018.375%2059.1872%2018.375%2043.0106C18.3757%2042.4518%2018.8294%2041.9993%2019.3883%2042L43.617%2042C44.1738%2042.0022%2044.6243%2042.4538%2044.625%2043.0106L44.625%2059.1872Z'%20transform%3D'matrix(1.01587%200%200%201%202.09974e-05%20-2.62467e-05)'%2F%3E%3Cpath%20d%3D'M29.3383%2054.5869%2030.5524%2055.0922%2033.6236%2047.6635%2032.4161%2047.1581%2029.3383%2054.5869Z'%20transform%3D'matrix(1.01587%200%200%201%202.09974e-05%20-2.62467e-05)'%2F%3E%3Cpath%20d%3D'M27.1793%2047.2697%2023.4977%2050.9513%2027.1793%2054.6328%2028.1046%2053.7075%2025.3549%2050.9513%2028.1046%2048.195%2027.1793%2047.2697Z'%20transform%3D'matrix(1.01587%200%200%201%202.09974e-05%20-2.62467e-05)'%2F%3E%3Cpath%20d%3D'M34.8771%2048.195%2037.6268%2050.9513%2034.8771%2053.7075%2035.8024%2054.6328%2039.484%2050.9513%2035.8024%2047.2697%2034.8771%2048.195Z'%20transform%3D'matrix(1.01587%200%200%201%202.09974e-05%20-2.62467e-05)'%2F%3E%3C%2Fg%3E%3C%2Fsvg%3E"/>
          <p:cNvSpPr>
            <a:spLocks noChangeAspect="1" noChangeArrowheads="1"/>
          </p:cNvSpPr>
          <p:nvPr/>
        </p:nvSpPr>
        <p:spPr bwMode="auto">
          <a:xfrm>
            <a:off x="1524000" y="263769"/>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2220"/>
          </a:p>
        </p:txBody>
      </p:sp>
      <p:sp>
        <p:nvSpPr>
          <p:cNvPr id="9" name="AutoShape 7" descr="data:image/svg+xml;charset=utf8,%20%3Csvg%20width%3D'64'%20height%3D'63'%20xmlns%3D'http%3A%2F%2Fwww.w3.org%2F2000%2Fsvg'%20xmlns%3Axlink%3D'http%3A%2F%2Fwww.w3.org%2F1999%2Fxlink'%20overflow%3D'hidden'%3E%3Cdefs%3E%3CclipPath%20id%3D'clip0'%3E%3Crect%20x%3D'0'%20y%3D'0'%20width%3D'64'%20height%3D'63'%2F%3E%3C%2FclipPath%3E%3C%2Fdefs%3E%3Cg%20clip-path%3D'url(%23clip0)'%3E%3Cpath%20d%3D'M13.6566%2029.5122C14.221%2028.6378%2014.3225%2027.5427%2013.9283%2026.5794%2013.4105%2025.3706%2012.2732%2025.1823%2011.3223%2024.6238%2010.2325%2024.0548%209.58696%2022.8906%209.68166%2021.6648%207.0875%2023.2011%207.06782%2026.6818%208.01741%2028.9997%208.39548%2029.9135%209.17563%2030.6006%2010.1299%2030.8602L11.9333%2036.3031%2019.007%2052.2047C19.2687%2052.7851%2019.8468%2053.1577%2020.4835%2053.1563%2020.7307%2053.1542%2020.9753%2053.1068%2021.2054%2053.0165%2022.0823%2052.6913%2022.5339%2051.7207%2022.218%2050.8404L16.1516%2034.5772ZM14.9343%2035.0674%2015.2217%2035.8385%2013.4774%2036.5531%2013.1559%2035.8313%2013.043%2035.4907%2014.7899%2034.7754ZM20.7224%2051.7926C20.4599%2051.8923%2020.2873%2051.8484%2020.2027%2051.6613L14.0109%2037.7488%2015.6804%2037.065%2020.9961%2051.3109C21.0475%2051.5187%2020.9273%2051.7304%2020.7224%2051.7926ZM14.2078%2033.5948%2012.6328%2034.2412%2011.5375%2030.9284C11.9444%2030.8636%2012.3325%2030.7119%2012.6755%2030.4835ZM9.23213%2028.5023C8.67727%2027.168%208.6209%2025.6786%209.07332%2024.3062%209.47849%2024.9203%2010.031%2025.4232%2010.6805%2025.769%2010.9745%2025.9396%2011.2711%2026.0768%2011.5336%2026.1982%2012.262%2026.5355%2012.5534%2026.7002%2012.7148%2027.0769%2013.1106%2028.0338%2012.6558%2029.1303%2011.6989%2029.5261%2011.4732%2029.6195%2011.2313%2029.6678%2010.9869%2029.6684%2010.2209%2029.6674%209.52974%2029.2081%209.23213%2028.5023Z'%20transform%3D'matrix(1.01587%200%200%201%20-1.9685e-05%202.62467e-06)'%2F%3E%3Cpath%20d%3D'M12.476%2053.1189%2012.476%2042.6707C12.4865%2042.2034%2012.5702%2041.7405%2012.724%2041.2991L12.0264%2039.7281C11.4826%2040.6096%2011.1847%2041.6207%2011.1635%2042.6563L11.1635%2053.8355%2011.4555%2054.0324C14.5248%2056.0786%2023.1551%2057.0997%2031.7159%2057.0997%2033.4786%2057.0997%2035.2347%2057.0544%2036.9423%2056.9684%2036.4302%2056.6015%2035.9488%2056.1932%2035.5031%2055.7478%2026.376%2056.0694%2016.0781%2055.1939%2012.476%2053.1189Z'%20transform%3D'matrix(1.01587%200%200%201%20-1.9685e-05%202.62467e-06)'%2F%3E%3Cpath%20d%3D'M54.2667%2048.4693C53.5402%2048.4693%2052.924%2048.9011%2052.924%2049.4124%2052.924%2049.9236%2053.5146%2050.3547%2054.2667%2050.3547%2055.0187%2050.3547%2055.6159%2049.9236%2055.6159%2049.4124%2055.6159%2048.9011%2054.9938%2048.4693%2054.2667%2048.4693Z'%20transform%3D'matrix(1.01587%200%200%201%20-1.9685e-05%202.62467e-06)'%2F%3E%3Cpath%20d%3D'M52.924%2051.433C52.1909%2051.433%2051.5747%2051.8641%2051.5747%2052.3753%2051.5747%2052.8866%2052.1653%2053.3177%2052.924%2053.3177%2053.6826%2053.3177%2054.2667%2052.8866%2054.2667%2052.3753%2054.2667%2051.8641%2053.657%2051.433%2052.924%2051.433Z'%20transform%3D'matrix(1.01587%200%200%201%20-1.9685e-05%202.62467e-06)'%2F%3E%3Cpath%20d%3D'M46.1843%2040.6875C42.7002%2040.6875%2040.6954%2041.4402%2040.0542%2042.9877%2039.6737%2043.9932%2039.9154%2045.1282%2040.6724%2045.8916L41.2539%2046.473%2039.0292%2045.5116C38.5383%2045.2897%2038.0072%2045.1707%2037.4686%2045.1618%2036.2669%2045.1689%2035.1798%2045.8768%2034.6874%2046.9731%2034.295%2047.7744%2034.0908%2048.6547%2034.0902%2049.5469%2034.0902%2054.5147%2039.4026%2058.4063%2046.1843%2058.4063%2052.966%2058.4063%2058.275%2054.5154%2058.275%2049.5469%2058.275%2044.6624%2052.8524%2040.6875%2046.1843%2040.6875ZM46.1843%2057.0938C40.2281%2057.0938%2035.4027%2053.7246%2035.4027%2049.5469%2035.4027%2048.3886%2035.9153%2046.4743%2037.4686%2046.4743%2037.828%2046.4833%2038.1818%2046.5657%2038.5081%2046.7165L41.8721%2048.1688C41.991%2048.2212%2042.1194%2048.2486%2042.2494%2048.2495%2042.8737%2048.1959%2043.3365%2047.6463%2043.2829%2047.022%2043.2598%2046.7531%2043.1416%2046.5012%2042.9496%2046.3116L41.6004%2044.9623C41.034%2044.3973%2040.0667%2042%2046.1843%2042%2052.1168%2042%2056.9625%2045.3705%2056.9625%2049.5469%2056.9625%2053.7233%2052.1417%2057.0938%2046.1843%2057.0938Z'%20transform%3D'matrix(1.01587%200%200%201%20-1.9685e-05%202.62467e-06)'%2F%3E%3Cpath%20d%3D'M49.9544%2043.8861C49.2273%2043.8861%2048.6117%2044.3172%2048.6117%2044.8285%2048.6117%2045.3397%2049.2024%2045.7708%2049.9544%2045.7708%2050.7065%2045.7708%2051.3037%2045.3397%2051.3037%2044.8285%2051.3037%2044.3172%2050.6816%2043.8861%2049.9544%2043.8861Z'%20transform%3D'matrix(1.01587%200%200%201%20-1.9685e-05%202.62467e-06)'%2F%3E%3Cpath%20d%3D'M52.924%2047.6628C53.6511%2047.6628%2054.2667%2047.2251%2054.2667%2046.7139%2054.2667%2046.2026%2053.676%2045.7708%2052.924%2045.7708%2052.1719%2045.7708%2051.5747%2046.1961%2051.5747%2046.7139%2051.5747%2047.2316%2052.1968%2047.6628%2052.924%2047.6628Z'%20transform%3D'matrix(1.01587%200%200%201%20-1.9685e-05%202.62467e-06)'%2F%3E%3Cpath%20d%3D'M46.1843%2053.8604C45.4512%2053.8604%2044.835%2054.2916%2044.835%2054.8028%2044.835%2055.314%2045.4256%2055.7452%2046.1843%2055.7452%2046.9429%2055.7452%2047.5335%2055.314%2047.5335%2054.8028%2047.5335%2054.2916%2046.9173%2053.8604%2046.1843%2053.8604Z'%20transform%3D'matrix(1.01587%200%200%201%20-1.9685e-05%202.62467e-06)'%2F%3E%3Cpath%20d%3D'M42.4076%2053.3177C41.6804%2053.3177%2041.0649%2053.743%2041.0649%2054.2607%2041.0649%2054.7785%2041.6555%2055.2097%2042.4076%2055.2097%2043.1596%2055.2097%2043.7568%2054.772%2043.7568%2054.2607%2043.7568%2053.7495%2043.1347%2053.3177%2042.4076%2053.3177Z'%20transform%3D'matrix(1.01587%200%200%201%20-1.9685e-05%202.62467e-06)'%2F%3E%3Cpath%20d%3D'M49.9544%2053.0532C49.2273%2053.0532%2048.6117%2053.4844%2048.6117%2053.9956%2048.6117%2054.5068%2049.2024%2054.938%2049.9544%2054.938%2050.7065%2054.938%2051.3037%2054.5068%2051.3037%2053.9956%2051.3037%2053.4844%2050.6816%2053.0532%2049.9544%2053.0532Z'%20transform%3D'matrix(1.01587%200%200%201%20-1.9685e-05%202.62467e-06)'%2F%3E%3Cpath%20d%3D'M41.097%2035.2551C43.9255%2036.2703%2046.6023%2037.4246%2048.8165%2039.2359%2048.9792%2039.3666%2049.1327%2039.5085%2049.2759%2039.6605%2049.9284%2039.7761%2050.5733%2039.9311%2051.2072%2040.1245%2050.8272%2039.3801%2050.2898%2038.7273%2049.6322%2038.2115%2047.2513%2036.2637%2044.4229%2035.0503%2041.4475%2033.9865L38.2213%2032.6622C37.728%2032.4613%2037.4059%2031.9809%2037.4076%2031.4482L37.4076%2029.5142C39.8858%2027.6619%2041.3467%2024.7503%2041.3503%2021.6563L41.3503%2020.8989%2042.2691%2021.4069C42.6076%2021.516%2042.9714%2021.3355%2043.0894%2021L43.2075%2020.5538C43.8041%2020.8945%2044.4694%2021.0974%2045.1546%2021.1477%2046.0353%2021.1477%2046.4094%2020.5511%2046.6135%2019.74%2047.04%2018.0272%2040.8122%2012.8494%2035.6016%209.90282%2035.3785%209.77813%2035.1553%209.66657%2034.9453%209.55501%2035.355%209.28443%2035.7956%209.06406%2036.2578%208.89875%2036.6007%208.78129%2036.7834%208.40808%2036.6659%208.06518%2036.575%207.79993%2036.3256%207.62176%2036.0452%207.62169%2035.9862%207.62182%2035.9275%207.62976%2035.8706%207.64532%2035.0262%207.92764%2034.2457%208.37362%2033.5738%208.95782%2032.3106%208.53322%2030.9853%208.3227%2029.6527%208.33504%2027.3755%208.33504%2025.3464%208.85282%2023.5876%208.85282%2023.476%208.85282%2023.3664%208.85282%2023.2595%208.84625%2022.7063%208.82394%2022.2174%208.80819%2021.7829%208.80819%2020.0412%208.80819%2019.1789%209.05691%2018.6067%2010.1128%2017.701%2011.7338%2018.902%2014.2209%2020.6279%2014.8247L20.5164%2015.2775C20.4417%2015.5946%2020.6138%2015.9179%2020.9186%2016.0329L17.8999%2019.3522C17.6562%2019.6204%2017.6761%2020.0355%2017.9443%2020.2792%2018.0323%2020.3591%2018.1403%2020.4137%2018.2569%2020.4369%2018.9221%2020.5647%2019.5982%2020.6271%2020.2755%2020.6233%2020.7398%2020.6217%2021.2038%2020.5963%2021.6654%2020.5472L21.6654%2021.6563C21.667%2024.7461%2023.1222%2027.6552%2025.5938%2029.5096L25.5938%2031.4482C25.5951%2031.981%2025.2729%2032.4614%2024.7794%2032.6622L21.525%2033.9997C20.2781%2034.4466%2019.0569%2034.9184%2017.8854%2035.4618L18.3448%2036.6988C19.4874%2036.1646%2020.685%2035.698%2021.9102%2035.2551L23.6289%2034.5529%2031.0708%2041.1777C31.3196%2041.3992%2031.6949%2041.3992%2031.9436%2041.1777L39.375%2034.5542ZM37.7265%2033.877%2038.0258%2033.9997%2031.5072%2039.8095%2024.9802%2033.9997%2025.2788%2033.877C26.265%2033.4741%2026.9087%2032.5136%2026.9063%2031.4482L26.9063%2030.3542C29.7799%2031.881%2033.2241%2031.881%2036.0977%2030.3542L36.0977%2031.4455C36.0939%2032.5124%2036.7385%2033.4746%2037.7265%2033.877ZM40.0378%2021.6563C40.0378%2026.3679%2036.2183%2030.1875%2031.5066%2030.1875%2026.7949%2030.1875%2022.9753%2026.3679%2022.9753%2021.6563L22.9753%2020.3523C23.876%2020.1777%2024.7584%2019.9191%2025.6108%2019.5799%2025.5514%2019.9374%2025.793%2020.2754%2026.1506%2020.3349%2026.186%2020.3407%2026.2219%2020.3438%2026.2579%2020.3438%2028.9262%2020.3438%2032.3709%2018.921%2034.3737%2017.5376%2035.9404%2018.072%2037.4571%2018.7429%2038.9065%2019.5425L40.0378%2020.1699ZM34.3285%2010.7133%2034.5575%2010.8334C34.6887%2010.9023%2034.8246%2010.9725%2034.9512%2011.0447%2040.2544%2014.0438%2044.9177%2018.2549%2045.3049%2019.5399%2045.2781%2019.6427%2045.2385%2019.7416%2045.1868%2019.8345L45.15%2019.8345C44.6685%2019.7806%2044.2041%2019.624%2043.7883%2019.3751%2043.1979%2019.0807%2042.4807%2019.2703%2042.1129%2019.8181L39.5404%2018.3914C35.1491%2015.9605%2030.2127%2014.6836%2025.1934%2014.6803%2024.9401%2014.6803%2024.6868%2014.6803%2024.4361%2014.6902L21.9319%2014.7479C21.9017%2014.2189%2021.5564%2013.76%2021.0564%2013.5844%2020.448%2013.3081%2019.9798%2012.7939%2019.7617%2012.1623%2019.5561%2011.7099%2019.5539%2011.191%2019.7558%2010.7369%2019.9526%2010.3786%2020.0904%2010.1194%2021.7783%2010.1194%2022.2305%2010.1194%2022.7515%2010.1384%2023.2017%2010.1561%2023.3284%2010.1614%2023.4557%2010.164%2023.585%2010.164%2024.5259%2010.1419%2025.4645%2010.0601%2026.395%209.91922%2027.4731%209.75844%2028.5603%209.66722%2029.65%209.64622%2030.8384%209.63428%2032.0204%209.82105%2033.1472%2010.1988ZM22.6741%2016.0473%2024.4689%2016.0059C24.7111%2015.9994%2024.9533%2015.9968%2025.1954%2015.9968%2027.7363%2016.0001%2030.2651%2016.3462%2032.7134%2017.0258%2031.0373%2017.9881%2029.2023%2018.6422%2027.2954%2018.9571L27.5021%2018.4859C27.6481%2018.1542%2027.4974%2017.7669%2027.1656%2017.621%2026.972%2017.5358%2026.749%2017.5492%2026.567%2017.6571%2024.481%2018.8293%2022.1097%2019.3974%2019.719%2019.2977Z'%20transform%3D'matrix(1.01587%200%200%201%20-1.9685e-05%202.62467e-06)'%2F%3E%3C%2Fg%3E%3C%2Fsvg%3E"/>
          <p:cNvSpPr>
            <a:spLocks noChangeAspect="1" noChangeArrowheads="1"/>
          </p:cNvSpPr>
          <p:nvPr/>
        </p:nvSpPr>
        <p:spPr bwMode="auto">
          <a:xfrm>
            <a:off x="1524000" y="263769"/>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2220"/>
          </a:p>
        </p:txBody>
      </p:sp>
      <p:sp>
        <p:nvSpPr>
          <p:cNvPr id="10" name="AutoShape 8" descr="data:image/svg+xml;charset=utf8,%20%3Csvg%20width%3D'64'%20height%3D'64'%20xmlns%3D'http%3A%2F%2Fwww.w3.org%2F2000%2Fsvg'%20xmlns%3Axlink%3D'http%3A%2F%2Fwww.w3.org%2F1999%2Fxlink'%20overflow%3D'hidden'%3E%3Cdefs%3E%3CclipPath%20id%3D'clip0'%3E%3Crect%20x%3D'0'%20y%3D'0'%20width%3D'64'%20height%3D'64'%2F%3E%3C%2FclipPath%3E%3C%2Fdefs%3E%3Cg%20clip-path%3D'url(%23clip0)'%3E%3Cpath%20d%3D'M13.9047%2041.346C14.0974%2041.346%2014.2807%2041.2626%2014.4073%2041.1173L17.6293%2037.4173C17.878%2037.1458%2017.8594%2036.7241%2017.5878%2036.4755%2017.3163%2036.2268%2016.8945%2036.2454%2016.6459%2036.5169%2016.6387%2036.5249%2016.6315%2036.533%2016.6247%2036.5413L13.4%2040.2413C13.1581%2040.5189%2013.187%2040.94%2013.4646%2041.1819%2013.5858%2041.2876%2013.7412%2041.3459%2013.902%2041.346Z'%2F%3E%3Cpath%20d%3D'M27.9927%2039.4867C28.2826%2039.7136%2028.7016%2039.6625%2028.9285%2039.3726%2029.1555%2039.0827%2029.1044%2038.6637%2028.8145%2038.4367%2028.7978%2038.4237%2028.7805%2038.4114%2028.7627%2038.4L24.7567%2035.5673C24.4561%2035.3547%2024.0399%2035.4261%2023.8273%2035.7267%2023.6147%2036.0273%2023.6861%2036.4434%2023.9867%2036.656Z'%2F%3E%3Cpath%20d%3D'M14.7853%2049.8493C14.6355%2050.1857%2014.7865%2050.5798%2015.1229%2050.7297%2015.4591%2050.8795%2015.8533%2050.7284%2016.0032%2050.3921%2016.0057%2050.3863%2016.0083%2050.3805%2016.0107%2050.3747%2017.6018%2046.6502%2021.9109%2044.9208%2025.6353%2046.5119%2026.8213%2047.0185%2027.8526%2047.8289%2028.6253%2048.8613%2028.8463%2049.1559%2029.2641%2049.2156%2029.5587%2048.9947%2029.8532%2048.7737%2029.9129%2048.3559%2029.692%2048.0613%2026.8231%2044.2299%2021.3914%2043.4497%2017.56%2046.3187%2016.3409%2047.2315%2015.3839%2048.4495%2014.7853%2049.85Z'%2F%3E%3Cpath%20d%3D'M21.5667%2058.6667C22.154%2058.6665%2022.7409%2058.6313%2023.324%2058.5613L23.4573%2058.5453C31.463%2057.5844%2037.1739%2050.3157%2036.2133%2042.31L35.28%2034.5227C37.0544%2035.5518%2039.0265%2036.1939%2041.0667%2036.4067L41.2%2036.4207C41.7123%2036.4743%2042.2269%2036.5011%2042.742%2036.5013%2050.2086%2036.4916%2056.4646%2030.8499%2057.2433%2023.424L58.7813%208.77132%2029.608%205.70932%2028.07%2020.362C27.7826%2023.0807%2028.2679%2025.8253%2029.47%2028.2807L5.33334%2031.1767%207.08868%2045.8047C7.96768%2053.1363%2014.1825%2058.6575%2021.5667%2058.6667ZM29.396%2020.5013%2030.796%207.17465%2057.3167%209.95865%2055.9167%2023.2853C55.2257%2030.0411%2049.5316%2035.1762%2042.7407%2035.168%2042.2731%2035.1678%2041.8057%2035.1433%2041.3407%2035.0947L41.2073%2035.0807C33.9203%2034.3169%2028.6321%2027.7905%2029.3958%2020.5034%2029.3959%2020.5027%2029.3959%2020.502%2029.396%2020.5013ZM30.1607%2029.54C31.1195%2031.096%2032.3605%2032.4591%2033.82%2033.5593L34.8867%2042.4687C35.7508%2049.7397%2030.5675%2056.3386%2023.2987%2057.2213L23.1653%2057.2373C22.6344%2057.3012%2022.1001%2057.3333%2021.5653%2057.3333%2014.8567%2057.3234%209.21128%2052.3069%208.41268%2045.646L6.81601%2032.3413Z'%2F%3E%3Cpath%20d%3D'M41.828%2029.7833C44.9073%2030.1039%2047.9243%2028.7607%2049.7467%2026.258%2049.9633%2025.9598%2049.8973%2025.5423%2049.599%2025.3257%2049.3008%2025.109%2048.8833%2025.1751%2048.6667%2025.4733%2046.2881%2028.7514%2041.7025%2029.4806%2038.4245%2027.1021%2037.3805%2026.3446%2036.5548%2025.3252%2036.0307%2024.1467%2035.8805%2023.8105%2035.4861%2023.6598%2035.15%2023.81%2034.8139%2023.9602%2034.6631%2024.3545%2034.8133%2024.6907%2036.079%2027.5153%2038.7503%2029.4547%2041.828%2029.7833Z'%2F%3E%3Cpath%20d%3D'M35.8573%2015.3333%2040.4987%2015.82C40.5221%2015.8227%2040.5457%2015.824%2040.5693%2015.824%2040.9375%2015.8424%2041.2509%2015.5589%2041.2693%2015.1907%2041.2877%2014.8225%2041.0042%2014.5091%2040.636%2014.4907L36%2014.0033C35.6327%2013.9639%2035.3031%2014.2297%2035.2637%2014.597%2035.2243%2014.9643%2035.4901%2015.2939%2035.8573%2015.3333Z'%2F%3E%3Cpath%20d%3D'M45.8%2016.374%2050.4413%2016.8607C50.4646%2016.8633%2050.4879%2016.8647%2050.5113%2016.8647%2050.8795%2016.8831%2051.1929%2016.5995%2051.2113%2016.2313%2051.2297%2015.8631%2050.9462%2015.5497%2050.578%2015.5313L45.9367%2015.044C45.5703%2015.0055%2045.2421%2015.2713%2045.2037%2015.6377%2045.1652%2016.004%2045.431%2016.3322%2045.7973%2016.3707Z'%2F%3E%3C%2Fg%3E%3C%2Fsvg%3E"/>
          <p:cNvSpPr>
            <a:spLocks noChangeAspect="1" noChangeArrowheads="1"/>
          </p:cNvSpPr>
          <p:nvPr/>
        </p:nvSpPr>
        <p:spPr bwMode="auto">
          <a:xfrm>
            <a:off x="1524000" y="263769"/>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2220"/>
          </a:p>
        </p:txBody>
      </p:sp>
      <p:sp>
        <p:nvSpPr>
          <p:cNvPr id="11" name="AutoShape 9" descr="data:image/svg+xml;charset=utf8,%20%3Csvg%20width%3D'63'%20height%3D'64'%20xmlns%3D'http%3A%2F%2Fwww.w3.org%2F2000%2Fsvg'%20xmlns%3Axlink%3D'http%3A%2F%2Fwww.w3.org%2F1999%2Fxlink'%20overflow%3D'hidden'%3E%3Cdefs%3E%3CclipPath%20id%3D'clip0'%3E%3Crect%20x%3D'0'%20y%3D'0'%20width%3D'63'%20height%3D'64'%2F%3E%3C%2FclipPath%3E%3C%2Fdefs%3E%3Cg%20clip-path%3D'url(%23clip0)'%3E%3Cpath%20d%3D'M22.3125%2026.3813C19.7531%2026.6438%2017.2594%2026.9719%2014.9625%2027.4313L14.9625%2028.0875C17.2594%2027.6281%2019.7531%2027.2344%2022.3125%2027.0375L22.3125%2026.3813Z'%20transform%3D'matrix(1%200%200%201.01587%20-3.14961e-05%201.5748e-05)'%2F%3E%3Cpath%20d%3D'M40.8844%2030.3188C39.5719%2030.1875%2038.1938%2030.0563%2036.8156%2029.9906%2036.9469%2030.1875%2037.1438%2030.45%2037.275%2030.6469%2038.325%2030.7125%2039.375%2030.7781%2040.3594%2030.9094%2040.425%2030.7125%2040.6219%2030.5156%2040.8844%2030.3188Z'%20transform%3D'matrix(1%200%200%201.01587%20-3.14961e-05%201.5748e-05)'%2F%3E%3Cpath%20d%3D'M26.25%2026.7094C27.6938%2026.6438%2029.2031%2026.5781%2030.7125%2026.5781L30.7125%2025.9219C29.2031%2025.9219%2027.6938%2025.9875%2026.25%2026.0531L26.25%2026.7094Z'%20transform%3D'matrix(1%200%200%201.01587%20-3.14961e-05%201.5748e-05)'%2F%3E%3Cpath%20d%3D'M22.3125%2022.4438C19.7531%2022.7063%2017.2594%2023.0344%2014.9625%2023.4938L14.9625%2024.15C17.2594%2023.6906%2019.7531%2023.2969%2022.3125%2023.1L22.3125%2022.4438Z'%20transform%3D'matrix(1%200%200%201.01587%20-3.14961e-05%201.5748e-05)'%2F%3E%3Cpath%20d%3D'M38.0625%2033.9938C38.0625%2034.1906%2038.0625%2034.4531%2038.0625%2034.65%2038.6531%2034.7156%2039.1781%2034.7156%2039.7688%2034.7813%2039.7688%2034.7156%2039.7031%2034.65%2039.7031%2034.5844%2039.6375%2034.4531%2039.5719%2034.2563%2039.5719%2034.0594%2038.9813%2034.125%2038.5219%2034.0594%2038.0625%2033.9938Z'%20transform%3D'matrix(1%200%200%201.01587%20-3.14961e-05%201.5748e-05)'%2F%3E%3Cpath%20d%3D'M14.9625%2032.025C15.6844%2031.8938%2016.4719%2031.7625%2017.1938%2031.6313%2017.1938%2031.4344%2017.1938%2031.1719%2017.2594%2030.975%2016.4719%2031.1063%2015.6844%2031.2375%2014.9625%2031.3688L14.9625%2032.025Z'%20transform%3D'matrix(1%200%200%201.01587%20-3.14961e-05%201.5748e-05)'%2F%3E%3Cpath%20d%3D'M44.4938%2023.5594%2044.4938%2022.9031C40.1625%2022.3125%2035.8313%2021.9844%2031.5%2021.9844%2029.7281%2021.9844%2027.9563%2022.05%2026.25%2022.1156L26.25%2022.7719C27.9563%2022.7063%2029.7281%2022.6406%2031.5%2022.6406%2035.8313%2022.6406%2040.1625%2022.9688%2044.4938%2023.5594Z'%20transform%3D'matrix(1%200%200%201.01587%20-3.14961e-05%201.5748e-05)'%2F%3E%3Cpath%20d%3D'M48.4313%2023.5594%2048.4313%2024.2156C52.2375%2024.9375%2055.9782%2026.1188%2059.4563%2027.825L59.7844%2027.2344C56.175%2025.5281%2052.3688%2024.2813%2048.4313%2023.5594Z'%20transform%3D'matrix(1%200%200%201.01587%20-3.14961e-05%201.5748e-05)'%2F%3E%3Cpath%20d%3D'M30.7125%2029.8594C29.2031%2029.8594%2027.6938%2029.925%2026.25%2029.9906L26.25%2030.1875C26.25%2030.2531%2026.25%2030.3188%2026.25%2030.3188%2026.25%2030.45%2026.25%2030.5156%2026.25%2030.6469%2027.6938%2030.5813%2029.2031%2030.5156%2030.7125%2030.5156L30.7125%2029.8594Z'%20transform%3D'matrix(1%200%200%201.01587%20-3.14961e-05%201.5748e-05)'%2F%3E%3Cpath%20d%3D'M47.1188%2035.1094C46.9219%2035.3063%2046.725%2035.5031%2046.4625%2035.6344%2051.5813%2036.5531%2056.1094%2037.8656%2059.4563%2039.6375L59.7844%2039.0469C55.7157%2037.1438%2051.5156%2035.8313%2047.1188%2035.1094Z'%20transform%3D'matrix(1%200%200%201.01587%20-3.14961e-05%201.5748e-05)'%2F%3E%3Cpath%20d%3D'M59.7188%2043.05C54.2719%2040.2281%2045.8719%2038.3906%2036.6188%2037.9313%2036.0281%2038.325%2035.2406%2038.325%2034.65%2037.9969L34.65%2038.5219C44.625%2038.85%2053.7469%2040.7531%2059.4563%2043.7063L59.7188%2043.05Z'%20transform%3D'matrix(1%200%200%201.01587%20-3.14961e-05%201.5748e-05)'%2F%3E%3Cpath%20d%3D'M26.25%2038.5219C26.3813%2038.2594%2026.5781%2038.0625%2026.775%2037.8656%2017.2594%2038.325%208.6625%2040.2281%203.15%2043.1156L3.47813%2043.7063C8.72813%2040.8844%2017.0625%2039.0469%2026.25%2038.5219Z'%20transform%3D'matrix(1%200%200%201.01587%20-3.14961e-05%201.5748e-05)'%2F%3E%3Cpath%20d%3D'M48.4313%2031.4344%2048.4313%2032.0906C52.2375%2032.8125%2055.9782%2033.9938%2059.4563%2035.7L59.7844%2035.1094C56.175%2033.4031%2052.3688%2032.1563%2048.4313%2031.4344Z'%20transform%3D'matrix(1%200%200%201.01587%20-3.14961e-05%201.5748e-05)'%2F%3E%3Cpath%20d%3D'M48.4313%2027.4969%2048.4313%2028.1531C52.2375%2028.875%2055.9782%2030.0563%2059.4563%2031.7625L59.7844%2031.1719C56.175%2029.4656%2052.3688%2028.2188%2048.4313%2027.4969Z'%20transform%3D'matrix(1%200%200%201.01587%20-3.14961e-05%201.5748e-05)'%2F%3E%3Cpath%20d%3D'M30.7125%2034.4531%2030.7125%2033.7969C28.4156%2033.7969%2026.1844%2033.9281%2024.0188%2034.0594%2023.7563%2034.1906%2023.4938%2034.3875%2023.2313%2034.4531%2022.575%2034.7813%2021.7875%2034.9125%2021.0656%2034.9125%2020.475%2034.9125%2019.8188%2034.7813%2019.2281%2034.5188%2017.1281%2034.7813%2015.1594%2035.175%2013.2563%2035.5688%2012.8625%2035.8969%2012.4031%2036.1594%2011.8781%2036.3563%2011.1563%2036.6844%2010.4344%2036.8156%209.7125%2036.8156%209.38438%2036.8156%209.12188%2036.8156%208.79375%2036.75L8.79375%2036.75C6.825%2037.3406%204.92188%2038.1281%203.15%2039.0469L3.47813%2039.6375C9.58125%2036.4875%2019.7531%2034.5844%2030.7125%2034.4531Z'%20transform%3D'matrix(1%200%200%201.01587%20-3.14961e-05%201.5748e-05)'%2F%3E%3Cpath%20d%3D'M44.4938%2027.4969%2044.4938%2026.8406C41.2125%2026.3813%2037.9313%2026.0531%2034.65%2025.9875L34.65%2026.5781C34.65%2026.5781%2034.65%2026.6438%2034.65%2026.6438%2037.9313%2026.7094%2041.2125%2027.0375%2044.4938%2027.4969Z'%20transform%3D'matrix(1%200%200%201.01587%20-3.14961e-05%201.5748e-05)'%2F%3E%3Cpath%20d%3D'M8.46563%2029.7938C8.59688%2029.7281%208.79375%2029.5969%208.99063%2029.5313%209.58125%2029.2688%2010.1719%2029.1375%2010.7625%2029.0719%2010.8281%2029.0719%2010.9594%2029.0063%2011.025%2029.0063L11.025%2028.35C8.26875%2029.0063%205.64375%2029.9906%203.15%2031.3031L3.47813%2031.8938C5.05313%2031.0406%206.69375%2030.3188%208.46563%2029.7938Z'%20transform%3D'matrix(1%200%200%201.01587%20-3.14961e-05%201.5748e-05)'%2F%3E%3Cpath%20d%3D'M11.025%2025.0688%2011.025%2024.4125C8.26875%2025.0688%205.64375%2026.0531%203.15%2027.3656L3.47813%2027.9563C5.84063%2026.7094%208.4%2025.725%2011.025%2025.0688Z'%20transform%3D'matrix(1%200%200%201.01587%20-3.14961e-05%201.5748e-05)'%2F%3E%3Cpath%20d%3D'M6.10313%2034.5844C6.0375%2034.3875%205.97188%2034.125%205.97188%2033.9281%204.9875%2034.3219%204.06875%2034.7156%203.15%2035.175L3.47813%2035.7656C4.26563%2035.3719%205.11875%2034.9781%206.10313%2034.5844Z'%20transform%3D'matrix(1%200%200%201.01587%20-3.14961e-05%201.5748e-05)'%2F%3E%3Cpath%20d%3D'M29.1375%2037.8C27.4313%2038.5219%2026.5125%2040.0969%2027.0375%2041.3438%2027.4969%2042.1969%2028.4156%2042.7219%2029.4%2042.6563%2029.9906%2042.6563%2030.5156%2042.525%2031.0406%2042.3281%2032.2219%2041.9344%2033.1406%2040.8188%2033.2719%2039.5719%2033.2719%2039.5719%2033.2719%2039.5063%2033.2719%2039.5063L33.2719%2029.9906C33.4688%2030.2531%2033.6656%2030.45%2033.8625%2030.7125%2034.7156%2031.5%2035.2406%2032.55%2035.3719%2033.6656%2035.4375%2034.4531%2035.3063%2035.2406%2034.9781%2035.9625%2034.7813%2036.2906%2034.9125%2036.6844%2035.175%2036.8813%2035.4375%2037.0781%2035.8969%2036.9469%2036.0938%2036.6844%2036.6188%2035.7%2036.8156%2034.65%2036.6844%2033.5344%2036.4875%2032.1563%2035.8969%2030.8438%2034.8469%2029.8594%2033.9938%2029.0063%2033.4031%2027.8906%2033.2719%2026.7094L33.2719%2025.5938C33.2719%2025.2%2033.0094%2024.9375%2032.6156%2024.9375L32.6156%2024.9375C32.2219%2024.9375%2031.9594%2025.2%2031.9594%2025.5938L31.9594%2037.6688C31.1063%2037.275%2030.0563%2037.3406%2029.1375%2037.8ZM31.9594%2039.2438C32.1563%2039.7688%2031.6313%2040.6219%2030.5813%2041.0813%2029.4656%2041.5406%2028.4813%2041.3438%2028.2844%2040.8188%2028.0875%2040.2938%2028.6125%2039.4406%2029.6625%2038.9813%2030.0563%2038.85%2030.45%2038.7188%2030.8438%2038.7188%2031.3031%2038.7188%2031.6969%2038.85%2031.9594%2039.2438%2031.9594%2039.2438%2031.9594%2039.2438%2031.9594%2039.2438Z'%20transform%3D'matrix(1%200%200%201.01587%20-3.14961e-05%201.5748e-05)'%2F%3E%3Cpath%20d%3D'M43.1813%2035.4375C43.7719%2035.4375%2044.2969%2035.3063%2044.8219%2035.1094%2046.0031%2034.7156%2046.9219%2033.6%2047.0531%2032.3531%2047.0531%2032.3531%2047.0531%2032.2875%2047.0531%2032.2875L47.0531%2018.375C47.0531%2017.9813%2046.7906%2017.7188%2046.3969%2017.7188L46.3969%2017.7188C46.0031%2017.7188%2045.7406%2017.9813%2045.7406%2018.375L45.7406%2030.45C44.8219%2030.1219%2043.7719%2030.1875%2042.8531%2030.5813%2041.1469%2031.3031%2040.2281%2032.8781%2040.7531%2034.125%2041.2781%2034.9781%2042.1969%2035.5031%2043.1813%2035.4375ZM43.4438%2031.7625C43.8375%2031.6313%2044.2313%2031.5%2044.625%2031.5%2045.0844%2031.4344%2045.5438%2031.6313%2045.7406%2032.025%2045.9375%2032.55%2045.4125%2033.4031%2044.3625%2033.8625%2043.3125%2034.3219%2042.2625%2034.125%2042.0656%2033.6%2041.8688%2033.075%2042.3281%2032.2219%2043.4438%2031.7625Z'%20transform%3D'matrix(1%200%200%201.01587%20-3.14961e-05%201.5748e-05)'%2F%3E%3Cpath%20d%3D'M21%2033.6656C21.5906%2033.6656%2022.1156%2033.5344%2022.6406%2033.3375%2024.0844%2032.7469%2024.9375%2031.5%2024.8719%2030.3844%2024.8719%2030.3188%2024.8719%2030.3188%2024.8719%2030.2531L24.8719%2018.1781%2012.2719%2021.1313%2012.2719%2030.6469C11.3531%2030.3188%2010.3031%2030.3844%209.38438%2030.7781%207.67813%2031.5%206.75938%2033.075%207.28438%2034.3219%207.6125%2034.9781%208.26875%2035.4375%208.99063%2035.5688%209.1875%2035.6344%209.45%2035.6344%209.64688%2035.6344%2010.2375%2035.6344%2010.7625%2035.5031%2011.2875%2035.3063%2012.4688%2034.9125%2013.3875%2033.7969%2013.5188%2032.55%2013.5188%2032.55%2013.5188%2032.4844%2013.5188%2032.4844L13.5188%2022.1813%2023.625%2019.8844%2023.625%2028.6781C22.7063%2028.35%2021.6563%2028.35%2020.7375%2028.8094%2020.0156%2029.1375%2019.3594%2029.5969%2018.9%2030.2531%2018.4406%2030.8438%2018.375%2031.6313%2018.6375%2032.3531%2019.0969%2033.2063%2020.0156%2033.7313%2021%2033.6656ZM10.8938%2034.0594C10.4344%2034.2563%209.84375%2034.3219%209.31875%2034.2563%208.99063%2034.1906%208.72813%2034.0594%208.59688%2033.7969%208.4%2033.2719%208.925%2032.4188%209.975%2031.9594%2010.3688%2031.8281%2010.7625%2031.6969%2011.1563%2031.6969%2011.6156%2031.6313%2012.075%2031.8281%2012.2719%2032.2219%2012.4688%2032.7469%2011.9438%2033.6%2010.8938%2034.0594ZM20.0156%2030.975C20.3438%2030.5156%2020.7375%2030.1875%2021.2625%2029.9906%2021.6563%2029.8594%2022.05%2029.7281%2022.4438%2029.7281%2022.9031%2029.6625%2023.3625%2029.8594%2023.5594%2030.2531%2023.7563%2030.7781%2023.2313%2031.6313%2022.1813%2032.0906%2021.1313%2032.55%2020.0813%2032.3531%2019.8844%2031.8281%2019.8188%2031.5656%2019.8188%2031.2375%2020.0156%2030.975Z'%20transform%3D'matrix(1%200%200%201.01587%20-3.14961e-05%201.5748e-05)'%2F%3E%3C%2Fg%3E%3C%2Fsvg%3E"/>
          <p:cNvSpPr>
            <a:spLocks noChangeAspect="1" noChangeArrowheads="1"/>
          </p:cNvSpPr>
          <p:nvPr/>
        </p:nvSpPr>
        <p:spPr bwMode="auto">
          <a:xfrm>
            <a:off x="1524000" y="263769"/>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2220"/>
          </a:p>
        </p:txBody>
      </p:sp>
      <p:sp>
        <p:nvSpPr>
          <p:cNvPr id="12" name="AutoShape 10" descr="data:image/svg+xml;charset=utf8,%20%3Csvg%20width%3D'63'%20height%3D'64'%20xmlns%3D'http%3A%2F%2Fwww.w3.org%2F2000%2Fsvg'%20xmlns%3Axlink%3D'http%3A%2F%2Fwww.w3.org%2F1999%2Fxlink'%20overflow%3D'hidden'%3E%3Cdefs%3E%3CclipPath%20id%3D'clip0'%3E%3Crect%20x%3D'0'%20y%3D'0'%20width%3D'63'%20height%3D'64'%2F%3E%3C%2FclipPath%3E%3C%2Fdefs%3E%3Cg%20clip-path%3D'url(%23clip0)'%3E%3Cpath%20d%3D'M38.0947%203.77672C37.7572%203.64425%2037.3763%203.8104%2037.2438%204.14783%2037.1113%204.48526%2037.2775%204.86619%2037.615%204.99866%2049.9317%209.82617%2056.0029%2023.7242%2051.1754%2036.0409%2046.3479%2048.3576%2032.4498%2054.4289%2020.1331%2049.6014%2019.7957%2049.4689%2019.4148%2049.635%2019.2823%2049.9725%2019.1498%2050.3099%2019.3159%2050.6908%2019.6534%2050.8233%2022.3857%2051.8952%2025.2846%2052.4804%2028.2188%2052.5525L28.2188%2057.1594%2020.0156%2057.1594C18.5659%2057.1594%2017.3906%2058.3347%2017.3906%2059.7844L18.7031%2059.7844C18.7031%2059.0595%2019.2907%2058.4719%2020.0156%2058.4719L37.7344%2058.4719C38.4593%2058.4719%2039.0469%2059.0595%2039.0469%2059.7844L40.3594%2059.7844C40.3594%2058.3347%2039.1841%2057.1594%2037.7344%2057.1594L29.5313%2057.1594%2029.5313%2052.5407C43.4747%2052.1852%2054.49%2040.5936%2054.1345%2026.6501%2053.8756%2016.4933%2047.5555%207.48066%2038.0947%203.77672Z'%20transform%3D'matrix(1%200%200%201.01587%20-2.62467e-06%20-2.49344e-05)'%2F%3E%3Cpath%20d%3D'M12.7969%2060.4407%2044.9531%2060.4407%2044.9531%2061.7532%2012.7969%2061.7532Z'%20transform%3D'matrix(1%200%200%201.01587%20-2.62467e-06%20-2.49344e-05)'%2F%3E%3Cpath%20d%3D'M20.7579%2047.023C31.6507%2051.5057%2044.1151%2046.3093%2048.5979%2035.4165%2053.0807%2024.5236%2047.8843%2012.0592%2036.9915%207.57641%2026.0986%203.09367%2013.6342%208.29002%209.15141%2019.1829%204.63181%2029.9874%209.72681%2042.4102%2020.5314%2046.9298%2020.6067%2046.9613%2020.6822%2046.9923%2020.7579%2047.023ZM29.7314%2026.9417%2036.8583%209.62522C40.3003%2015.538%2040.763%2023.3094%2038.0586%2030.3686ZM37.5592%2031.5827C34.5109%2038.4996%2028.7123%2043.6938%2022.1058%2045.4716L29.232%2028.1564ZM28.518%2026.4469%2020.1909%2023.016C23.2391%2016.0991%2029.0378%2010.9049%2035.6442%209.12713ZM28.0219%2027.657%2020.8917%2044.9735C17.4497%2039.0607%2016.987%2031.2894%2019.6914%2024.2301ZM23.2444%2046.5071C29.906%2044.4334%2035.6908%2039.0955%2038.7726%2032.0834L47.1188%2035.5182C43.0085%2044.6164%2032.8287%2049.302%2023.2444%2046.5071ZM47.6188%2034.3048%2039.272%2030.8694C42.0197%2023.7162%2041.6673%2015.8563%2038.3952%209.69413%2047.1704%2014.4554%2051.1032%2024.949%2047.6188%2034.3048ZM28.9006%207.28438C30.7974%207.28503%2032.6842%207.55751%2034.5037%208.09354%2027.8427%2010.1679%2022.0585%2015.5052%2018.9774%2022.5166L10.6385%2019.0851C13.8779%2011.9044%2021.0231%207.28727%2028.9006%207.28438ZM10.1318%2020.2952%2018.4787%2023.7307C15.731%2030.8805%2016.0834%2038.7437%2019.3554%2044.9059%2010.5801%2040.1449%206.64696%2029.6512%2010.1312%2020.2952Z'%20transform%3D'matrix(1%200%200%201.01587%20-2.62467e-06%20-2.49344e-05)'%2F%3E%3C%2Fg%3E%3C%2Fsvg%3E"/>
          <p:cNvSpPr>
            <a:spLocks noChangeAspect="1" noChangeArrowheads="1"/>
          </p:cNvSpPr>
          <p:nvPr/>
        </p:nvSpPr>
        <p:spPr bwMode="auto">
          <a:xfrm>
            <a:off x="1524000" y="263769"/>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2220"/>
          </a:p>
        </p:txBody>
      </p:sp>
      <p:sp>
        <p:nvSpPr>
          <p:cNvPr id="13" name="AutoShape 4" descr="data:image/svg+xml;charset=utf8,%20%3Csvg%20width%3D'64'%20height%3D'63'%20xmlns%3D'http%3A%2F%2Fwww.w3.org%2F2000%2Fsvg'%20xmlns%3Axlink%3D'http%3A%2F%2Fwww.w3.org%2F1999%2Fxlink'%20overflow%3D'hidden'%3E%3Cdefs%3E%3CclipPath%20id%3D'clip0'%3E%3Crect%20x%3D'0'%20y%3D'0'%20width%3D'64'%20height%3D'63'%2F%3E%3C%2FclipPath%3E%3C%2Fdefs%3E%3Cg%20clip-path%3D'url(%23clip0)'%3E%3Cpath%20d%3D'M49.6125%2020.3438C56.3353%2030.9083%2053.2208%2044.9225%2042.6563%2051.6452%2032.0917%2058.368%2018.0775%2055.2535%2011.3548%2044.6889%204.63208%2034.1244%207.74651%2020.1103%2018.3111%2013.3875%2025.738%208.66139%2035.2293%208.66139%2042.6563%2013.3875L42.6563%2011.8479C31.2436%205.12731%2016.5435%208.93104%209.82289%2020.3438%203.10224%2031.7565%206.90592%2046.4566%2018.3187%2053.1771%2029.7314%2059.8978%2044.4314%2056.0941%2051.1521%2044.6813%2055.5744%2037.1715%2055.5744%2027.8536%2051.1521%2020.3438Z'%20transform%3D'matrix(1.01587%200%200%201%203.28084e-05%20-1.44357e-05)'%2F%3E%3Cpath%20d%3D'M39.398%2019.889C32.4283%2014.97%2022.7907%2016.6324%2017.8717%2023.602%2012.9527%2030.5717%2014.6151%2040.2094%2021.5848%2045.1283%2028.5544%2050.0473%2038.1921%2048.3849%2043.111%2041.4152%2046.8797%2036.0755%2046.8797%2028.9418%2043.111%2023.602L42.1687%2024.5438C46.5657%2030.9911%2044.9036%2039.7822%2038.4563%2044.1793%2032.0089%2048.5763%2023.2178%2046.9142%2018.8207%2040.4669%2014.4237%2034.0195%2016.0858%2025.2284%2022.5331%2020.8314%2027.3356%2017.5561%2033.6538%2017.5561%2038.4563%2020.8314Z'%20transform%3D'matrix(1.01587%200%200%201%203.28084e-05%20-1.44357e-05)'%2F%3E%3Cpath%20d%3D'M30.5156%2026.9063C31.0656%2026.9065%2031.6125%2026.988%2032.1385%2027.1484L33.163%2026.1247C29.647%2024.659%2025.6086%2026.3211%2024.1429%2029.8371%2022.6773%2033.3531%2024.3394%2037.3914%2027.8553%2038.8571%2031.3713%2040.3227%2035.4097%2038.6606%2036.8754%2035.1447%2037.5833%2033.4463%2037.5833%2031.5355%2036.8754%2029.8371L35.8516%2030.8615C36.7479%2033.8089%2035.0851%2036.9249%2032.1377%2037.8212%2029.1903%2038.7175%2026.0743%2037.0547%2025.178%2034.1073%2024.2817%2031.1599%2025.9445%2028.0439%2028.8919%2027.1476%2029.4183%2026.9875%2029.9654%2026.9062%2030.5156%2026.9063Z'%20transform%3D'matrix(1.01587%200%200%201%203.28084e-05%20-1.44357e-05)'%2F%3E%3Cpath%20d%3D'M57.7002%2011.5612C57.5985%2011.316%2057.3592%2011.1562%2057.0938%2011.1563L51.8438%2011.1563%2051.8438%205.90625C51.8437%205.54381%2051.5498%205.25007%2051.1874%205.25014%2051.0134%205.25018%2050.8466%205.31929%2050.7236%205.44228L44.8173%2011.3485C44.6943%2011.4716%2044.6251%2011.6385%2044.625%2011.8125L44.625%2017.4471%2030.0517%2032.0204C29.7909%2032.2722%2029.7837%2032.6876%2030.0355%2032.9484%2030.2873%2033.2091%2030.7028%2033.2163%2030.9635%2032.9645%2030.969%2032.9592%2030.9744%2032.9538%2030.9796%2032.9484L45.553%2018.375%2051.1875%2018.375C51.3616%2018.3749%2051.5284%2018.3058%2051.6515%2018.1827L57.5577%2012.2765C57.7456%2012.0888%2057.8017%2011.8065%2057.7002%2011.5612ZM45.9375%2012.0842%2050.5201%207.5016C50.526%207.49569%2050.5313%207.49766%2050.5313%207.50619L50.5313%2011.5408%2045.9375%2016.1346ZM50.9158%2017.0625%2046.8655%2017.0625%2051.4592%2012.4688%2055.4938%2012.4688C55.5024%2012.4688%2055.5043%2012.474%2055.4984%2012.4799Z'%20transform%3D'matrix(1.01587%200%200%201%203.28084e-05%20-1.44357e-05)'%2F%3E%3C%2Fg%3E%3C%2Fsvg%3E"/>
          <p:cNvSpPr>
            <a:spLocks noChangeAspect="1" noChangeArrowheads="1"/>
          </p:cNvSpPr>
          <p:nvPr/>
        </p:nvSpPr>
        <p:spPr bwMode="auto">
          <a:xfrm>
            <a:off x="1524000" y="-12964"/>
            <a:ext cx="9130462" cy="461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algn="ctr"/>
            <a:r>
              <a:rPr lang="en-GB" sz="3143" b="1" dirty="0"/>
              <a:t>Key Stage 3 Extra-Curricular Activities Calendar</a:t>
            </a:r>
          </a:p>
          <a:p>
            <a:pPr algn="ctr"/>
            <a:endParaRPr lang="en-GB" sz="3143" b="1" dirty="0"/>
          </a:p>
        </p:txBody>
      </p:sp>
      <p:sp>
        <p:nvSpPr>
          <p:cNvPr id="20" name="TextBox 19">
            <a:extLst>
              <a:ext uri="{FF2B5EF4-FFF2-40B4-BE49-F238E27FC236}">
                <a16:creationId xmlns:a16="http://schemas.microsoft.com/office/drawing/2014/main" id="{AE9EAC8D-92EB-823D-75E7-AA221CBA7884}"/>
              </a:ext>
            </a:extLst>
          </p:cNvPr>
          <p:cNvSpPr txBox="1"/>
          <p:nvPr/>
        </p:nvSpPr>
        <p:spPr>
          <a:xfrm>
            <a:off x="3673962" y="514222"/>
            <a:ext cx="4830536" cy="356123"/>
          </a:xfrm>
          <a:prstGeom prst="rect">
            <a:avLst/>
          </a:prstGeom>
          <a:noFill/>
        </p:spPr>
        <p:txBody>
          <a:bodyPr wrap="square">
            <a:spAutoFit/>
          </a:bodyPr>
          <a:lstStyle/>
          <a:p>
            <a:pPr algn="ctr"/>
            <a:r>
              <a:rPr lang="en-GB" sz="1714" b="1" dirty="0"/>
              <a:t>Term 3 – April </a:t>
            </a:r>
            <a:r>
              <a:rPr lang="en-GB" sz="1714" b="1"/>
              <a:t>to July</a:t>
            </a:r>
            <a:endParaRPr lang="en-GB" sz="1714" dirty="0"/>
          </a:p>
        </p:txBody>
      </p:sp>
      <p:pic>
        <p:nvPicPr>
          <p:cNvPr id="14" name="Picture 2" descr="https://www.allertongrange.com/images/mainfooterwa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5977968"/>
            <a:ext cx="9144000" cy="86868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4" descr="Bullseye outline">
            <a:extLst>
              <a:ext uri="{FF2B5EF4-FFF2-40B4-BE49-F238E27FC236}">
                <a16:creationId xmlns:a16="http://schemas.microsoft.com/office/drawing/2014/main" id="{6200AAAD-DA2C-DE67-6CA9-0CFB4710D7B4}"/>
              </a:ext>
            </a:extLst>
          </p:cNvPr>
          <p:cNvPicPr>
            <a:picLocks noChangeAspect="1"/>
          </p:cNvPicPr>
          <p:nvPr/>
        </p:nvPicPr>
        <p:blipFill>
          <a:blip r:embed="rId3"/>
          <a:stretch>
            <a:fillRect/>
          </a:stretch>
        </p:blipFill>
        <p:spPr>
          <a:xfrm>
            <a:off x="6991128" y="5912447"/>
            <a:ext cx="662318" cy="662217"/>
          </a:xfrm>
          <a:prstGeom prst="rect">
            <a:avLst/>
          </a:prstGeom>
        </p:spPr>
      </p:pic>
      <p:pic>
        <p:nvPicPr>
          <p:cNvPr id="16" name="Graphic 5" descr="Chess pieces outline">
            <a:extLst>
              <a:ext uri="{FF2B5EF4-FFF2-40B4-BE49-F238E27FC236}">
                <a16:creationId xmlns:a16="http://schemas.microsoft.com/office/drawing/2014/main" id="{533752A0-BC39-9B1C-404A-628360C615CA}"/>
              </a:ext>
            </a:extLst>
          </p:cNvPr>
          <p:cNvPicPr>
            <a:picLocks noChangeAspect="1"/>
          </p:cNvPicPr>
          <p:nvPr/>
        </p:nvPicPr>
        <p:blipFill>
          <a:blip r:embed="rId4"/>
          <a:stretch>
            <a:fillRect/>
          </a:stretch>
        </p:blipFill>
        <p:spPr>
          <a:xfrm rot="634136">
            <a:off x="6239815" y="5859699"/>
            <a:ext cx="639600" cy="639487"/>
          </a:xfrm>
          <a:prstGeom prst="rect">
            <a:avLst/>
          </a:prstGeom>
        </p:spPr>
      </p:pic>
      <p:pic>
        <p:nvPicPr>
          <p:cNvPr id="17" name="Graphic 7" descr="Artist male outline">
            <a:extLst>
              <a:ext uri="{FF2B5EF4-FFF2-40B4-BE49-F238E27FC236}">
                <a16:creationId xmlns:a16="http://schemas.microsoft.com/office/drawing/2014/main" id="{35E5D015-D89D-F796-F7C7-6429C6B68898}"/>
              </a:ext>
            </a:extLst>
          </p:cNvPr>
          <p:cNvPicPr>
            <a:picLocks noChangeAspect="1"/>
          </p:cNvPicPr>
          <p:nvPr/>
        </p:nvPicPr>
        <p:blipFill>
          <a:blip r:embed="rId5"/>
          <a:stretch>
            <a:fillRect/>
          </a:stretch>
        </p:blipFill>
        <p:spPr>
          <a:xfrm>
            <a:off x="7817993" y="5847340"/>
            <a:ext cx="697062" cy="731094"/>
          </a:xfrm>
          <a:prstGeom prst="rect">
            <a:avLst/>
          </a:prstGeom>
        </p:spPr>
      </p:pic>
      <p:pic>
        <p:nvPicPr>
          <p:cNvPr id="18" name="Graphic 8" descr="Drama outline">
            <a:extLst>
              <a:ext uri="{FF2B5EF4-FFF2-40B4-BE49-F238E27FC236}">
                <a16:creationId xmlns:a16="http://schemas.microsoft.com/office/drawing/2014/main" id="{9E3388BD-8C2F-97C6-D816-F2D25E7CA513}"/>
              </a:ext>
            </a:extLst>
          </p:cNvPr>
          <p:cNvPicPr>
            <a:picLocks noChangeAspect="1"/>
          </p:cNvPicPr>
          <p:nvPr/>
        </p:nvPicPr>
        <p:blipFill>
          <a:blip r:embed="rId6"/>
          <a:stretch>
            <a:fillRect/>
          </a:stretch>
        </p:blipFill>
        <p:spPr>
          <a:xfrm>
            <a:off x="8643027" y="5909510"/>
            <a:ext cx="651019" cy="631371"/>
          </a:xfrm>
          <a:prstGeom prst="rect">
            <a:avLst/>
          </a:prstGeom>
        </p:spPr>
      </p:pic>
      <p:pic>
        <p:nvPicPr>
          <p:cNvPr id="19" name="Graphic 9" descr="Music notation outline">
            <a:extLst>
              <a:ext uri="{FF2B5EF4-FFF2-40B4-BE49-F238E27FC236}">
                <a16:creationId xmlns:a16="http://schemas.microsoft.com/office/drawing/2014/main" id="{DF99DAA6-C2D1-3489-A26D-144084FCA75D}"/>
              </a:ext>
            </a:extLst>
          </p:cNvPr>
          <p:cNvPicPr>
            <a:picLocks noChangeAspect="1"/>
          </p:cNvPicPr>
          <p:nvPr/>
        </p:nvPicPr>
        <p:blipFill>
          <a:blip r:embed="rId7"/>
          <a:stretch>
            <a:fillRect/>
          </a:stretch>
        </p:blipFill>
        <p:spPr>
          <a:xfrm rot="240000">
            <a:off x="3833775" y="5425310"/>
            <a:ext cx="844061" cy="844061"/>
          </a:xfrm>
          <a:prstGeom prst="rect">
            <a:avLst/>
          </a:prstGeom>
        </p:spPr>
      </p:pic>
      <p:pic>
        <p:nvPicPr>
          <p:cNvPr id="21" name="Graphic 10" descr="Globe outline">
            <a:extLst>
              <a:ext uri="{FF2B5EF4-FFF2-40B4-BE49-F238E27FC236}">
                <a16:creationId xmlns:a16="http://schemas.microsoft.com/office/drawing/2014/main" id="{8F82CE28-77DB-4279-E195-B494E3B34879}"/>
              </a:ext>
            </a:extLst>
          </p:cNvPr>
          <p:cNvPicPr>
            <a:picLocks noChangeAspect="1"/>
          </p:cNvPicPr>
          <p:nvPr/>
        </p:nvPicPr>
        <p:blipFill>
          <a:blip r:embed="rId8"/>
          <a:stretch>
            <a:fillRect/>
          </a:stretch>
        </p:blipFill>
        <p:spPr>
          <a:xfrm rot="21060000">
            <a:off x="9443453" y="5846042"/>
            <a:ext cx="592658" cy="569820"/>
          </a:xfrm>
          <a:prstGeom prst="rect">
            <a:avLst/>
          </a:prstGeom>
        </p:spPr>
      </p:pic>
      <p:pic>
        <p:nvPicPr>
          <p:cNvPr id="22" name="Graphic 17" descr="Soccer outline">
            <a:extLst>
              <a:ext uri="{FF2B5EF4-FFF2-40B4-BE49-F238E27FC236}">
                <a16:creationId xmlns:a16="http://schemas.microsoft.com/office/drawing/2014/main" id="{77DA47B2-E1AF-1D97-F9D0-32E30A59C535}"/>
              </a:ext>
            </a:extLst>
          </p:cNvPr>
          <p:cNvPicPr>
            <a:picLocks noChangeAspect="1"/>
          </p:cNvPicPr>
          <p:nvPr/>
        </p:nvPicPr>
        <p:blipFill>
          <a:blip r:embed="rId9"/>
          <a:stretch>
            <a:fillRect/>
          </a:stretch>
        </p:blipFill>
        <p:spPr>
          <a:xfrm rot="-600000">
            <a:off x="5431341" y="5771617"/>
            <a:ext cx="616481" cy="594026"/>
          </a:xfrm>
          <a:prstGeom prst="rect">
            <a:avLst/>
          </a:prstGeom>
        </p:spPr>
      </p:pic>
      <p:pic>
        <p:nvPicPr>
          <p:cNvPr id="23" name="Graphic 18" descr="Cricket outline">
            <a:extLst>
              <a:ext uri="{FF2B5EF4-FFF2-40B4-BE49-F238E27FC236}">
                <a16:creationId xmlns:a16="http://schemas.microsoft.com/office/drawing/2014/main" id="{D2D934E7-58C9-EEA7-0062-479B7BB803BF}"/>
              </a:ext>
            </a:extLst>
          </p:cNvPr>
          <p:cNvPicPr>
            <a:picLocks noChangeAspect="1"/>
          </p:cNvPicPr>
          <p:nvPr/>
        </p:nvPicPr>
        <p:blipFill>
          <a:blip r:embed="rId10"/>
          <a:stretch>
            <a:fillRect/>
          </a:stretch>
        </p:blipFill>
        <p:spPr>
          <a:xfrm rot="658988">
            <a:off x="4777440" y="5650521"/>
            <a:ext cx="540490" cy="540748"/>
          </a:xfrm>
          <a:prstGeom prst="rect">
            <a:avLst/>
          </a:prstGeom>
        </p:spPr>
      </p:pic>
      <p:pic>
        <p:nvPicPr>
          <p:cNvPr id="24" name="Picture 19" descr="A picture containing icon&#10;&#10;Description automatically generated">
            <a:extLst>
              <a:ext uri="{FF2B5EF4-FFF2-40B4-BE49-F238E27FC236}">
                <a16:creationId xmlns:a16="http://schemas.microsoft.com/office/drawing/2014/main" id="{2891CCF7-9B00-1C51-5D6C-B4C5C1F7A9F5}"/>
              </a:ext>
            </a:extLst>
          </p:cNvPr>
          <p:cNvPicPr>
            <a:picLocks noChangeAspect="1"/>
          </p:cNvPicPr>
          <p:nvPr/>
        </p:nvPicPr>
        <p:blipFill>
          <a:blip r:embed="rId11"/>
          <a:stretch>
            <a:fillRect/>
          </a:stretch>
        </p:blipFill>
        <p:spPr>
          <a:xfrm>
            <a:off x="2003076" y="5660102"/>
            <a:ext cx="1237258" cy="1188956"/>
          </a:xfrm>
          <a:prstGeom prst="rect">
            <a:avLst/>
          </a:prstGeom>
        </p:spPr>
      </p:pic>
    </p:spTree>
    <p:extLst>
      <p:ext uri="{BB962C8B-B14F-4D97-AF65-F5344CB8AC3E}">
        <p14:creationId xmlns:p14="http://schemas.microsoft.com/office/powerpoint/2010/main" val="3969496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655320" y="1115567"/>
            <a:ext cx="10881360" cy="5178341"/>
          </a:xfrm>
          <a:prstGeom prst="rect">
            <a:avLst/>
          </a:prstGeom>
        </p:spPr>
        <p:txBody>
          <a:bodyPr wrap="square">
            <a:spAutoFit/>
          </a:bodyPr>
          <a:lstStyle/>
          <a:p>
            <a:r>
              <a:rPr lang="en-GB" sz="4000" b="1" u="sng" dirty="0"/>
              <a:t>Extra Curricular enrichment and Music Tuition</a:t>
            </a:r>
          </a:p>
          <a:p>
            <a:pPr algn="ctr"/>
            <a:endParaRPr lang="en-GB" sz="1050" dirty="0"/>
          </a:p>
          <a:p>
            <a:pPr marL="457200" indent="-457200">
              <a:buFont typeface="Arial" panose="020B0604020202020204" pitchFamily="34" charset="0"/>
              <a:buChar char="•"/>
            </a:pPr>
            <a:r>
              <a:rPr lang="en-GB" sz="2800" dirty="0"/>
              <a:t>Music Tuition</a:t>
            </a:r>
          </a:p>
          <a:p>
            <a:pPr marL="452438" indent="-452438"/>
            <a:r>
              <a:rPr lang="en-GB" sz="2800" i="1" dirty="0"/>
              <a:t>	If your child is entitled to Free School Meals, they are also eligible for free music tuition to learn one instrument.</a:t>
            </a:r>
          </a:p>
          <a:p>
            <a:pPr marL="452438" indent="-452438"/>
            <a:endParaRPr lang="en-GB" sz="2800" i="1" dirty="0"/>
          </a:p>
          <a:p>
            <a:r>
              <a:rPr lang="en-GB" sz="2800" dirty="0"/>
              <a:t>All students are encouraged to take part in the wide range of extra curricular activities and after school clubs on offer:</a:t>
            </a:r>
            <a:br>
              <a:rPr lang="en-GB" sz="2800" dirty="0"/>
            </a:br>
            <a:endParaRPr lang="en-GB" sz="2800" dirty="0"/>
          </a:p>
          <a:p>
            <a:pPr marL="457200" indent="-457200">
              <a:buFont typeface="Arial" panose="020B0604020202020204" pitchFamily="34" charset="0"/>
              <a:buChar char="•"/>
            </a:pPr>
            <a:r>
              <a:rPr lang="en-GB" sz="2800" dirty="0"/>
              <a:t>Rock Band / Concert Band / Samba Band / Jazz Band / Choir</a:t>
            </a:r>
          </a:p>
          <a:p>
            <a:pPr marL="457200" indent="-457200">
              <a:buFont typeface="Arial" panose="020B0604020202020204" pitchFamily="34" charset="0"/>
              <a:buChar char="•"/>
            </a:pPr>
            <a:r>
              <a:rPr lang="en-GB" sz="2800" dirty="0"/>
              <a:t>Drama Club / School Musical / Duke of Edinburgh Award / Spectrum</a:t>
            </a:r>
          </a:p>
          <a:p>
            <a:pPr marL="457200" indent="-457200">
              <a:buFont typeface="Arial" panose="020B0604020202020204" pitchFamily="34" charset="0"/>
              <a:buChar char="•"/>
            </a:pPr>
            <a:r>
              <a:rPr lang="en-GB" sz="2800" dirty="0"/>
              <a:t>Rugby / Football / Netball/ Badminton / Athletics / Cricket / </a:t>
            </a:r>
            <a:r>
              <a:rPr lang="en-GB" sz="2800" dirty="0" err="1"/>
              <a:t>Rounders</a:t>
            </a:r>
            <a:endParaRPr lang="en-GB"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641116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1970314"/>
            <a:chOff x="0" y="0"/>
            <a:chExt cx="12192000" cy="197031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grpSp>
      <p:sp>
        <p:nvSpPr>
          <p:cNvPr id="8" name="TextBox 7"/>
          <p:cNvSpPr txBox="1"/>
          <p:nvPr/>
        </p:nvSpPr>
        <p:spPr>
          <a:xfrm>
            <a:off x="223074" y="870231"/>
            <a:ext cx="10198493" cy="1323439"/>
          </a:xfrm>
          <a:prstGeom prst="rect">
            <a:avLst/>
          </a:prstGeom>
          <a:noFill/>
        </p:spPr>
        <p:txBody>
          <a:bodyPr wrap="square" rtlCol="0">
            <a:spAutoFit/>
          </a:bodyPr>
          <a:lstStyle/>
          <a:p>
            <a:r>
              <a:rPr lang="en-GB" sz="4000" b="1" u="sng" dirty="0"/>
              <a:t>Parental engagement with AGS community</a:t>
            </a:r>
          </a:p>
          <a:p>
            <a:endParaRPr lang="en-GB" sz="4000" b="1" dirty="0"/>
          </a:p>
        </p:txBody>
      </p:sp>
      <p:graphicFrame>
        <p:nvGraphicFramePr>
          <p:cNvPr id="9" name="Diagram 8"/>
          <p:cNvGraphicFramePr/>
          <p:nvPr>
            <p:extLst>
              <p:ext uri="{D42A27DB-BD31-4B8C-83A1-F6EECF244321}">
                <p14:modId xmlns:p14="http://schemas.microsoft.com/office/powerpoint/2010/main" val="930843619"/>
              </p:ext>
            </p:extLst>
          </p:nvPr>
        </p:nvGraphicFramePr>
        <p:xfrm>
          <a:off x="6740434" y="1319349"/>
          <a:ext cx="3634911" cy="5114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D57F1E4F-1CFF-5643-939E-217C01CDF565}" type="slidenum">
              <a:rPr lang="en-US" smtClean="0"/>
              <a:pPr/>
              <a:t>42</a:t>
            </a:fld>
            <a:endParaRPr lang="en-US" dirty="0"/>
          </a:p>
        </p:txBody>
      </p:sp>
      <p:grpSp>
        <p:nvGrpSpPr>
          <p:cNvPr id="20" name="Group 19"/>
          <p:cNvGrpSpPr/>
          <p:nvPr/>
        </p:nvGrpSpPr>
        <p:grpSpPr>
          <a:xfrm>
            <a:off x="591908" y="1621505"/>
            <a:ext cx="5028803" cy="4959403"/>
            <a:chOff x="1378217" y="1904929"/>
            <a:chExt cx="3921825" cy="4271556"/>
          </a:xfrm>
        </p:grpSpPr>
        <p:sp>
          <p:nvSpPr>
            <p:cNvPr id="10" name="Hexagon 9"/>
            <p:cNvSpPr/>
            <p:nvPr/>
          </p:nvSpPr>
          <p:spPr>
            <a:xfrm>
              <a:off x="1378217" y="4042954"/>
              <a:ext cx="1545598" cy="14238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t>Go4Schools</a:t>
              </a:r>
              <a:endParaRPr lang="en-US" sz="1600" b="1" dirty="0"/>
            </a:p>
          </p:txBody>
        </p:sp>
        <p:sp>
          <p:nvSpPr>
            <p:cNvPr id="11" name="Hexagon 10"/>
            <p:cNvSpPr/>
            <p:nvPr/>
          </p:nvSpPr>
          <p:spPr>
            <a:xfrm>
              <a:off x="1397722" y="2619102"/>
              <a:ext cx="1526093" cy="14238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t>Parent             Survey</a:t>
              </a:r>
            </a:p>
          </p:txBody>
        </p:sp>
        <p:sp>
          <p:nvSpPr>
            <p:cNvPr id="12" name="Hexagon 11"/>
            <p:cNvSpPr/>
            <p:nvPr/>
          </p:nvSpPr>
          <p:spPr>
            <a:xfrm>
              <a:off x="2565896" y="3328781"/>
              <a:ext cx="1545598" cy="142385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95000"/>
                      <a:lumOff val="5000"/>
                    </a:schemeClr>
                  </a:solidFill>
                </a:rPr>
                <a:t>AGS community</a:t>
              </a:r>
            </a:p>
          </p:txBody>
        </p:sp>
        <p:sp>
          <p:nvSpPr>
            <p:cNvPr id="13" name="Hexagon 12"/>
            <p:cNvSpPr/>
            <p:nvPr/>
          </p:nvSpPr>
          <p:spPr>
            <a:xfrm>
              <a:off x="2552658" y="4752633"/>
              <a:ext cx="1545598" cy="14238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Awards evenings</a:t>
              </a:r>
            </a:p>
          </p:txBody>
        </p:sp>
        <p:sp>
          <p:nvSpPr>
            <p:cNvPr id="14" name="Hexagon 13"/>
            <p:cNvSpPr/>
            <p:nvPr/>
          </p:nvSpPr>
          <p:spPr>
            <a:xfrm>
              <a:off x="2566765" y="1904929"/>
              <a:ext cx="1545598" cy="14238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Biannual reports</a:t>
              </a:r>
            </a:p>
          </p:txBody>
        </p:sp>
        <p:sp>
          <p:nvSpPr>
            <p:cNvPr id="15" name="Hexagon 14"/>
            <p:cNvSpPr/>
            <p:nvPr/>
          </p:nvSpPr>
          <p:spPr>
            <a:xfrm>
              <a:off x="3754444" y="2614608"/>
              <a:ext cx="1545598" cy="14238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Virtual PCE</a:t>
              </a:r>
            </a:p>
          </p:txBody>
        </p:sp>
        <p:sp>
          <p:nvSpPr>
            <p:cNvPr id="16" name="Hexagon 15"/>
            <p:cNvSpPr/>
            <p:nvPr/>
          </p:nvSpPr>
          <p:spPr>
            <a:xfrm>
              <a:off x="3754444" y="4038460"/>
              <a:ext cx="1545598" cy="14238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Class Charts</a:t>
              </a:r>
            </a:p>
          </p:txBody>
        </p:sp>
      </p:grpSp>
      <p:sp>
        <p:nvSpPr>
          <p:cNvPr id="17" name="TextBox 16"/>
          <p:cNvSpPr txBox="1"/>
          <p:nvPr/>
        </p:nvSpPr>
        <p:spPr>
          <a:xfrm>
            <a:off x="5989545" y="2279199"/>
            <a:ext cx="5502282" cy="2677656"/>
          </a:xfrm>
          <a:prstGeom prst="rect">
            <a:avLst/>
          </a:prstGeom>
          <a:noFill/>
        </p:spPr>
        <p:txBody>
          <a:bodyPr wrap="square" rtlCol="0">
            <a:spAutoFit/>
          </a:bodyPr>
          <a:lstStyle/>
          <a:p>
            <a:r>
              <a:rPr lang="en-GB" sz="2400" dirty="0"/>
              <a:t>If you would like to discuss anything with the school, then please book an appointment through the reception team or by emailing the Pastoral Team directly.</a:t>
            </a:r>
          </a:p>
          <a:p>
            <a:endParaRPr lang="en-GB" sz="2400" dirty="0"/>
          </a:p>
          <a:p>
            <a:r>
              <a:rPr lang="en-GB" sz="2400" b="1" dirty="0"/>
              <a:t>We will not be able to meet with you, unless you have booked an appointment.</a:t>
            </a:r>
            <a:endParaRPr lang="en-GB" dirty="0"/>
          </a:p>
        </p:txBody>
      </p:sp>
      <p:sp>
        <p:nvSpPr>
          <p:cNvPr id="18" name="Rectangle 17"/>
          <p:cNvSpPr/>
          <p:nvPr/>
        </p:nvSpPr>
        <p:spPr>
          <a:xfrm>
            <a:off x="7131868" y="5096950"/>
            <a:ext cx="6096000" cy="1477328"/>
          </a:xfrm>
          <a:prstGeom prst="rect">
            <a:avLst/>
          </a:prstGeom>
        </p:spPr>
        <p:txBody>
          <a:bodyPr>
            <a:spAutoFit/>
          </a:bodyPr>
          <a:lstStyle/>
          <a:p>
            <a:pPr algn="ctr"/>
            <a:r>
              <a:rPr lang="en-GB" dirty="0"/>
              <a:t>www.allertongrange.com</a:t>
            </a:r>
          </a:p>
          <a:p>
            <a:pPr marL="571500" indent="-571500">
              <a:buFont typeface="Arial" panose="020B0604020202020204" pitchFamily="34" charset="0"/>
              <a:buChar char="•"/>
            </a:pPr>
            <a:endParaRPr lang="en-GB" dirty="0"/>
          </a:p>
          <a:p>
            <a:pPr algn="ctr"/>
            <a:r>
              <a:rPr lang="en-GB" dirty="0"/>
              <a:t>@</a:t>
            </a:r>
            <a:r>
              <a:rPr lang="en-GB" dirty="0" err="1"/>
              <a:t>Allerton_Grange</a:t>
            </a:r>
            <a:r>
              <a:rPr lang="en-GB" dirty="0"/>
              <a:t> </a:t>
            </a:r>
          </a:p>
          <a:p>
            <a:pPr algn="ctr"/>
            <a:endParaRPr lang="en-GB" dirty="0"/>
          </a:p>
          <a:p>
            <a:pPr algn="ctr"/>
            <a:r>
              <a:rPr lang="en-GB" dirty="0"/>
              <a:t>Allerton Grange School</a:t>
            </a:r>
          </a:p>
        </p:txBody>
      </p:sp>
      <p:pic>
        <p:nvPicPr>
          <p:cNvPr id="19" name="Picture 18"/>
          <p:cNvPicPr>
            <a:picLocks noChangeAspect="1"/>
          </p:cNvPicPr>
          <p:nvPr/>
        </p:nvPicPr>
        <p:blipFill>
          <a:blip r:embed="rId9"/>
          <a:stretch>
            <a:fillRect/>
          </a:stretch>
        </p:blipFill>
        <p:spPr>
          <a:xfrm>
            <a:off x="8238837" y="5580400"/>
            <a:ext cx="870008" cy="1349276"/>
          </a:xfrm>
          <a:prstGeom prst="rect">
            <a:avLst/>
          </a:prstGeom>
        </p:spPr>
      </p:pic>
    </p:spTree>
    <p:extLst>
      <p:ext uri="{BB962C8B-B14F-4D97-AF65-F5344CB8AC3E}">
        <p14:creationId xmlns:p14="http://schemas.microsoft.com/office/powerpoint/2010/main" val="2348273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281247" y="941559"/>
            <a:ext cx="10881360" cy="5609228"/>
          </a:xfrm>
          <a:prstGeom prst="rect">
            <a:avLst/>
          </a:prstGeom>
        </p:spPr>
        <p:txBody>
          <a:bodyPr wrap="square">
            <a:spAutoFit/>
          </a:bodyPr>
          <a:lstStyle/>
          <a:p>
            <a:r>
              <a:rPr lang="en-GB" sz="4000" b="1" u="sng" dirty="0"/>
              <a:t>School Events</a:t>
            </a:r>
          </a:p>
          <a:p>
            <a:pPr algn="ctr"/>
            <a:endParaRPr lang="en-GB" sz="1050" dirty="0"/>
          </a:p>
          <a:p>
            <a:r>
              <a:rPr lang="en-GB" sz="2800" dirty="0"/>
              <a:t>Parents are encouraged to attend school events such as:</a:t>
            </a:r>
          </a:p>
          <a:p>
            <a:endParaRPr lang="en-GB" sz="2800" dirty="0"/>
          </a:p>
          <a:p>
            <a:pPr marL="457200" indent="-457200">
              <a:buFont typeface="Arial" panose="020B0604020202020204" pitchFamily="34" charset="0"/>
              <a:buChar char="•"/>
            </a:pPr>
            <a:r>
              <a:rPr lang="en-GB" sz="2800" dirty="0"/>
              <a:t>Information Evenings</a:t>
            </a:r>
          </a:p>
          <a:p>
            <a:pPr marL="457200" indent="-457200">
              <a:buFont typeface="Arial" panose="020B0604020202020204" pitchFamily="34" charset="0"/>
              <a:buChar char="•"/>
            </a:pPr>
            <a:r>
              <a:rPr lang="en-GB" sz="2800" dirty="0"/>
              <a:t>Open Evenings</a:t>
            </a:r>
          </a:p>
          <a:p>
            <a:pPr marL="457200" indent="-457200">
              <a:buFont typeface="Arial" panose="020B0604020202020204" pitchFamily="34" charset="0"/>
              <a:buChar char="•"/>
            </a:pPr>
            <a:r>
              <a:rPr lang="en-GB" sz="2800" dirty="0"/>
              <a:t>Awards Evenings</a:t>
            </a:r>
          </a:p>
          <a:p>
            <a:pPr marL="457200" indent="-457200">
              <a:buFont typeface="Arial" panose="020B0604020202020204" pitchFamily="34" charset="0"/>
              <a:buChar char="•"/>
            </a:pPr>
            <a:r>
              <a:rPr lang="en-GB" sz="2800" dirty="0"/>
              <a:t>Parents’ Forum </a:t>
            </a:r>
          </a:p>
          <a:p>
            <a:pPr marL="457200" indent="-457200">
              <a:buFont typeface="Arial" panose="020B0604020202020204" pitchFamily="34" charset="0"/>
              <a:buChar char="•"/>
            </a:pPr>
            <a:r>
              <a:rPr lang="en-GB" sz="2800" dirty="0"/>
              <a:t>Music and Drama performances</a:t>
            </a:r>
          </a:p>
          <a:p>
            <a:pPr marL="457200" indent="-457200">
              <a:buFont typeface="Arial" panose="020B0604020202020204" pitchFamily="34" charset="0"/>
              <a:buChar char="•"/>
            </a:pPr>
            <a:endParaRPr lang="en-GB" sz="2800" dirty="0"/>
          </a:p>
          <a:p>
            <a:r>
              <a:rPr lang="en-GB" sz="2800" dirty="0"/>
              <a:t>We want to create an open and supportive school community to encourage communication. See our website and Facebook page for dates and times.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290136"/>
            <a:ext cx="2799335" cy="279933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278640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894700" y="852966"/>
            <a:ext cx="7094100" cy="3901119"/>
          </a:xfrm>
        </p:spPr>
        <p:txBody>
          <a:bodyPr>
            <a:noAutofit/>
          </a:bodyPr>
          <a:lstStyle/>
          <a:p>
            <a:pPr algn="l"/>
            <a:r>
              <a:rPr lang="en-GB" sz="4800" b="1" dirty="0">
                <a:latin typeface="+mn-lt"/>
              </a:rPr>
              <a:t>We look forward to seeing you in September</a:t>
            </a:r>
            <a:br>
              <a:rPr lang="en-GB" sz="4800" b="1" dirty="0">
                <a:latin typeface="+mn-lt"/>
              </a:rPr>
            </a:br>
            <a:br>
              <a:rPr lang="en-GB" sz="4800" b="1" dirty="0">
                <a:latin typeface="+mn-lt"/>
              </a:rPr>
            </a:br>
            <a:r>
              <a:rPr lang="en-GB" sz="4400" b="1" dirty="0">
                <a:solidFill>
                  <a:srgbClr val="0070C0"/>
                </a:solidFill>
                <a:latin typeface="+mn-lt"/>
              </a:rPr>
              <a:t>Training Day: Monday 2 Sept</a:t>
            </a:r>
            <a:br>
              <a:rPr lang="en-GB" sz="4400" b="1" dirty="0">
                <a:solidFill>
                  <a:srgbClr val="0070C0"/>
                </a:solidFill>
                <a:latin typeface="+mn-lt"/>
              </a:rPr>
            </a:br>
            <a:r>
              <a:rPr lang="en-GB" sz="4400" b="1" dirty="0">
                <a:solidFill>
                  <a:srgbClr val="0070C0"/>
                </a:solidFill>
                <a:latin typeface="+mn-lt"/>
              </a:rPr>
              <a:t>Year 7 only: Tuesday 3 Sept</a:t>
            </a:r>
          </a:p>
        </p:txBody>
      </p:sp>
      <p:sp>
        <p:nvSpPr>
          <p:cNvPr id="9" name="Footer Placeholder 5"/>
          <p:cNvSpPr>
            <a:spLocks noGrp="1"/>
          </p:cNvSpPr>
          <p:nvPr>
            <p:ph type="ftr" sz="quarter" idx="11"/>
          </p:nvPr>
        </p:nvSpPr>
        <p:spPr>
          <a:xfrm>
            <a:off x="2324100" y="6322688"/>
            <a:ext cx="7543800" cy="365125"/>
          </a:xfrm>
        </p:spPr>
        <p:txBody>
          <a:bodyPr vert="horz" lIns="91440" tIns="45720" rIns="91440" bIns="45720" rtlCol="0" anchor="t"/>
          <a:lstStyle/>
          <a:p>
            <a:pPr algn="ctr"/>
            <a:r>
              <a:rPr lang="en-US" sz="2400" b="1" dirty="0"/>
              <a:t>Aspire, Grow, Succeed.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837" y="1236694"/>
            <a:ext cx="3580811" cy="478955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57727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Aspire, Grow, Succeed.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Rectangle 7"/>
          <p:cNvSpPr/>
          <p:nvPr/>
        </p:nvSpPr>
        <p:spPr>
          <a:xfrm>
            <a:off x="367146" y="783254"/>
            <a:ext cx="8243454" cy="646331"/>
          </a:xfrm>
          <a:prstGeom prst="rect">
            <a:avLst/>
          </a:prstGeom>
        </p:spPr>
        <p:txBody>
          <a:bodyPr wrap="square">
            <a:spAutoFit/>
          </a:bodyPr>
          <a:lstStyle/>
          <a:p>
            <a:r>
              <a:rPr lang="en-GB" sz="3600" b="1" dirty="0">
                <a:solidFill>
                  <a:srgbClr val="0070C0"/>
                </a:solidFill>
              </a:rPr>
              <a:t>Steve Fidler - </a:t>
            </a:r>
            <a:r>
              <a:rPr lang="en-GB" sz="3600" b="1" dirty="0"/>
              <a:t>Director of KS3</a:t>
            </a:r>
          </a:p>
        </p:txBody>
      </p:sp>
      <p:sp>
        <p:nvSpPr>
          <p:cNvPr id="9" name="Rectangle 8"/>
          <p:cNvSpPr/>
          <p:nvPr/>
        </p:nvSpPr>
        <p:spPr>
          <a:xfrm>
            <a:off x="5506922" y="1943263"/>
            <a:ext cx="6574240" cy="4544834"/>
          </a:xfrm>
          <a:prstGeom prst="rect">
            <a:avLst/>
          </a:prstGeom>
        </p:spPr>
        <p:txBody>
          <a:bodyPr wrap="square">
            <a:spAutoFit/>
          </a:bodyPr>
          <a:lstStyle/>
          <a:p>
            <a:pPr fontAlgn="base">
              <a:spcBef>
                <a:spcPts val="1000"/>
              </a:spcBef>
            </a:pPr>
            <a:r>
              <a:rPr lang="en-US" sz="2800" dirty="0">
                <a:solidFill>
                  <a:srgbClr val="000000"/>
                </a:solidFill>
                <a:latin typeface="Calibri" panose="020F0502020204030204" pitchFamily="34" charset="0"/>
              </a:rPr>
              <a:t>Thank you for choosing this school and for entrusting us with, what we expect to be the next 7 years of your child's education.</a:t>
            </a:r>
          </a:p>
          <a:p>
            <a:pPr marL="228600" indent="-228600" fontAlgn="base">
              <a:spcBef>
                <a:spcPts val="1000"/>
              </a:spcBef>
            </a:pPr>
            <a:endParaRPr lang="en-US" sz="2800" dirty="0">
              <a:solidFill>
                <a:srgbClr val="000000"/>
              </a:solidFill>
              <a:latin typeface="Calibri" panose="020F0502020204030204" pitchFamily="34" charset="0"/>
            </a:endParaRPr>
          </a:p>
          <a:p>
            <a:pPr fontAlgn="base">
              <a:spcBef>
                <a:spcPts val="1000"/>
              </a:spcBef>
            </a:pPr>
            <a:r>
              <a:rPr lang="en-US" sz="2800" dirty="0">
                <a:solidFill>
                  <a:srgbClr val="000000"/>
                </a:solidFill>
                <a:latin typeface="Calibri" panose="020F0502020204030204" pitchFamily="34" charset="0"/>
              </a:rPr>
              <a:t>The school community are very proud of what we have achieved and aim to achieve over the next 5 - 7 years.  </a:t>
            </a:r>
          </a:p>
          <a:p>
            <a:pPr marL="228600" indent="-228600" fontAlgn="base">
              <a:spcBef>
                <a:spcPts val="1000"/>
              </a:spcBef>
            </a:pPr>
            <a:endParaRPr lang="en-US" sz="2800" dirty="0">
              <a:solidFill>
                <a:srgbClr val="000000"/>
              </a:solidFill>
              <a:latin typeface="Calibri" panose="020F0502020204030204" pitchFamily="34" charset="0"/>
            </a:endParaRPr>
          </a:p>
          <a:p>
            <a:pPr marL="228600" indent="-228600" fontAlgn="base">
              <a:spcBef>
                <a:spcPts val="1000"/>
              </a:spcBef>
            </a:pPr>
            <a:r>
              <a:rPr lang="en-US" sz="2400" i="1" dirty="0">
                <a:solidFill>
                  <a:srgbClr val="000000"/>
                </a:solidFill>
                <a:latin typeface="inherit"/>
              </a:rPr>
              <a:t>  </a:t>
            </a:r>
          </a:p>
        </p:txBody>
      </p:sp>
      <p:pic>
        <p:nvPicPr>
          <p:cNvPr id="10" name="Picture 9"/>
          <p:cNvPicPr>
            <a:picLocks noChangeAspect="1"/>
          </p:cNvPicPr>
          <p:nvPr/>
        </p:nvPicPr>
        <p:blipFill>
          <a:blip r:embed="rId5"/>
          <a:stretch>
            <a:fillRect/>
          </a:stretch>
        </p:blipFill>
        <p:spPr>
          <a:xfrm>
            <a:off x="242455" y="1615874"/>
            <a:ext cx="5264467" cy="4740476"/>
          </a:xfrm>
          <a:prstGeom prst="rect">
            <a:avLst/>
          </a:prstGeom>
        </p:spPr>
      </p:pic>
    </p:spTree>
    <p:extLst>
      <p:ext uri="{BB962C8B-B14F-4D97-AF65-F5344CB8AC3E}">
        <p14:creationId xmlns:p14="http://schemas.microsoft.com/office/powerpoint/2010/main" val="101628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53203" y="1716496"/>
            <a:ext cx="9238797" cy="5141504"/>
          </a:xfrm>
          <a:prstGeom prst="rect">
            <a:avLst/>
          </a:prstGeom>
        </p:spPr>
      </p:pic>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Rectangle 7"/>
          <p:cNvSpPr/>
          <p:nvPr/>
        </p:nvSpPr>
        <p:spPr>
          <a:xfrm>
            <a:off x="367146" y="783254"/>
            <a:ext cx="3858490" cy="1200329"/>
          </a:xfrm>
          <a:prstGeom prst="rect">
            <a:avLst/>
          </a:prstGeom>
        </p:spPr>
        <p:txBody>
          <a:bodyPr wrap="square">
            <a:spAutoFit/>
          </a:bodyPr>
          <a:lstStyle/>
          <a:p>
            <a:r>
              <a:rPr lang="en-GB" sz="3600" b="1" dirty="0">
                <a:solidFill>
                  <a:srgbClr val="0070C0"/>
                </a:solidFill>
              </a:rPr>
              <a:t>Steve Fidler </a:t>
            </a:r>
            <a:r>
              <a:rPr lang="en-GB" sz="3600" b="1" dirty="0"/>
              <a:t> </a:t>
            </a:r>
            <a:r>
              <a:rPr lang="en-GB" sz="3600" dirty="0"/>
              <a:t>	</a:t>
            </a:r>
          </a:p>
          <a:p>
            <a:r>
              <a:rPr lang="en-GB" sz="3600" b="1" dirty="0"/>
              <a:t>Director of KS3</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316" y="2124368"/>
            <a:ext cx="2757055" cy="1654233"/>
          </a:xfrm>
          <a:prstGeom prst="rect">
            <a:avLst/>
          </a:prstGeom>
        </p:spPr>
      </p:pic>
    </p:spTree>
    <p:extLst>
      <p:ext uri="{BB962C8B-B14F-4D97-AF65-F5344CB8AC3E}">
        <p14:creationId xmlns:p14="http://schemas.microsoft.com/office/powerpoint/2010/main" val="105950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59706" y="661771"/>
            <a:ext cx="5836092" cy="3066348"/>
          </a:xfrm>
          <a:prstGeom prst="rect">
            <a:avLst/>
          </a:prstGeom>
        </p:spPr>
      </p:pic>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552185" y="1631980"/>
            <a:ext cx="6434242" cy="4724370"/>
          </a:xfrm>
          <a:prstGeom prst="rect">
            <a:avLst/>
          </a:prstGeom>
        </p:spPr>
        <p:txBody>
          <a:bodyPr wrap="square">
            <a:spAutoFit/>
          </a:bodyPr>
          <a:lstStyle/>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algn="ctr"/>
            <a:endParaRPr lang="en-GB" sz="1050" dirty="0"/>
          </a:p>
          <a:p>
            <a:pPr marL="457200" indent="-457200">
              <a:buFont typeface="Arial" panose="020B0604020202020204" pitchFamily="34" charset="0"/>
              <a:buChar char="•"/>
            </a:pPr>
            <a:endParaRPr lang="en-GB" sz="2800" dirty="0"/>
          </a:p>
          <a:p>
            <a:pPr algn="ctr"/>
            <a:r>
              <a:rPr lang="en-GB" sz="2800" dirty="0"/>
              <a:t>If your child will not be attending school, parents must inform the school attendance team via the </a:t>
            </a:r>
            <a:r>
              <a:rPr lang="en-GB" sz="2800" b="1" u="sng" dirty="0" err="1"/>
              <a:t>ClassCharts</a:t>
            </a:r>
            <a:r>
              <a:rPr lang="en-GB" sz="2800" dirty="0"/>
              <a:t> app.</a:t>
            </a:r>
          </a:p>
          <a:p>
            <a:endParaRPr lang="en-GB" sz="2800" dirty="0"/>
          </a:p>
          <a:p>
            <a:pPr algn="ctr"/>
            <a:r>
              <a:rPr lang="en-GB" sz="2800" i="1" dirty="0">
                <a:solidFill>
                  <a:schemeClr val="bg1">
                    <a:lumMod val="50000"/>
                  </a:schemeClr>
                </a:solidFill>
              </a:rPr>
              <a:t>90% attendance is equivalent to 1 day of absence per fortnight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Rectangle 7"/>
          <p:cNvSpPr/>
          <p:nvPr/>
        </p:nvSpPr>
        <p:spPr>
          <a:xfrm>
            <a:off x="7065092" y="2076995"/>
            <a:ext cx="4697417" cy="42793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203319" y="2154570"/>
            <a:ext cx="4405746" cy="4555093"/>
          </a:xfrm>
          <a:prstGeom prst="rect">
            <a:avLst/>
          </a:prstGeom>
          <a:noFill/>
        </p:spPr>
        <p:txBody>
          <a:bodyPr wrap="square" rtlCol="0">
            <a:spAutoFit/>
          </a:bodyPr>
          <a:lstStyle/>
          <a:p>
            <a:r>
              <a:rPr lang="en-GB" sz="2400" dirty="0"/>
              <a:t>AGS is </a:t>
            </a:r>
            <a:r>
              <a:rPr lang="en-GB" sz="2400" b="1" dirty="0"/>
              <a:t>consistently above </a:t>
            </a:r>
            <a:r>
              <a:rPr lang="en-GB" sz="2400" dirty="0"/>
              <a:t>the national average for attendance</a:t>
            </a:r>
          </a:p>
          <a:p>
            <a:pPr fontAlgn="base"/>
            <a:endParaRPr lang="en-US" sz="2800" b="1" dirty="0"/>
          </a:p>
          <a:p>
            <a:r>
              <a:rPr lang="en-US" sz="2800" b="1" u="sng" dirty="0"/>
              <a:t>Week beginning 20 May:</a:t>
            </a:r>
            <a:endParaRPr lang="en-US" sz="2800" dirty="0"/>
          </a:p>
          <a:p>
            <a:r>
              <a:rPr lang="en-US" sz="2800" dirty="0"/>
              <a:t>National = 87.4%</a:t>
            </a:r>
          </a:p>
          <a:p>
            <a:r>
              <a:rPr lang="en-US" sz="2800" dirty="0"/>
              <a:t>AGS = 93.2%</a:t>
            </a:r>
          </a:p>
          <a:p>
            <a:r>
              <a:rPr lang="en-US" sz="2800" dirty="0"/>
              <a:t> </a:t>
            </a:r>
          </a:p>
          <a:p>
            <a:r>
              <a:rPr lang="en-US" sz="2800" b="1" u="sng" dirty="0"/>
              <a:t>Year to date (24 May):</a:t>
            </a:r>
            <a:endParaRPr lang="en-US" sz="2800" dirty="0"/>
          </a:p>
          <a:p>
            <a:r>
              <a:rPr lang="en-US" sz="2800" dirty="0"/>
              <a:t>National = 91.1%</a:t>
            </a:r>
          </a:p>
          <a:p>
            <a:r>
              <a:rPr lang="en-US" sz="2800" dirty="0"/>
              <a:t>AGS = 93.2%</a:t>
            </a:r>
          </a:p>
          <a:p>
            <a:endParaRPr lang="en-GB" dirty="0"/>
          </a:p>
        </p:txBody>
      </p:sp>
    </p:spTree>
    <p:extLst>
      <p:ext uri="{BB962C8B-B14F-4D97-AF65-F5344CB8AC3E}">
        <p14:creationId xmlns:p14="http://schemas.microsoft.com/office/powerpoint/2010/main" val="197321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3" name="Picture 2"/>
          <p:cNvPicPr>
            <a:picLocks noChangeAspect="1"/>
          </p:cNvPicPr>
          <p:nvPr/>
        </p:nvPicPr>
        <p:blipFill>
          <a:blip r:embed="rId5"/>
          <a:stretch>
            <a:fillRect/>
          </a:stretch>
        </p:blipFill>
        <p:spPr>
          <a:xfrm>
            <a:off x="0" y="992348"/>
            <a:ext cx="5581106" cy="3236584"/>
          </a:xfrm>
          <a:prstGeom prst="rect">
            <a:avLst/>
          </a:prstGeom>
        </p:spPr>
      </p:pic>
      <p:sp>
        <p:nvSpPr>
          <p:cNvPr id="6" name="TextBox 5"/>
          <p:cNvSpPr txBox="1"/>
          <p:nvPr/>
        </p:nvSpPr>
        <p:spPr>
          <a:xfrm>
            <a:off x="5581106" y="1888114"/>
            <a:ext cx="6483927" cy="4401205"/>
          </a:xfrm>
          <a:prstGeom prst="rect">
            <a:avLst/>
          </a:prstGeom>
          <a:noFill/>
        </p:spPr>
        <p:txBody>
          <a:bodyPr wrap="square" rtlCol="0">
            <a:spAutoFit/>
          </a:bodyPr>
          <a:lstStyle/>
          <a:p>
            <a:r>
              <a:rPr lang="en-GB" sz="2800" dirty="0"/>
              <a:t>To help you get instant information about attendance, homework, achievements and any sanctions we use </a:t>
            </a:r>
            <a:r>
              <a:rPr lang="en-GB" sz="2800" b="1" dirty="0" err="1"/>
              <a:t>ClassCharts</a:t>
            </a:r>
            <a:r>
              <a:rPr lang="en-GB" sz="2800" dirty="0"/>
              <a:t>.</a:t>
            </a:r>
          </a:p>
          <a:p>
            <a:endParaRPr lang="en-GB" sz="2800" dirty="0"/>
          </a:p>
          <a:p>
            <a:r>
              <a:rPr lang="en-GB" sz="2800" dirty="0"/>
              <a:t>Please download the </a:t>
            </a:r>
            <a:r>
              <a:rPr lang="en-GB" sz="2800" b="1" dirty="0" err="1"/>
              <a:t>ClassCharts</a:t>
            </a:r>
            <a:r>
              <a:rPr lang="en-GB" sz="2800" dirty="0"/>
              <a:t> app to your phone at your earliest convenience.</a:t>
            </a:r>
          </a:p>
          <a:p>
            <a:endParaRPr lang="en-GB" sz="2800" dirty="0"/>
          </a:p>
          <a:p>
            <a:r>
              <a:rPr lang="en-GB" sz="2800" dirty="0"/>
              <a:t>It is the most direct form of communication and allows the teacher, parents, student relationship to be accurate.</a:t>
            </a:r>
          </a:p>
        </p:txBody>
      </p:sp>
      <p:sp>
        <p:nvSpPr>
          <p:cNvPr id="8" name="TextBox 7"/>
          <p:cNvSpPr txBox="1"/>
          <p:nvPr/>
        </p:nvSpPr>
        <p:spPr>
          <a:xfrm>
            <a:off x="1343891" y="4350327"/>
            <a:ext cx="3075709" cy="1938992"/>
          </a:xfrm>
          <a:prstGeom prst="rect">
            <a:avLst/>
          </a:prstGeom>
          <a:noFill/>
        </p:spPr>
        <p:txBody>
          <a:bodyPr wrap="square" rtlCol="0">
            <a:spAutoFit/>
          </a:bodyPr>
          <a:lstStyle/>
          <a:p>
            <a:pPr algn="ctr"/>
            <a:r>
              <a:rPr lang="en-GB" sz="4000" b="1" dirty="0">
                <a:solidFill>
                  <a:srgbClr val="7030A0"/>
                </a:solidFill>
              </a:rPr>
              <a:t>Pupil</a:t>
            </a:r>
          </a:p>
          <a:p>
            <a:pPr algn="ctr"/>
            <a:endParaRPr lang="en-GB" sz="4000" dirty="0"/>
          </a:p>
          <a:p>
            <a:pPr algn="ctr"/>
            <a:r>
              <a:rPr lang="en-GB" sz="4000" b="1" dirty="0">
                <a:solidFill>
                  <a:srgbClr val="00CC00"/>
                </a:solidFill>
              </a:rPr>
              <a:t>Parent</a:t>
            </a:r>
          </a:p>
        </p:txBody>
      </p:sp>
    </p:spTree>
    <p:extLst>
      <p:ext uri="{BB962C8B-B14F-4D97-AF65-F5344CB8AC3E}">
        <p14:creationId xmlns:p14="http://schemas.microsoft.com/office/powerpoint/2010/main" val="330824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Aspire, Grow, Succeed.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23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260821"/>
            <a:ext cx="1278066" cy="1709493"/>
          </a:xfrm>
          <a:prstGeom prst="rect">
            <a:avLst/>
          </a:prstGeom>
        </p:spPr>
      </p:pic>
      <p:sp>
        <p:nvSpPr>
          <p:cNvPr id="2" name="Rectangle 1"/>
          <p:cNvSpPr/>
          <p:nvPr/>
        </p:nvSpPr>
        <p:spPr>
          <a:xfrm>
            <a:off x="402020" y="1222361"/>
            <a:ext cx="10951780" cy="5509200"/>
          </a:xfrm>
          <a:prstGeom prst="rect">
            <a:avLst/>
          </a:prstGeom>
        </p:spPr>
        <p:txBody>
          <a:bodyPr wrap="square">
            <a:spAutoFit/>
          </a:bodyPr>
          <a:lstStyle/>
          <a:p>
            <a:r>
              <a:rPr lang="en-GB" sz="3600" b="1" dirty="0">
                <a:solidFill>
                  <a:srgbClr val="0070C0"/>
                </a:solidFill>
              </a:rPr>
              <a:t>Leanne </a:t>
            </a:r>
            <a:r>
              <a:rPr lang="en-GB" sz="3600" b="1" dirty="0" err="1">
                <a:solidFill>
                  <a:srgbClr val="0070C0"/>
                </a:solidFill>
              </a:rPr>
              <a:t>Hosty</a:t>
            </a:r>
            <a:r>
              <a:rPr lang="en-GB" sz="3600" b="1" dirty="0">
                <a:solidFill>
                  <a:srgbClr val="0070C0"/>
                </a:solidFill>
              </a:rPr>
              <a:t> </a:t>
            </a:r>
            <a:endParaRPr lang="en-GB" sz="3600" b="1" dirty="0"/>
          </a:p>
          <a:p>
            <a:r>
              <a:rPr lang="en-GB" sz="3600" b="1" dirty="0"/>
              <a:t>KS3 Progress &amp; Welfare Leader &amp; Head of transition</a:t>
            </a:r>
          </a:p>
          <a:p>
            <a:endParaRPr lang="en-GB" sz="2800" dirty="0"/>
          </a:p>
          <a:p>
            <a:endParaRPr lang="en-GB" sz="2800" dirty="0"/>
          </a:p>
          <a:p>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Visits to primary school</a:t>
            </a:r>
          </a:p>
          <a:p>
            <a:pPr marL="457200" indent="-457200">
              <a:buFont typeface="Arial" panose="020B0604020202020204" pitchFamily="34" charset="0"/>
              <a:buChar char="•"/>
            </a:pPr>
            <a:r>
              <a:rPr lang="en-GB" sz="2800" dirty="0"/>
              <a:t>Transition support booklet</a:t>
            </a:r>
          </a:p>
          <a:p>
            <a:pPr marL="457200" indent="-457200">
              <a:buFont typeface="Arial" panose="020B0604020202020204" pitchFamily="34" charset="0"/>
              <a:buChar char="•"/>
            </a:pPr>
            <a:r>
              <a:rPr lang="en-GB" sz="2800" dirty="0"/>
              <a:t>Transition process from hereon</a:t>
            </a:r>
          </a:p>
          <a:p>
            <a:pPr marL="457200" indent="-457200">
              <a:buFont typeface="Arial" panose="020B0604020202020204" pitchFamily="34" charset="0"/>
              <a:buChar char="•"/>
            </a:pPr>
            <a:r>
              <a:rPr lang="en-GB" sz="2800" dirty="0"/>
              <a:t>What Year 6 students have done during their first 2 days with us</a:t>
            </a:r>
          </a:p>
          <a:p>
            <a:pPr marL="457200" indent="-457200">
              <a:buFont typeface="Arial" panose="020B0604020202020204" pitchFamily="34" charset="0"/>
              <a:buChar char="•"/>
            </a:pPr>
            <a:r>
              <a:rPr lang="en-GB" sz="2800" dirty="0"/>
              <a:t>Form groups</a:t>
            </a:r>
          </a:p>
          <a:p>
            <a:pPr marL="457200" indent="-457200">
              <a:buFont typeface="Arial" panose="020B0604020202020204" pitchFamily="34" charset="0"/>
              <a:buChar char="•"/>
            </a:pPr>
            <a:endParaRPr lang="en-GB" sz="28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56877"/>
            <a:ext cx="4623835" cy="2774301"/>
          </a:xfrm>
          <a:prstGeom prst="rect">
            <a:avLst/>
          </a:prstGeom>
        </p:spPr>
      </p:pic>
    </p:spTree>
    <p:extLst>
      <p:ext uri="{BB962C8B-B14F-4D97-AF65-F5344CB8AC3E}">
        <p14:creationId xmlns:p14="http://schemas.microsoft.com/office/powerpoint/2010/main" val="1519031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3543</Words>
  <Application>Microsoft Office PowerPoint</Application>
  <PresentationFormat>Widescreen</PresentationFormat>
  <Paragraphs>611</Paragraphs>
  <Slides>44</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Calibri</vt:lpstr>
      <vt:lpstr>Calibri Light</vt:lpstr>
      <vt:lpstr>Century Gothic</vt:lpstr>
      <vt:lpstr>inherit</vt:lpstr>
      <vt:lpstr>Times New Roman</vt:lpstr>
      <vt:lpstr>Office Theme</vt:lpstr>
      <vt:lpstr>Welcome to Allerton Grange School  25 June 2024</vt:lpstr>
      <vt:lpstr>PowerPoint Presentation</vt:lpstr>
      <vt:lpstr> Presentation aims  Year 7 key members of staff Attendance &amp; punctuality Uniform, equipment &amp; planners Form groups/tutors The KLAS Curriculum Events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look forward to seeing you in September  Training Day: Monday 2 Sept Year 7 only: Tuesday 3 Sept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Year 7 Parents’ Information 27th June 2023</dc:title>
  <dc:creator>S Fidler</dc:creator>
  <cp:lastModifiedBy>AGS Calendar</cp:lastModifiedBy>
  <cp:revision>56</cp:revision>
  <cp:lastPrinted>2024-06-20T08:58:51Z</cp:lastPrinted>
  <dcterms:modified xsi:type="dcterms:W3CDTF">2024-06-25T09:38:05Z</dcterms:modified>
</cp:coreProperties>
</file>